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1" r:id="rId14"/>
    <p:sldId id="274" r:id="rId15"/>
    <p:sldId id="275" r:id="rId16"/>
    <p:sldId id="276" r:id="rId17"/>
    <p:sldId id="277" r:id="rId18"/>
    <p:sldId id="280" r:id="rId19"/>
    <p:sldId id="281" r:id="rId20"/>
    <p:sldId id="282" r:id="rId21"/>
    <p:sldId id="284" r:id="rId22"/>
    <p:sldId id="286" r:id="rId23"/>
    <p:sldId id="287" r:id="rId24"/>
    <p:sldId id="288" r:id="rId25"/>
    <p:sldId id="289" r:id="rId26"/>
    <p:sldId id="293" r:id="rId27"/>
    <p:sldId id="295" r:id="rId28"/>
    <p:sldId id="296" r:id="rId29"/>
    <p:sldId id="297" r:id="rId30"/>
    <p:sldId id="298" r:id="rId31"/>
    <p:sldId id="300" r:id="rId32"/>
    <p:sldId id="301" r:id="rId33"/>
    <p:sldId id="304" r:id="rId34"/>
    <p:sldId id="305" r:id="rId35"/>
    <p:sldId id="306" r:id="rId36"/>
    <p:sldId id="307" r:id="rId37"/>
    <p:sldId id="308" r:id="rId38"/>
    <p:sldId id="309" r:id="rId39"/>
    <p:sldId id="310" r:id="rId40"/>
    <p:sldId id="311" r:id="rId41"/>
    <p:sldId id="312" r:id="rId42"/>
    <p:sldId id="313" r:id="rId43"/>
    <p:sldId id="314" r:id="rId44"/>
    <p:sldId id="315" r:id="rId4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543A7-275E-4F54-8E36-C22B8A69D9F8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FD08-17F7-4318-9AD0-31D90432A4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9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543A7-275E-4F54-8E36-C22B8A69D9F8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FD08-17F7-4318-9AD0-31D90432A4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0295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543A7-275E-4F54-8E36-C22B8A69D9F8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FD08-17F7-4318-9AD0-31D90432A4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8521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543A7-275E-4F54-8E36-C22B8A69D9F8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FD08-17F7-4318-9AD0-31D90432A4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3895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543A7-275E-4F54-8E36-C22B8A69D9F8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FD08-17F7-4318-9AD0-31D90432A4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3131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543A7-275E-4F54-8E36-C22B8A69D9F8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FD08-17F7-4318-9AD0-31D90432A4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543A7-275E-4F54-8E36-C22B8A69D9F8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FD08-17F7-4318-9AD0-31D90432A4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5644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543A7-275E-4F54-8E36-C22B8A69D9F8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FD08-17F7-4318-9AD0-31D90432A4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7303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543A7-275E-4F54-8E36-C22B8A69D9F8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FD08-17F7-4318-9AD0-31D90432A4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6361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543A7-275E-4F54-8E36-C22B8A69D9F8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FD08-17F7-4318-9AD0-31D90432A4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7726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543A7-275E-4F54-8E36-C22B8A69D9F8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FD08-17F7-4318-9AD0-31D90432A4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3204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543A7-275E-4F54-8E36-C22B8A69D9F8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0FD08-17F7-4318-9AD0-31D90432A4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9763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1343472" y="1412776"/>
            <a:ext cx="91440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4000" b="1" dirty="0">
                <a:solidFill>
                  <a:srgbClr val="0000FF"/>
                </a:solidFill>
                <a:latin typeface="Rockwell" panose="02060603020205020403" pitchFamily="18" charset="0"/>
              </a:rPr>
              <a:t>SÜT SIĞIRCILIĞINDA BARINAKLAR ve EKİPMANLAR</a:t>
            </a:r>
          </a:p>
        </p:txBody>
      </p:sp>
    </p:spTree>
    <p:extLst>
      <p:ext uri="{BB962C8B-B14F-4D97-AF65-F5344CB8AC3E}">
        <p14:creationId xmlns:p14="http://schemas.microsoft.com/office/powerpoint/2010/main" val="286348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802" name="Group 17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2589752"/>
              </p:ext>
            </p:extLst>
          </p:nvPr>
        </p:nvGraphicFramePr>
        <p:xfrm>
          <a:off x="1442289" y="2473960"/>
          <a:ext cx="6626225" cy="4032249"/>
        </p:xfrm>
        <a:graphic>
          <a:graphicData uri="http://schemas.openxmlformats.org/drawingml/2006/table">
            <a:tbl>
              <a:tblPr/>
              <a:tblGrid>
                <a:gridCol w="3384550"/>
                <a:gridCol w="1584325"/>
                <a:gridCol w="1657350"/>
              </a:tblGrid>
              <a:tr h="576281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                               Kritik Sıcaklıklar 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627082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                                      En Düşük     En Yüksek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7159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Buzağı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(doğum-50 kg arası)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-5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35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59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Buzağı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(50-200 kg arası)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- 5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30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88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İnek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(Kuru dönem ve gebe)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- 14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25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80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İnek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(laktasyonun pik döneminde)</a:t>
                      </a: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- 25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25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412" name="Text Box 51"/>
          <p:cNvSpPr txBox="1">
            <a:spLocks noChangeArrowheads="1"/>
          </p:cNvSpPr>
          <p:nvPr/>
        </p:nvSpPr>
        <p:spPr bwMode="auto">
          <a:xfrm>
            <a:off x="2627256" y="1955610"/>
            <a:ext cx="42562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b="1" dirty="0">
                <a:solidFill>
                  <a:srgbClr val="FF0000"/>
                </a:solidFill>
                <a:latin typeface="Arial" panose="020B0604020202020204" pitchFamily="34" charset="0"/>
              </a:rPr>
              <a:t>Sığırlar için sıcaklık değerleri </a:t>
            </a:r>
            <a:r>
              <a:rPr lang="tr-TR" altLang="tr-TR" sz="2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(</a:t>
            </a:r>
            <a:r>
              <a:rPr lang="tr-TR" altLang="tr-TR" sz="2000" b="1" baseline="30000" dirty="0" err="1">
                <a:solidFill>
                  <a:srgbClr val="FF0000"/>
                </a:solidFill>
                <a:latin typeface="Arial" panose="020B0604020202020204" pitchFamily="34" charset="0"/>
              </a:rPr>
              <a:t>o</a:t>
            </a:r>
            <a:r>
              <a:rPr lang="tr-TR" altLang="tr-TR" sz="20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C</a:t>
            </a:r>
            <a:r>
              <a:rPr lang="tr-TR" altLang="tr-TR" sz="2000" b="1" dirty="0">
                <a:solidFill>
                  <a:srgbClr val="FF0000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16413" name="Text Box 105"/>
          <p:cNvSpPr txBox="1">
            <a:spLocks noChangeArrowheads="1"/>
          </p:cNvSpPr>
          <p:nvPr/>
        </p:nvSpPr>
        <p:spPr bwMode="auto">
          <a:xfrm>
            <a:off x="1524001" y="260350"/>
            <a:ext cx="8748713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tr-TR" altLang="tr-TR" sz="2400" b="1" dirty="0">
                <a:solidFill>
                  <a:srgbClr val="CC0000"/>
                </a:solidFill>
                <a:latin typeface="Arial" panose="020B0604020202020204" pitchFamily="34" charset="0"/>
              </a:rPr>
              <a:t>Sığırlarda çevresel ihtiyaçlar</a:t>
            </a:r>
          </a:p>
          <a:p>
            <a:pPr eaLnBrk="1" hangingPunct="1"/>
            <a:endParaRPr lang="tr-TR" altLang="tr-TR" sz="2400" b="1" dirty="0">
              <a:solidFill>
                <a:srgbClr val="CC0000"/>
              </a:solidFill>
              <a:latin typeface="Arial" panose="020B0604020202020204" pitchFamily="34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tr-TR" altLang="tr-TR" b="1" dirty="0">
                <a:solidFill>
                  <a:srgbClr val="CC0000"/>
                </a:solidFill>
                <a:latin typeface="Arial" panose="020B0604020202020204" pitchFamily="34" charset="0"/>
              </a:rPr>
              <a:t>1. </a:t>
            </a:r>
            <a:r>
              <a:rPr lang="tr-TR" altLang="tr-TR" b="1" dirty="0" smtClean="0">
                <a:solidFill>
                  <a:srgbClr val="CC0000"/>
                </a:solidFill>
                <a:latin typeface="Arial" panose="020B0604020202020204" pitchFamily="34" charset="0"/>
              </a:rPr>
              <a:t>Sıcaklık</a:t>
            </a:r>
            <a:endParaRPr lang="tr-TR" altLang="tr-TR" b="1" dirty="0">
              <a:latin typeface="Arial" panose="020B0604020202020204" pitchFamily="34" charset="0"/>
            </a:endParaRPr>
          </a:p>
        </p:txBody>
      </p:sp>
      <p:graphicFrame>
        <p:nvGraphicFramePr>
          <p:cNvPr id="26801" name="Group 17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061566"/>
              </p:ext>
            </p:extLst>
          </p:nvPr>
        </p:nvGraphicFramePr>
        <p:xfrm>
          <a:off x="8068514" y="2473958"/>
          <a:ext cx="1439862" cy="4032251"/>
        </p:xfrm>
        <a:graphic>
          <a:graphicData uri="http://schemas.openxmlformats.org/drawingml/2006/table">
            <a:tbl>
              <a:tblPr/>
              <a:tblGrid>
                <a:gridCol w="1439862"/>
              </a:tblGrid>
              <a:tr h="1139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Optimum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9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15-25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10-25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0-20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4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0-20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7713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1524001" y="836613"/>
            <a:ext cx="8964613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dirty="0">
              <a:solidFill>
                <a:srgbClr val="CC0000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b="1" dirty="0">
                <a:solidFill>
                  <a:srgbClr val="CC0000"/>
                </a:solidFill>
                <a:latin typeface="Arial" panose="020B0604020202020204" pitchFamily="34" charset="0"/>
              </a:rPr>
              <a:t>2. Nem: </a:t>
            </a:r>
            <a:r>
              <a:rPr lang="tr-TR" altLang="tr-TR" sz="2000" b="1" dirty="0">
                <a:latin typeface="Arial" panose="020B0604020202020204" pitchFamily="34" charset="0"/>
              </a:rPr>
              <a:t>Optimali % 60-80 </a:t>
            </a:r>
            <a:r>
              <a:rPr lang="tr-TR" altLang="tr-TR" sz="2000" b="1" dirty="0" err="1">
                <a:latin typeface="Arial" panose="020B0604020202020204" pitchFamily="34" charset="0"/>
              </a:rPr>
              <a:t>dir</a:t>
            </a:r>
            <a:r>
              <a:rPr lang="tr-TR" altLang="tr-TR" sz="2000" b="1" dirty="0">
                <a:latin typeface="Arial" panose="020B0604020202020204" pitchFamily="34" charset="0"/>
              </a:rPr>
              <a:t>. </a:t>
            </a:r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1524001" y="2133601"/>
            <a:ext cx="896461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b="1" dirty="0" smtClean="0">
                <a:solidFill>
                  <a:srgbClr val="CC0000"/>
                </a:solidFill>
                <a:latin typeface="Arial" panose="020B0604020202020204" pitchFamily="34" charset="0"/>
              </a:rPr>
              <a:t>3</a:t>
            </a:r>
            <a:r>
              <a:rPr lang="tr-TR" altLang="tr-TR" sz="2000" b="1" dirty="0">
                <a:solidFill>
                  <a:srgbClr val="CC0000"/>
                </a:solidFill>
                <a:latin typeface="Arial" panose="020B0604020202020204" pitchFamily="34" charset="0"/>
              </a:rPr>
              <a:t>. Havalandırma: </a:t>
            </a:r>
            <a:r>
              <a:rPr lang="tr-TR" altLang="tr-TR" sz="2000" b="1" dirty="0">
                <a:latin typeface="Arial" panose="020B0604020202020204" pitchFamily="34" charset="0"/>
              </a:rPr>
              <a:t>Kapalı bir ahırdaki sağmal bir inek için saatte </a:t>
            </a:r>
            <a:r>
              <a:rPr lang="tr-TR" altLang="tr-TR" sz="2000" b="1" dirty="0">
                <a:solidFill>
                  <a:srgbClr val="FF0000"/>
                </a:solidFill>
                <a:latin typeface="Arial" panose="020B0604020202020204" pitchFamily="34" charset="0"/>
              </a:rPr>
              <a:t>50 m</a:t>
            </a:r>
            <a:r>
              <a:rPr lang="tr-TR" altLang="tr-TR" sz="2000" b="1" baseline="30000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  <a:r>
              <a:rPr lang="tr-TR" altLang="tr-TR" sz="2000" b="1" dirty="0">
                <a:latin typeface="Arial" panose="020B0604020202020204" pitchFamily="34" charset="0"/>
              </a:rPr>
              <a:t> civarında havalandırma sağlanmalıdır. </a:t>
            </a:r>
          </a:p>
        </p:txBody>
      </p:sp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1524000" y="3085593"/>
            <a:ext cx="8964613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dirty="0">
              <a:solidFill>
                <a:srgbClr val="CC0000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b="1" dirty="0" smtClean="0">
                <a:solidFill>
                  <a:srgbClr val="CC0000"/>
                </a:solidFill>
                <a:latin typeface="Arial" panose="020B0604020202020204" pitchFamily="34" charset="0"/>
              </a:rPr>
              <a:t>4. </a:t>
            </a:r>
            <a:r>
              <a:rPr lang="tr-TR" altLang="tr-TR" sz="2000" b="1" dirty="0">
                <a:solidFill>
                  <a:srgbClr val="CC0000"/>
                </a:solidFill>
                <a:latin typeface="Arial" panose="020B0604020202020204" pitchFamily="34" charset="0"/>
              </a:rPr>
              <a:t>Aydınlatma</a:t>
            </a:r>
            <a:r>
              <a:rPr lang="tr-TR" altLang="tr-TR" sz="2000" b="1" dirty="0" smtClean="0">
                <a:solidFill>
                  <a:srgbClr val="CC0000"/>
                </a:solidFill>
                <a:latin typeface="Arial" panose="020B0604020202020204" pitchFamily="34" charset="0"/>
              </a:rPr>
              <a:t>:</a:t>
            </a:r>
            <a:r>
              <a:rPr lang="tr-TR" altLang="tr-TR" sz="2000" b="1" dirty="0" smtClean="0">
                <a:latin typeface="Arial" panose="020B0604020202020204" pitchFamily="34" charset="0"/>
              </a:rPr>
              <a:t> </a:t>
            </a:r>
            <a:r>
              <a:rPr lang="tr-TR" altLang="tr-TR" sz="2000" b="1" dirty="0">
                <a:latin typeface="Arial" panose="020B0604020202020204" pitchFamily="34" charset="0"/>
              </a:rPr>
              <a:t>Ahır taban alanının % 5-10 u kadar pencere alanı gerekir</a:t>
            </a:r>
            <a:r>
              <a:rPr lang="tr-TR" altLang="tr-TR" sz="2000" b="1" dirty="0" smtClean="0">
                <a:latin typeface="Arial" panose="020B0604020202020204" pitchFamily="34" charset="0"/>
              </a:rPr>
              <a:t>.. </a:t>
            </a:r>
            <a:endParaRPr lang="tr-TR" altLang="tr-TR" sz="2000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955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/>
      <p:bldP spid="29701" grpId="0"/>
      <p:bldP spid="2970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ChangeArrowheads="1"/>
          </p:cNvSpPr>
          <p:nvPr/>
        </p:nvSpPr>
        <p:spPr bwMode="auto">
          <a:xfrm>
            <a:off x="3432176" y="1300163"/>
            <a:ext cx="6348213" cy="464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800100" indent="-34290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800" b="1">
                <a:solidFill>
                  <a:srgbClr val="CC0000"/>
                </a:solidFill>
                <a:latin typeface="Broadway" panose="04040905080B02020502" pitchFamily="82" charset="0"/>
              </a:rPr>
              <a:t>Ahır Tipleri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2800" b="1">
              <a:solidFill>
                <a:srgbClr val="CC0000"/>
              </a:solidFill>
              <a:latin typeface="Broadway" panose="04040905080B02020502" pitchFamily="82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AutoNum type="arabicPeriod"/>
            </a:pPr>
            <a:r>
              <a:rPr lang="tr-TR" altLang="tr-TR" sz="2400" b="1">
                <a:solidFill>
                  <a:srgbClr val="0000FF"/>
                </a:solidFill>
                <a:latin typeface="Verdana" panose="020B0604030504040204" pitchFamily="34" charset="0"/>
              </a:rPr>
              <a:t>Kapalı Ahırlar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2400" b="1">
              <a:solidFill>
                <a:srgbClr val="0000FF"/>
              </a:solidFill>
              <a:latin typeface="Verdana" panose="020B0604030504040204" pitchFamily="34" charset="0"/>
            </a:endParaRPr>
          </a:p>
          <a:p>
            <a:pPr lvl="1" eaLnBrk="1" hangingPunct="1">
              <a:spcBef>
                <a:spcPct val="0"/>
              </a:spcBef>
              <a:buClrTx/>
              <a:buSzTx/>
              <a:buFontTx/>
              <a:buAutoNum type="alphaLcPeriod"/>
            </a:pPr>
            <a:r>
              <a:rPr lang="tr-TR" altLang="tr-TR" b="1">
                <a:solidFill>
                  <a:srgbClr val="080808"/>
                </a:solidFill>
                <a:latin typeface="Verdana" panose="020B0604030504040204" pitchFamily="34" charset="0"/>
              </a:rPr>
              <a:t>Kapalı – bağlı duraklı ahırlar</a:t>
            </a:r>
          </a:p>
          <a:p>
            <a:pPr lvl="1" eaLnBrk="1" hangingPunct="1">
              <a:spcBef>
                <a:spcPct val="0"/>
              </a:spcBef>
              <a:buClrTx/>
              <a:buSzTx/>
              <a:buFontTx/>
              <a:buAutoNum type="alphaLcPeriod"/>
            </a:pPr>
            <a:endParaRPr lang="tr-TR" altLang="tr-TR" b="1">
              <a:solidFill>
                <a:srgbClr val="080808"/>
              </a:solidFill>
              <a:latin typeface="Verdana" panose="020B0604030504040204" pitchFamily="34" charset="0"/>
            </a:endParaRPr>
          </a:p>
          <a:p>
            <a:pPr lvl="1" eaLnBrk="1" hangingPunct="1">
              <a:spcBef>
                <a:spcPct val="0"/>
              </a:spcBef>
              <a:buClrTx/>
              <a:buSzTx/>
              <a:buFontTx/>
              <a:buAutoNum type="alphaLcPeriod"/>
            </a:pPr>
            <a:r>
              <a:rPr lang="tr-TR" altLang="tr-TR" b="1">
                <a:solidFill>
                  <a:srgbClr val="080808"/>
                </a:solidFill>
                <a:latin typeface="Verdana" panose="020B0604030504040204" pitchFamily="34" charset="0"/>
              </a:rPr>
              <a:t>Kapalı – serbest duraklı ahırlar</a:t>
            </a:r>
          </a:p>
          <a:p>
            <a:pPr lvl="1" eaLnBrk="1" hangingPunct="1">
              <a:spcBef>
                <a:spcPct val="0"/>
              </a:spcBef>
              <a:buClrTx/>
              <a:buSzTx/>
              <a:buFontTx/>
              <a:buAutoNum type="alphaLcPeriod"/>
            </a:pPr>
            <a:endParaRPr lang="tr-TR" altLang="tr-TR" b="1">
              <a:solidFill>
                <a:srgbClr val="080808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400" b="1">
                <a:solidFill>
                  <a:srgbClr val="0000FF"/>
                </a:solidFill>
                <a:latin typeface="Verdana" panose="020B0604030504040204" pitchFamily="34" charset="0"/>
              </a:rPr>
              <a:t>2. Yarı açık ahırlar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2400" b="1">
              <a:solidFill>
                <a:srgbClr val="0000FF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400" b="1">
                <a:solidFill>
                  <a:srgbClr val="0000FF"/>
                </a:solidFill>
                <a:latin typeface="Verdana" panose="020B0604030504040204" pitchFamily="34" charset="0"/>
              </a:rPr>
              <a:t>3. Sundurmalı ahırlar</a:t>
            </a:r>
          </a:p>
          <a:p>
            <a:pPr lvl="1"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b="1">
              <a:solidFill>
                <a:srgbClr val="0000FF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31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4"/>
          <p:cNvSpPr txBox="1">
            <a:spLocks noChangeArrowheads="1"/>
          </p:cNvSpPr>
          <p:nvPr/>
        </p:nvSpPr>
        <p:spPr bwMode="auto">
          <a:xfrm>
            <a:off x="571564" y="214630"/>
            <a:ext cx="11388788" cy="6124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Laktasyondaki</a:t>
            </a:r>
            <a:r>
              <a:rPr lang="tr-TR" altLang="tr-TR" sz="2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400" b="1" dirty="0">
                <a:solidFill>
                  <a:srgbClr val="FF0000"/>
                </a:solidFill>
                <a:latin typeface="Arial" panose="020B0604020202020204" pitchFamily="34" charset="0"/>
              </a:rPr>
              <a:t>İneklerin Davranışı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dirty="0">
                <a:latin typeface="Arial" panose="020B0604020202020204" pitchFamily="34" charset="0"/>
              </a:rPr>
              <a:t>Bir inek günde ortalama</a:t>
            </a:r>
            <a:r>
              <a:rPr lang="tr-TR" altLang="tr-TR" sz="2000" dirty="0" smtClean="0">
                <a:latin typeface="Arial" panose="020B0604020202020204" pitchFamily="34" charset="0"/>
              </a:rPr>
              <a:t>;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20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dirty="0">
                <a:latin typeface="Arial" panose="020B0604020202020204" pitchFamily="34" charset="0"/>
              </a:rPr>
              <a:t>	Çayırda 11 saat,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dirty="0">
                <a:latin typeface="Arial" panose="020B0604020202020204" pitchFamily="34" charset="0"/>
              </a:rPr>
              <a:t>	Serbest veya duraklı sistemde 11-11.5 saat,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dirty="0">
                <a:latin typeface="Arial" panose="020B0604020202020204" pitchFamily="34" charset="0"/>
              </a:rPr>
              <a:t>	Bağlı duraklı sistemde ise 12 saat  yatar</a:t>
            </a:r>
            <a:r>
              <a:rPr lang="tr-TR" altLang="tr-TR" sz="2000" dirty="0" smtClean="0">
                <a:latin typeface="Arial" panose="020B0604020202020204" pitchFamily="34" charset="0"/>
              </a:rPr>
              <a:t>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20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dirty="0">
                <a:latin typeface="Arial" panose="020B0604020202020204" pitchFamily="34" charset="0"/>
              </a:rPr>
              <a:t>Kapalı barınaktaki inekler 15 saatlik gündüz vaktinin</a:t>
            </a:r>
            <a:r>
              <a:rPr lang="tr-TR" altLang="tr-TR" sz="2000" dirty="0" smtClean="0">
                <a:latin typeface="Arial" panose="020B0604020202020204" pitchFamily="34" charset="0"/>
              </a:rPr>
              <a:t>;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20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dirty="0">
                <a:latin typeface="Arial" panose="020B0604020202020204" pitchFamily="34" charset="0"/>
              </a:rPr>
              <a:t>	%45’ini yatarak,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dirty="0">
                <a:latin typeface="Arial" panose="020B0604020202020204" pitchFamily="34" charset="0"/>
              </a:rPr>
              <a:t>	%26’sını yem alarak,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dirty="0">
                <a:latin typeface="Arial" panose="020B0604020202020204" pitchFamily="34" charset="0"/>
              </a:rPr>
              <a:t>	%22’sinin geviş getirerek,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dirty="0">
                <a:latin typeface="Arial" panose="020B0604020202020204" pitchFamily="34" charset="0"/>
              </a:rPr>
              <a:t>	%1’inin su içerek,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dirty="0">
                <a:latin typeface="Arial" panose="020B0604020202020204" pitchFamily="34" charset="0"/>
              </a:rPr>
              <a:t>	%2’sini sosyal davranışlarda geçirir</a:t>
            </a:r>
            <a:r>
              <a:rPr lang="tr-TR" altLang="tr-TR" sz="2000" dirty="0" smtClean="0">
                <a:latin typeface="Arial" panose="020B0604020202020204" pitchFamily="34" charset="0"/>
              </a:rPr>
              <a:t>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20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dirty="0">
                <a:latin typeface="Arial" panose="020B0604020202020204" pitchFamily="34" charset="0"/>
              </a:rPr>
              <a:t>Gözlemler bir ineğin günün %50’lik kısmını yatarak geçirdiğini göstermektedir.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dirty="0">
                <a:latin typeface="Arial" panose="020B0604020202020204" pitchFamily="34" charset="0"/>
              </a:rPr>
              <a:t>Bu da durakların rahat olup olmadığının önemini ortaya koymaktadır. </a:t>
            </a:r>
          </a:p>
        </p:txBody>
      </p:sp>
    </p:spTree>
    <p:extLst>
      <p:ext uri="{BB962C8B-B14F-4D97-AF65-F5344CB8AC3E}">
        <p14:creationId xmlns:p14="http://schemas.microsoft.com/office/powerpoint/2010/main" val="38025333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Lalahan 0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8" y="333375"/>
            <a:ext cx="741680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 Box 5"/>
          <p:cNvSpPr txBox="1">
            <a:spLocks noChangeArrowheads="1"/>
          </p:cNvSpPr>
          <p:nvPr/>
        </p:nvSpPr>
        <p:spPr bwMode="auto">
          <a:xfrm>
            <a:off x="5140325" y="6251576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>
              <a:latin typeface="Verdana" panose="020B0604030504040204" pitchFamily="34" charset="0"/>
            </a:endParaRPr>
          </a:p>
        </p:txBody>
      </p:sp>
      <p:sp>
        <p:nvSpPr>
          <p:cNvPr id="23556" name="Text Box 6"/>
          <p:cNvSpPr txBox="1">
            <a:spLocks noChangeArrowheads="1"/>
          </p:cNvSpPr>
          <p:nvPr/>
        </p:nvSpPr>
        <p:spPr bwMode="auto">
          <a:xfrm>
            <a:off x="3432175" y="5949951"/>
            <a:ext cx="53419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800" b="1">
                <a:solidFill>
                  <a:srgbClr val="080808"/>
                </a:solidFill>
                <a:latin typeface="Verdana" panose="020B0604030504040204" pitchFamily="34" charset="0"/>
              </a:rPr>
              <a:t>Kapalı – bağlı duraklı ahır</a:t>
            </a:r>
          </a:p>
        </p:txBody>
      </p:sp>
    </p:spTree>
    <p:extLst>
      <p:ext uri="{BB962C8B-B14F-4D97-AF65-F5344CB8AC3E}">
        <p14:creationId xmlns:p14="http://schemas.microsoft.com/office/powerpoint/2010/main" val="235829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Lalahan 0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4" y="404813"/>
            <a:ext cx="7246937" cy="543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 Box 5"/>
          <p:cNvSpPr txBox="1">
            <a:spLocks noChangeArrowheads="1"/>
          </p:cNvSpPr>
          <p:nvPr/>
        </p:nvSpPr>
        <p:spPr bwMode="auto">
          <a:xfrm>
            <a:off x="3216275" y="5876926"/>
            <a:ext cx="53419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800" b="1">
                <a:solidFill>
                  <a:srgbClr val="080808"/>
                </a:solidFill>
                <a:latin typeface="Verdana" panose="020B0604030504040204" pitchFamily="34" charset="0"/>
              </a:rPr>
              <a:t>Kapalı – bağlı duraklı ahır</a:t>
            </a:r>
          </a:p>
        </p:txBody>
      </p:sp>
    </p:spTree>
    <p:extLst>
      <p:ext uri="{BB962C8B-B14F-4D97-AF65-F5344CB8AC3E}">
        <p14:creationId xmlns:p14="http://schemas.microsoft.com/office/powerpoint/2010/main" val="22559689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 descr="2005-12-30-1620-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24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29729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6" name="Object 5"/>
          <p:cNvGraphicFramePr>
            <a:graphicFrameLocks noChangeAspect="1"/>
          </p:cNvGraphicFramePr>
          <p:nvPr/>
        </p:nvGraphicFramePr>
        <p:xfrm>
          <a:off x="1992313" y="620713"/>
          <a:ext cx="7834312" cy="5040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Image" r:id="rId3" imgW="7834921" imgH="5117460" progId="Photoshop.Image.6">
                  <p:embed/>
                </p:oleObj>
              </mc:Choice>
              <mc:Fallback>
                <p:oleObj name="Image" r:id="rId3" imgW="7834921" imgH="5117460" progId="Photoshop.Image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2313" y="620713"/>
                        <a:ext cx="7834312" cy="5040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7" name="Text Box 6"/>
          <p:cNvSpPr txBox="1">
            <a:spLocks noChangeArrowheads="1"/>
          </p:cNvSpPr>
          <p:nvPr/>
        </p:nvSpPr>
        <p:spPr bwMode="auto">
          <a:xfrm>
            <a:off x="2640013" y="5229225"/>
            <a:ext cx="7778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400" b="1">
                <a:solidFill>
                  <a:srgbClr val="080808"/>
                </a:solidFill>
                <a:latin typeface="Verdana" panose="020B0604030504040204" pitchFamily="34" charset="0"/>
              </a:rPr>
              <a:t>Bağlı duraklı ahır tabanının üstten görünüşü</a:t>
            </a:r>
          </a:p>
        </p:txBody>
      </p:sp>
    </p:spTree>
    <p:extLst>
      <p:ext uri="{BB962C8B-B14F-4D97-AF65-F5344CB8AC3E}">
        <p14:creationId xmlns:p14="http://schemas.microsoft.com/office/powerpoint/2010/main" val="201092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698" name="Object 4"/>
          <p:cNvGraphicFramePr>
            <a:graphicFrameLocks noChangeAspect="1"/>
          </p:cNvGraphicFramePr>
          <p:nvPr/>
        </p:nvGraphicFramePr>
        <p:xfrm>
          <a:off x="2133600" y="881064"/>
          <a:ext cx="7924800" cy="5095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Image" r:id="rId3" imgW="10565079" imgH="6793651" progId="Photoshop.Image.6">
                  <p:embed/>
                </p:oleObj>
              </mc:Choice>
              <mc:Fallback>
                <p:oleObj name="Image" r:id="rId3" imgW="10565079" imgH="6793651" progId="Photoshop.Image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881064"/>
                        <a:ext cx="7924800" cy="5095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78137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 descr="Lalahan 0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8" y="476250"/>
            <a:ext cx="741680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Text Box 5"/>
          <p:cNvSpPr txBox="1">
            <a:spLocks noChangeArrowheads="1"/>
          </p:cNvSpPr>
          <p:nvPr/>
        </p:nvSpPr>
        <p:spPr bwMode="auto">
          <a:xfrm>
            <a:off x="3648075" y="6237288"/>
            <a:ext cx="4597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400" b="1">
                <a:solidFill>
                  <a:srgbClr val="080808"/>
                </a:solidFill>
                <a:latin typeface="Verdana" panose="020B0604030504040204" pitchFamily="34" charset="0"/>
              </a:rPr>
              <a:t>Kapalı – bağlı duraklı ahır</a:t>
            </a:r>
          </a:p>
        </p:txBody>
      </p:sp>
    </p:spTree>
    <p:extLst>
      <p:ext uri="{BB962C8B-B14F-4D97-AF65-F5344CB8AC3E}">
        <p14:creationId xmlns:p14="http://schemas.microsoft.com/office/powerpoint/2010/main" val="3479028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/>
          <p:cNvSpPr txBox="1">
            <a:spLocks noChangeArrowheads="1"/>
          </p:cNvSpPr>
          <p:nvPr/>
        </p:nvSpPr>
        <p:spPr bwMode="auto">
          <a:xfrm>
            <a:off x="479490" y="823976"/>
            <a:ext cx="8624887" cy="4508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800" dirty="0">
                <a:solidFill>
                  <a:srgbClr val="080808"/>
                </a:solidFill>
                <a:latin typeface="Broadway" panose="04040905080B02020502" pitchFamily="82" charset="0"/>
              </a:rPr>
              <a:t>Barınakların Önemi </a:t>
            </a:r>
            <a:endParaRPr lang="tr-TR" altLang="tr-TR" sz="2800" dirty="0" smtClean="0">
              <a:solidFill>
                <a:srgbClr val="080808"/>
              </a:solidFill>
              <a:latin typeface="Broadway" panose="04040905080B02020502" pitchFamily="82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2800" dirty="0">
              <a:solidFill>
                <a:srgbClr val="080808"/>
              </a:solidFill>
              <a:latin typeface="Broadway" panose="04040905080B02020502" pitchFamily="82" charset="0"/>
            </a:endParaRPr>
          </a:p>
          <a:p>
            <a:pPr marL="342900" indent="-342900" algn="just">
              <a:spcBef>
                <a:spcPct val="0"/>
              </a:spcBef>
              <a:buClrTx/>
              <a:buSzTx/>
            </a:pPr>
            <a:r>
              <a:rPr lang="tr-TR" altLang="tr-TR" sz="2100" b="1" dirty="0">
                <a:solidFill>
                  <a:srgbClr val="0000FF"/>
                </a:solidFill>
                <a:latin typeface="Arial" panose="020B0604020202020204" pitchFamily="34" charset="0"/>
              </a:rPr>
              <a:t>Süt sığırcılığında en iyi performansın elde edilmesinde hayvanların iyi şartlarda barındırılması önemli bir role sahiptir</a:t>
            </a:r>
            <a:r>
              <a:rPr lang="tr-TR" altLang="tr-TR" sz="2100" b="1" dirty="0" smtClean="0">
                <a:solidFill>
                  <a:srgbClr val="0000FF"/>
                </a:solidFill>
                <a:latin typeface="Arial" panose="020B0604020202020204" pitchFamily="34" charset="0"/>
              </a:rPr>
              <a:t>.</a:t>
            </a:r>
          </a:p>
          <a:p>
            <a:pPr marL="342900" indent="-342900" algn="just">
              <a:spcBef>
                <a:spcPct val="0"/>
              </a:spcBef>
              <a:buClrTx/>
              <a:buSzTx/>
            </a:pPr>
            <a:endParaRPr lang="tr-TR" altLang="tr-TR" sz="2100" b="1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marL="342900" indent="-342900" algn="just">
              <a:spcBef>
                <a:spcPct val="0"/>
              </a:spcBef>
              <a:buClrTx/>
              <a:buSzTx/>
            </a:pPr>
            <a:r>
              <a:rPr lang="tr-TR" altLang="tr-TR" sz="21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Süt </a:t>
            </a:r>
            <a:r>
              <a:rPr lang="tr-TR" altLang="tr-TR" sz="2100" b="1" dirty="0">
                <a:solidFill>
                  <a:srgbClr val="FF0000"/>
                </a:solidFill>
                <a:latin typeface="Arial" panose="020B0604020202020204" pitchFamily="34" charset="0"/>
              </a:rPr>
              <a:t>sığırı ahır ve ekipmanlarının temel amacı; sığırlara barınma, yem alma, sağılma ve etkili üreme ortamı sağlayacak sistemi oluşturmasıdır</a:t>
            </a:r>
            <a:r>
              <a:rPr lang="tr-TR" altLang="tr-TR" sz="21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.</a:t>
            </a:r>
          </a:p>
          <a:p>
            <a:pPr algn="just">
              <a:spcBef>
                <a:spcPct val="0"/>
              </a:spcBef>
              <a:buClrTx/>
              <a:buSzTx/>
              <a:buNone/>
            </a:pPr>
            <a:endParaRPr lang="tr-TR" altLang="tr-TR" sz="2100" b="1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342900" indent="-342900" algn="just">
              <a:spcBef>
                <a:spcPct val="0"/>
              </a:spcBef>
              <a:buClrTx/>
              <a:buSzTx/>
            </a:pPr>
            <a:r>
              <a:rPr lang="tr-TR" altLang="tr-TR" sz="2100" b="1" dirty="0" smtClean="0">
                <a:solidFill>
                  <a:srgbClr val="0000FF"/>
                </a:solidFill>
                <a:latin typeface="Arial" panose="020B0604020202020204" pitchFamily="34" charset="0"/>
              </a:rPr>
              <a:t>Barınaklar öyle planlanmalı ki inekler uygun bir şekilde yem ve su alabilmeli, izlenmeleri kolay olmalıdır.</a:t>
            </a:r>
          </a:p>
          <a:p>
            <a:pPr marL="342900" indent="-342900" algn="just">
              <a:spcBef>
                <a:spcPct val="0"/>
              </a:spcBef>
              <a:buClrTx/>
              <a:buSzTx/>
            </a:pPr>
            <a:endParaRPr lang="tr-TR" altLang="tr-TR" sz="2100" b="1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21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7123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yatışta izlenen olaylar seris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0"/>
            <a:ext cx="37607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Text Box 5"/>
          <p:cNvSpPr txBox="1">
            <a:spLocks noChangeArrowheads="1"/>
          </p:cNvSpPr>
          <p:nvPr/>
        </p:nvSpPr>
        <p:spPr bwMode="auto">
          <a:xfrm>
            <a:off x="1919289" y="2852738"/>
            <a:ext cx="4484687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800" b="1">
                <a:solidFill>
                  <a:srgbClr val="FF0000"/>
                </a:solidFill>
                <a:latin typeface="Verdana" panose="020B0604030504040204" pitchFamily="34" charset="0"/>
              </a:rPr>
              <a:t>Yatışta  İzlenen  Hareketler  Serisi</a:t>
            </a:r>
          </a:p>
        </p:txBody>
      </p:sp>
    </p:spTree>
    <p:extLst>
      <p:ext uri="{BB962C8B-B14F-4D97-AF65-F5344CB8AC3E}">
        <p14:creationId xmlns:p14="http://schemas.microsoft.com/office/powerpoint/2010/main" val="19136726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4" descr="Kalkışta izlenen hareketk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37433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Text Box 5"/>
          <p:cNvSpPr txBox="1">
            <a:spLocks noChangeArrowheads="1"/>
          </p:cNvSpPr>
          <p:nvPr/>
        </p:nvSpPr>
        <p:spPr bwMode="auto">
          <a:xfrm>
            <a:off x="5448300" y="2852738"/>
            <a:ext cx="52197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800" b="1">
                <a:solidFill>
                  <a:srgbClr val="FF0000"/>
                </a:solidFill>
                <a:latin typeface="Verdana" panose="020B0604030504040204" pitchFamily="34" charset="0"/>
              </a:rPr>
              <a:t>Ayağa Kalkışta İzlenen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800" b="1">
                <a:solidFill>
                  <a:srgbClr val="FF0000"/>
                </a:solidFill>
                <a:latin typeface="Verdana" panose="020B0604030504040204" pitchFamily="34" charset="0"/>
              </a:rPr>
              <a:t>       Hareketler Serisi</a:t>
            </a:r>
          </a:p>
        </p:txBody>
      </p:sp>
    </p:spTree>
    <p:extLst>
      <p:ext uri="{BB962C8B-B14F-4D97-AF65-F5344CB8AC3E}">
        <p14:creationId xmlns:p14="http://schemas.microsoft.com/office/powerpoint/2010/main" val="219554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zzy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028700"/>
            <a:ext cx="7772400" cy="582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83983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zzz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028700"/>
            <a:ext cx="7772400" cy="582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68455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z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060450"/>
            <a:ext cx="7772400" cy="58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16080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zza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028700"/>
            <a:ext cx="7772400" cy="582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30265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serbest olaşımlı ahı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692150"/>
            <a:ext cx="7632700" cy="537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94225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4" descr="serbest dolaşımlı ahı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8" y="1"/>
            <a:ext cx="7308850" cy="578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98568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4" descr="serbest dolaşımlı duraklı ahı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539" y="0"/>
            <a:ext cx="58753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87528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kazan 08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4" y="404814"/>
            <a:ext cx="7343775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3216275" y="6021389"/>
            <a:ext cx="56324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b="1">
                <a:solidFill>
                  <a:srgbClr val="FF0000"/>
                </a:solidFill>
                <a:latin typeface="Verdana" panose="020B0604030504040204" pitchFamily="34" charset="0"/>
              </a:rPr>
              <a:t>Kapalı – serbest dinlenme duraklı ahır</a:t>
            </a:r>
          </a:p>
        </p:txBody>
      </p:sp>
    </p:spTree>
    <p:extLst>
      <p:ext uri="{BB962C8B-B14F-4D97-AF65-F5344CB8AC3E}">
        <p14:creationId xmlns:p14="http://schemas.microsoft.com/office/powerpoint/2010/main" val="1385994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679261" y="883857"/>
            <a:ext cx="8713787" cy="433965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tr-TR" altLang="tr-TR" sz="2400" b="1" dirty="0">
                <a:solidFill>
                  <a:srgbClr val="0000FF"/>
                </a:solidFill>
                <a:latin typeface="Broadway" panose="04040905080B02020502" pitchFamily="82" charset="0"/>
              </a:rPr>
              <a:t>Genel Özellikleri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altLang="tr-TR" b="1" dirty="0">
                <a:solidFill>
                  <a:srgbClr val="080808"/>
                </a:solidFill>
                <a:latin typeface="Comic Sans MS" panose="030F0702030302020204" pitchFamily="66" charset="0"/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tr-TR" altLang="tr-TR" b="1" dirty="0">
                <a:solidFill>
                  <a:srgbClr val="080808"/>
                </a:solidFill>
                <a:latin typeface="Arial" panose="020B0604020202020204" pitchFamily="34" charset="0"/>
              </a:rPr>
              <a:t>Uygun bir </a:t>
            </a:r>
            <a:r>
              <a:rPr lang="tr-TR" altLang="tr-TR" b="1" dirty="0" smtClean="0">
                <a:solidFill>
                  <a:srgbClr val="080808"/>
                </a:solidFill>
                <a:latin typeface="Arial" panose="020B0604020202020204" pitchFamily="34" charset="0"/>
              </a:rPr>
              <a:t>çevre</a:t>
            </a:r>
            <a:endParaRPr lang="tr-TR" altLang="tr-TR" b="1" dirty="0">
              <a:solidFill>
                <a:srgbClr val="080808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</a:rPr>
              <a:t>  </a:t>
            </a:r>
            <a:r>
              <a:rPr lang="tr-TR" altLang="tr-TR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Sağlık </a:t>
            </a:r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</a:rPr>
              <a:t>koruma </a:t>
            </a:r>
            <a:endParaRPr lang="tr-TR" altLang="tr-TR" b="1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b="1" dirty="0" smtClean="0">
                <a:solidFill>
                  <a:srgbClr val="080808"/>
                </a:solidFill>
                <a:latin typeface="Arial" panose="020B0604020202020204" pitchFamily="34" charset="0"/>
              </a:rPr>
              <a:t>  Fiziksel travma, yaralanma   </a:t>
            </a:r>
            <a:endParaRPr lang="tr-TR" altLang="tr-TR" b="1" dirty="0">
              <a:solidFill>
                <a:srgbClr val="080808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b="1" dirty="0" smtClean="0">
                <a:solidFill>
                  <a:srgbClr val="080808"/>
                </a:solidFill>
                <a:latin typeface="Arial" panose="020B0604020202020204" pitchFamily="34" charset="0"/>
              </a:rPr>
              <a:t>  Gübre </a:t>
            </a:r>
            <a:r>
              <a:rPr lang="tr-TR" altLang="tr-TR" b="1" dirty="0">
                <a:solidFill>
                  <a:srgbClr val="080808"/>
                </a:solidFill>
                <a:latin typeface="Arial" panose="020B0604020202020204" pitchFamily="34" charset="0"/>
              </a:rPr>
              <a:t>temizliği </a:t>
            </a:r>
            <a:endParaRPr lang="tr-TR" altLang="tr-TR" b="1" dirty="0" smtClean="0">
              <a:solidFill>
                <a:srgbClr val="080808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 Sağım</a:t>
            </a:r>
            <a:endParaRPr lang="tr-TR" altLang="tr-TR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b="1" dirty="0" smtClean="0">
                <a:solidFill>
                  <a:srgbClr val="080808"/>
                </a:solidFill>
                <a:latin typeface="Arial" panose="020B0604020202020204" pitchFamily="34" charset="0"/>
              </a:rPr>
              <a:t>  Çeşitli </a:t>
            </a:r>
            <a:r>
              <a:rPr lang="tr-TR" altLang="tr-TR" b="1" dirty="0">
                <a:solidFill>
                  <a:srgbClr val="080808"/>
                </a:solidFill>
                <a:latin typeface="Arial" panose="020B0604020202020204" pitchFamily="34" charset="0"/>
              </a:rPr>
              <a:t>yaş ve verim </a:t>
            </a:r>
            <a:r>
              <a:rPr lang="tr-TR" altLang="tr-TR" b="1" dirty="0" smtClean="0">
                <a:solidFill>
                  <a:srgbClr val="080808"/>
                </a:solidFill>
                <a:latin typeface="Arial" panose="020B0604020202020204" pitchFamily="34" charset="0"/>
              </a:rPr>
              <a:t>grupları</a:t>
            </a:r>
            <a:endParaRPr lang="tr-TR" altLang="tr-TR" b="1" dirty="0">
              <a:solidFill>
                <a:srgbClr val="080808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 İş </a:t>
            </a:r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</a:rPr>
              <a:t>gücü </a:t>
            </a:r>
            <a:r>
              <a:rPr lang="tr-TR" altLang="tr-TR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ihtiyacı</a:t>
            </a:r>
            <a:endParaRPr lang="tr-TR" altLang="tr-TR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b="1" dirty="0" smtClean="0">
                <a:solidFill>
                  <a:srgbClr val="080808"/>
                </a:solidFill>
                <a:latin typeface="Arial" panose="020B0604020202020204" pitchFamily="34" charset="0"/>
              </a:rPr>
              <a:t>  Maliyet</a:t>
            </a:r>
            <a:endParaRPr lang="tr-TR" altLang="tr-TR" b="1" dirty="0">
              <a:solidFill>
                <a:srgbClr val="080808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 Büyütülebilme </a:t>
            </a:r>
            <a:endParaRPr lang="tr-TR" altLang="tr-TR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3284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4" descr="kazan 08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9" y="333376"/>
            <a:ext cx="7058025" cy="529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1" name="Text Box 5"/>
          <p:cNvSpPr txBox="1">
            <a:spLocks noChangeArrowheads="1"/>
          </p:cNvSpPr>
          <p:nvPr/>
        </p:nvSpPr>
        <p:spPr bwMode="auto">
          <a:xfrm>
            <a:off x="3359150" y="5805489"/>
            <a:ext cx="50673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b="1">
                <a:solidFill>
                  <a:srgbClr val="FF0000"/>
                </a:solidFill>
                <a:latin typeface="Verdana" panose="020B0604030504040204" pitchFamily="34" charset="0"/>
              </a:rPr>
              <a:t>Kapalı – serbest dinlenme  duraklı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b="1">
                <a:solidFill>
                  <a:srgbClr val="FF0000"/>
                </a:solidFill>
                <a:latin typeface="Verdana" panose="020B0604030504040204" pitchFamily="34" charset="0"/>
              </a:rPr>
              <a:t>        ahırdan genel görünüş</a:t>
            </a:r>
          </a:p>
        </p:txBody>
      </p:sp>
    </p:spTree>
    <p:extLst>
      <p:ext uri="{BB962C8B-B14F-4D97-AF65-F5344CB8AC3E}">
        <p14:creationId xmlns:p14="http://schemas.microsoft.com/office/powerpoint/2010/main" val="16899563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4" descr="Fakulte Ciftligi 0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888" y="404813"/>
            <a:ext cx="6985000" cy="523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Text Box 5"/>
          <p:cNvSpPr txBox="1">
            <a:spLocks noChangeArrowheads="1"/>
          </p:cNvSpPr>
          <p:nvPr/>
        </p:nvSpPr>
        <p:spPr bwMode="auto">
          <a:xfrm>
            <a:off x="3432176" y="5876926"/>
            <a:ext cx="56308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b="1">
                <a:solidFill>
                  <a:srgbClr val="FF0000"/>
                </a:solidFill>
                <a:latin typeface="Verdana" panose="020B0604030504040204" pitchFamily="34" charset="0"/>
              </a:rPr>
              <a:t>Serbest dolaşımlı barınakta sundurma</a:t>
            </a:r>
          </a:p>
        </p:txBody>
      </p:sp>
    </p:spTree>
    <p:extLst>
      <p:ext uri="{BB962C8B-B14F-4D97-AF65-F5344CB8AC3E}">
        <p14:creationId xmlns:p14="http://schemas.microsoft.com/office/powerpoint/2010/main" val="18495075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Lalahan 0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450" y="476251"/>
            <a:ext cx="6985000" cy="523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2782889" y="5949950"/>
            <a:ext cx="67008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400" b="1">
                <a:solidFill>
                  <a:srgbClr val="FF0000"/>
                </a:solidFill>
                <a:latin typeface="Arial" panose="020B0604020202020204" pitchFamily="34" charset="0"/>
              </a:rPr>
              <a:t>Sundurmalı-serbest dolaşımlı duraklı barınak</a:t>
            </a:r>
          </a:p>
        </p:txBody>
      </p:sp>
    </p:spTree>
    <p:extLst>
      <p:ext uri="{BB962C8B-B14F-4D97-AF65-F5344CB8AC3E}">
        <p14:creationId xmlns:p14="http://schemas.microsoft.com/office/powerpoint/2010/main" val="8590764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4" descr="2006-01-02-1401-3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571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94643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4" descr="2006-01-02-1401-5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571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23364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4" descr="DSC013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17783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4" descr="000_048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150" y="360363"/>
            <a:ext cx="8269288" cy="613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17392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4" descr="000_048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965200"/>
            <a:ext cx="3657600" cy="492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85583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4" descr="000_048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150" y="360363"/>
            <a:ext cx="8269288" cy="613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21782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4" descr="000_048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238" y="0"/>
            <a:ext cx="50911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0942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4"/>
          <p:cNvSpPr txBox="1">
            <a:spLocks noChangeArrowheads="1"/>
          </p:cNvSpPr>
          <p:nvPr/>
        </p:nvSpPr>
        <p:spPr bwMode="auto">
          <a:xfrm>
            <a:off x="612648" y="777240"/>
            <a:ext cx="10055353" cy="5139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800" b="1" dirty="0">
                <a:solidFill>
                  <a:srgbClr val="0000FF"/>
                </a:solidFill>
                <a:latin typeface="Broadway" panose="04040905080B02020502" pitchFamily="82" charset="0"/>
              </a:rPr>
              <a:t>Ahır Planlanmasında Dikkate Alınması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800" b="1" dirty="0">
                <a:solidFill>
                  <a:srgbClr val="0000FF"/>
                </a:solidFill>
                <a:latin typeface="Broadway" panose="04040905080B02020502" pitchFamily="82" charset="0"/>
              </a:rPr>
              <a:t>Gereken İlkeler: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2800" b="1" dirty="0">
              <a:solidFill>
                <a:srgbClr val="0000FF"/>
              </a:solidFill>
              <a:latin typeface="Broadway" panose="04040905080B02020502" pitchFamily="82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v"/>
            </a:pPr>
            <a:r>
              <a:rPr lang="tr-TR" altLang="tr-TR" sz="2000" b="1" dirty="0">
                <a:solidFill>
                  <a:srgbClr val="FF0000"/>
                </a:solidFill>
                <a:latin typeface="Arial" panose="020B0604020202020204" pitchFamily="34" charset="0"/>
              </a:rPr>
              <a:t>Sürü </a:t>
            </a:r>
            <a:r>
              <a:rPr lang="tr-TR" altLang="tr-TR" sz="2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büyüklüğü</a:t>
            </a:r>
          </a:p>
          <a:p>
            <a:pPr algn="just" eaLnBrk="1" hangingPunct="1">
              <a:spcBef>
                <a:spcPct val="0"/>
              </a:spcBef>
              <a:buClrTx/>
              <a:buSzTx/>
              <a:buNone/>
            </a:pPr>
            <a:endParaRPr lang="tr-TR" altLang="tr-TR" sz="2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v"/>
            </a:pPr>
            <a:r>
              <a:rPr lang="tr-TR" altLang="tr-TR" sz="2000" b="1" dirty="0" smtClean="0">
                <a:solidFill>
                  <a:srgbClr val="080808"/>
                </a:solidFill>
                <a:latin typeface="Arial" panose="020B0604020202020204" pitchFamily="34" charset="0"/>
              </a:rPr>
              <a:t>Mera büyüklüğü, yem miktarı</a:t>
            </a:r>
          </a:p>
          <a:p>
            <a:pPr algn="just" eaLnBrk="1" hangingPunct="1">
              <a:spcBef>
                <a:spcPct val="0"/>
              </a:spcBef>
              <a:buClrTx/>
              <a:buSzTx/>
              <a:buNone/>
            </a:pPr>
            <a:endParaRPr lang="tr-TR" altLang="tr-TR" sz="2000" b="1" dirty="0">
              <a:solidFill>
                <a:srgbClr val="080808"/>
              </a:solidFill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v"/>
            </a:pPr>
            <a:r>
              <a:rPr lang="tr-TR" altLang="tr-TR" sz="2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Yaş gruplarının ne </a:t>
            </a:r>
            <a:r>
              <a:rPr lang="tr-TR" altLang="tr-TR" sz="2000" b="1" dirty="0">
                <a:solidFill>
                  <a:srgbClr val="FF0000"/>
                </a:solidFill>
                <a:latin typeface="Arial" panose="020B0604020202020204" pitchFamily="34" charset="0"/>
              </a:rPr>
              <a:t>kadar </a:t>
            </a:r>
            <a:r>
              <a:rPr lang="tr-TR" altLang="tr-TR" sz="2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tutulacağı</a:t>
            </a:r>
          </a:p>
          <a:p>
            <a:pPr algn="just" eaLnBrk="1" hangingPunct="1">
              <a:spcBef>
                <a:spcPct val="0"/>
              </a:spcBef>
              <a:buClrTx/>
              <a:buSzTx/>
              <a:buNone/>
            </a:pPr>
            <a:endParaRPr lang="tr-TR" altLang="tr-TR" sz="2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v"/>
            </a:pPr>
            <a:r>
              <a:rPr lang="tr-TR" altLang="tr-TR" sz="2000" b="1" dirty="0" smtClean="0">
                <a:solidFill>
                  <a:srgbClr val="080808"/>
                </a:solidFill>
                <a:latin typeface="Arial" panose="020B0604020202020204" pitchFamily="34" charset="0"/>
              </a:rPr>
              <a:t>İşçi miktarı</a:t>
            </a:r>
          </a:p>
          <a:p>
            <a:pPr algn="just" eaLnBrk="1" hangingPunct="1">
              <a:spcBef>
                <a:spcPct val="0"/>
              </a:spcBef>
              <a:buClrTx/>
              <a:buSzTx/>
              <a:buNone/>
            </a:pPr>
            <a:endParaRPr lang="tr-TR" altLang="tr-TR" sz="2000" b="1" dirty="0">
              <a:solidFill>
                <a:srgbClr val="080808"/>
              </a:solidFill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v"/>
            </a:pPr>
            <a:r>
              <a:rPr lang="tr-TR" altLang="tr-TR" sz="2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Sermaye</a:t>
            </a:r>
          </a:p>
          <a:p>
            <a:pPr algn="just" eaLnBrk="1" hangingPunct="1">
              <a:spcBef>
                <a:spcPct val="0"/>
              </a:spcBef>
              <a:buClrTx/>
              <a:buSzTx/>
              <a:buNone/>
            </a:pPr>
            <a:endParaRPr lang="tr-TR" altLang="tr-TR" sz="2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v"/>
            </a:pPr>
            <a:r>
              <a:rPr lang="tr-TR" altLang="tr-TR" sz="2000" b="1" dirty="0">
                <a:solidFill>
                  <a:srgbClr val="080808"/>
                </a:solidFill>
                <a:latin typeface="Arial" panose="020B0604020202020204" pitchFamily="34" charset="0"/>
              </a:rPr>
              <a:t>Bağlı, </a:t>
            </a:r>
            <a:r>
              <a:rPr lang="tr-TR" altLang="tr-TR" sz="2000" b="1" dirty="0" smtClean="0">
                <a:solidFill>
                  <a:srgbClr val="080808"/>
                </a:solidFill>
                <a:latin typeface="Arial" panose="020B0604020202020204" pitchFamily="34" charset="0"/>
              </a:rPr>
              <a:t>serbest vb. </a:t>
            </a:r>
            <a:endParaRPr lang="tr-TR" altLang="tr-TR" sz="2000" b="1" dirty="0">
              <a:solidFill>
                <a:srgbClr val="080808"/>
              </a:solidFill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2400" b="1" dirty="0">
              <a:solidFill>
                <a:srgbClr val="080808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95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4" descr="IMGP21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32112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4" descr="000_049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150" y="360363"/>
            <a:ext cx="8269288" cy="613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02805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4" descr="000_049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238" y="0"/>
            <a:ext cx="50911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12703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4" descr="DSC014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03959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4" descr="DSC0145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2807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1524001" y="0"/>
            <a:ext cx="896461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200" b="1" dirty="0">
                <a:solidFill>
                  <a:srgbClr val="0000FF"/>
                </a:solidFill>
                <a:latin typeface="Broadway" panose="04040905080B02020502" pitchFamily="82" charset="0"/>
              </a:rPr>
              <a:t>Süt sığırı işletmelerinin kuruluşu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200" b="1" dirty="0">
                <a:solidFill>
                  <a:srgbClr val="CC0000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408432" y="489142"/>
            <a:ext cx="9144000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800100" indent="-34290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tr-TR" altLang="tr-TR" sz="1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	1</a:t>
            </a:r>
            <a:r>
              <a:rPr lang="tr-TR" altLang="tr-T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. Yer seçimi 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AutoNum type="alphaLcPeriod"/>
            </a:pPr>
            <a:r>
              <a:rPr lang="tr-TR" altLang="tr-TR" sz="1800" b="1" dirty="0" smtClean="0">
                <a:latin typeface="Arial" panose="020B0604020202020204" pitchFamily="34" charset="0"/>
              </a:rPr>
              <a:t>Ulaşım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AutoNum type="alphaLcPeriod"/>
            </a:pPr>
            <a:r>
              <a:rPr lang="tr-TR" altLang="tr-TR" sz="1800" b="1" dirty="0" smtClean="0">
                <a:latin typeface="Arial" panose="020B0604020202020204" pitchFamily="34" charset="0"/>
              </a:rPr>
              <a:t>Alt yapı </a:t>
            </a:r>
            <a:endParaRPr lang="tr-TR" altLang="tr-TR" sz="1800" b="1" dirty="0">
              <a:latin typeface="Arial" panose="020B0604020202020204" pitchFamily="34" charset="0"/>
            </a:endParaRP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tr-TR" altLang="tr-TR" sz="1800" b="1" dirty="0">
                <a:latin typeface="Arial" panose="020B0604020202020204" pitchFamily="34" charset="0"/>
              </a:rPr>
              <a:t>c. Materyal ve girdi </a:t>
            </a:r>
            <a:r>
              <a:rPr lang="tr-TR" altLang="tr-TR" sz="1800" b="1" dirty="0" smtClean="0">
                <a:latin typeface="Arial" panose="020B0604020202020204" pitchFamily="34" charset="0"/>
              </a:rPr>
              <a:t>temini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tr-TR" altLang="tr-TR" sz="1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  <a:r>
              <a:rPr lang="tr-TR" altLang="tr-T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. Finans temini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b="1" dirty="0">
                <a:latin typeface="Arial" panose="020B0604020202020204" pitchFamily="34" charset="0"/>
              </a:rPr>
              <a:t>        a. </a:t>
            </a:r>
            <a:r>
              <a:rPr lang="tr-TR" altLang="tr-TR" sz="1800" b="1" dirty="0" err="1">
                <a:latin typeface="Arial" panose="020B0604020202020204" pitchFamily="34" charset="0"/>
              </a:rPr>
              <a:t>Özkaynak</a:t>
            </a:r>
            <a:r>
              <a:rPr lang="tr-TR" altLang="tr-TR" sz="1800" b="1" dirty="0">
                <a:latin typeface="Arial" panose="020B0604020202020204" pitchFamily="34" charset="0"/>
              </a:rPr>
              <a:t>                         </a:t>
            </a:r>
            <a:endParaRPr lang="tr-TR" altLang="tr-TR" sz="1800" b="1" dirty="0" smtClean="0">
              <a:latin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b="1" dirty="0">
                <a:latin typeface="Arial" panose="020B0604020202020204" pitchFamily="34" charset="0"/>
              </a:rPr>
              <a:t>	 </a:t>
            </a:r>
            <a:r>
              <a:rPr lang="tr-TR" altLang="tr-TR" sz="1800" b="1" dirty="0" smtClean="0">
                <a:latin typeface="Arial" panose="020B0604020202020204" pitchFamily="34" charset="0"/>
              </a:rPr>
              <a:t>  b</a:t>
            </a:r>
            <a:r>
              <a:rPr lang="tr-TR" altLang="tr-TR" sz="1800" b="1" dirty="0">
                <a:latin typeface="Arial" panose="020B0604020202020204" pitchFamily="34" charset="0"/>
              </a:rPr>
              <a:t>. Kredi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b="1" dirty="0">
                <a:latin typeface="Arial" panose="020B0604020202020204" pitchFamily="34" charset="0"/>
              </a:rPr>
              <a:t>       </a:t>
            </a:r>
            <a:r>
              <a:rPr lang="tr-TR" altLang="tr-T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3. Planlama ve projelendirme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b="1" dirty="0">
                <a:solidFill>
                  <a:srgbClr val="CC0000"/>
                </a:solidFill>
                <a:latin typeface="Arial" panose="020B0604020202020204" pitchFamily="34" charset="0"/>
              </a:rPr>
              <a:t>      	A. Sabit yatırımlar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b="1" dirty="0">
                <a:solidFill>
                  <a:srgbClr val="A50021"/>
                </a:solidFill>
                <a:latin typeface="Arial" panose="020B0604020202020204" pitchFamily="34" charset="0"/>
              </a:rPr>
              <a:t>		</a:t>
            </a:r>
            <a:r>
              <a:rPr lang="tr-TR" altLang="tr-TR" sz="1800" b="1" dirty="0">
                <a:latin typeface="Arial" panose="020B0604020202020204" pitchFamily="34" charset="0"/>
              </a:rPr>
              <a:t>1. Alt yapı </a:t>
            </a:r>
            <a:endParaRPr lang="tr-TR" altLang="tr-TR" sz="1800" b="1" dirty="0">
              <a:solidFill>
                <a:srgbClr val="080808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b="1" dirty="0">
              <a:solidFill>
                <a:srgbClr val="080808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b="1" dirty="0">
                <a:latin typeface="Arial" panose="020B0604020202020204" pitchFamily="34" charset="0"/>
              </a:rPr>
              <a:t>		2. İnşaatlar </a:t>
            </a:r>
            <a:endParaRPr lang="tr-TR" altLang="tr-TR" sz="1800" b="1" dirty="0" smtClean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b="1" dirty="0">
              <a:solidFill>
                <a:srgbClr val="080808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b="1" dirty="0">
                <a:solidFill>
                  <a:srgbClr val="080808"/>
                </a:solidFill>
                <a:latin typeface="Arial" panose="020B0604020202020204" pitchFamily="34" charset="0"/>
              </a:rPr>
              <a:t>		</a:t>
            </a:r>
            <a:r>
              <a:rPr lang="tr-TR" altLang="tr-TR" sz="1800" b="1" dirty="0">
                <a:latin typeface="Arial" panose="020B0604020202020204" pitchFamily="34" charset="0"/>
              </a:rPr>
              <a:t>3. Makine ve </a:t>
            </a:r>
            <a:r>
              <a:rPr lang="tr-TR" altLang="tr-TR" sz="1800" b="1" dirty="0" smtClean="0">
                <a:latin typeface="Arial" panose="020B0604020202020204" pitchFamily="34" charset="0"/>
              </a:rPr>
              <a:t>teçhizat</a:t>
            </a:r>
            <a:endParaRPr lang="tr-TR" altLang="tr-TR" sz="1800" b="1" dirty="0">
              <a:solidFill>
                <a:srgbClr val="080808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b="1" dirty="0">
              <a:solidFill>
                <a:srgbClr val="080808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b="1" dirty="0">
                <a:solidFill>
                  <a:srgbClr val="080808"/>
                </a:solidFill>
                <a:latin typeface="Arial" panose="020B0604020202020204" pitchFamily="34" charset="0"/>
              </a:rPr>
              <a:t>		</a:t>
            </a:r>
            <a:r>
              <a:rPr lang="tr-TR" altLang="tr-TR" sz="1800" b="1" dirty="0">
                <a:latin typeface="Arial" panose="020B0604020202020204" pitchFamily="34" charset="0"/>
              </a:rPr>
              <a:t>4. Canlı hayvan stoku</a:t>
            </a:r>
          </a:p>
          <a:p>
            <a:pPr eaLnBrk="1" hangingPunct="1">
              <a:lnSpc>
                <a:spcPct val="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b="1" dirty="0">
              <a:solidFill>
                <a:srgbClr val="080808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b="1" dirty="0">
                <a:solidFill>
                  <a:srgbClr val="080808"/>
                </a:solidFill>
                <a:latin typeface="Arial" panose="020B0604020202020204" pitchFamily="34" charset="0"/>
              </a:rPr>
              <a:t>		</a:t>
            </a:r>
            <a:r>
              <a:rPr lang="tr-TR" altLang="tr-TR" sz="1800" b="1" dirty="0">
                <a:solidFill>
                  <a:srgbClr val="CC0000"/>
                </a:solidFill>
                <a:latin typeface="Arial" panose="020B0604020202020204" pitchFamily="34" charset="0"/>
              </a:rPr>
              <a:t>B. İşletme dönemi giderleri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b="1" dirty="0">
                <a:solidFill>
                  <a:srgbClr val="080808"/>
                </a:solidFill>
                <a:latin typeface="Arial" panose="020B0604020202020204" pitchFamily="34" charset="0"/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229485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0" grpId="0"/>
      <p:bldP spid="348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8666" name="Group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7699875"/>
              </p:ext>
            </p:extLst>
          </p:nvPr>
        </p:nvGraphicFramePr>
        <p:xfrm>
          <a:off x="1992313" y="1700213"/>
          <a:ext cx="8280400" cy="3864294"/>
        </p:xfrm>
        <a:graphic>
          <a:graphicData uri="http://schemas.openxmlformats.org/drawingml/2006/table">
            <a:tbl>
              <a:tblPr/>
              <a:tblGrid>
                <a:gridCol w="4176712"/>
                <a:gridCol w="2016125"/>
                <a:gridCol w="2087563"/>
              </a:tblGrid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</a:rPr>
                        <a:t>Yaş Grupları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</a:rPr>
                        <a:t>Oran(%)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</a:rPr>
                        <a:t>Sayı(baş)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1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Sağmal + Kuruda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42.5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19-24 aylık düve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7.0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6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13-18 aylık düve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7.7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13-18 aylık tosun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7.7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6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7-12 aylık dana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16.2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38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3-6 aylık buzağı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9.0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6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0-2 aylık buzağı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10.0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Toplam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332" name="Text Box 61"/>
          <p:cNvSpPr txBox="1">
            <a:spLocks noChangeArrowheads="1"/>
          </p:cNvSpPr>
          <p:nvPr/>
        </p:nvSpPr>
        <p:spPr bwMode="auto">
          <a:xfrm>
            <a:off x="2043114" y="906463"/>
            <a:ext cx="81565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800" b="1">
                <a:solidFill>
                  <a:srgbClr val="FF0000"/>
                </a:solidFill>
                <a:latin typeface="Arial" panose="020B0604020202020204" pitchFamily="34" charset="0"/>
              </a:rPr>
              <a:t>Süt Sığır Sürüsünde Sürü Kompozisyonu</a:t>
            </a:r>
          </a:p>
        </p:txBody>
      </p:sp>
    </p:spTree>
    <p:extLst>
      <p:ext uri="{BB962C8B-B14F-4D97-AF65-F5344CB8AC3E}">
        <p14:creationId xmlns:p14="http://schemas.microsoft.com/office/powerpoint/2010/main" val="25863256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982" name="Group 142"/>
          <p:cNvGraphicFramePr>
            <a:graphicFrameLocks noGrp="1"/>
          </p:cNvGraphicFramePr>
          <p:nvPr/>
        </p:nvGraphicFramePr>
        <p:xfrm>
          <a:off x="2351088" y="1052514"/>
          <a:ext cx="7561262" cy="4734102"/>
        </p:xfrm>
        <a:graphic>
          <a:graphicData uri="http://schemas.openxmlformats.org/drawingml/2006/table">
            <a:tbl>
              <a:tblPr/>
              <a:tblGrid>
                <a:gridCol w="2952750"/>
                <a:gridCol w="1728787"/>
                <a:gridCol w="1511300"/>
                <a:gridCol w="1368425"/>
              </a:tblGrid>
              <a:tr h="436512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Times New Roman" pitchFamily="18" charset="0"/>
                        </a:rPr>
                        <a:t>Yaş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Times New Roman" pitchFamily="18" charset="0"/>
                        </a:rPr>
                        <a:t>Grupları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Times New Roman" pitchFamily="18" charset="0"/>
                        </a:rPr>
                        <a:t>İnek Sayısı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9621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Times New Roman" pitchFamily="18" charset="0"/>
                        </a:rPr>
                        <a:t>100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Times New Roman" pitchFamily="18" charset="0"/>
                        </a:rPr>
                        <a:t>50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Times New Roman" pitchFamily="18" charset="0"/>
                        </a:rPr>
                        <a:t>10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19-24 aylık düve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</a:rPr>
                        <a:t>17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</a:rPr>
                        <a:t>8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13-18 aylık düve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</a:rPr>
                        <a:t>18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</a:rPr>
                        <a:t>9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7-12 aylık dişi dana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</a:rPr>
                        <a:t>19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</a:rPr>
                        <a:t>10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4-6 aylık buzağı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</a:rPr>
                        <a:t>22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</a:rPr>
                        <a:t>12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0-3 aylık  buzağı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</a:rPr>
                        <a:t>24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</a:rPr>
                        <a:t>12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13-18 aylık tosun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</a:rPr>
                        <a:t>18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</a:rPr>
                        <a:t>9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7-12 aylık erkek dana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</a:rPr>
                        <a:t>19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</a:rPr>
                        <a:t>9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Times New Roman" pitchFamily="18" charset="0"/>
                        </a:rPr>
                        <a:t>Toplam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Times New Roman" pitchFamily="18" charset="0"/>
                        </a:rPr>
                        <a:t>237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Times New Roman" pitchFamily="18" charset="0"/>
                        </a:rPr>
                        <a:t>118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Times New Roman" pitchFamily="18" charset="0"/>
                        </a:rPr>
                        <a:t>24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5977" name="Text Box 137"/>
          <p:cNvSpPr txBox="1">
            <a:spLocks noChangeArrowheads="1"/>
          </p:cNvSpPr>
          <p:nvPr/>
        </p:nvSpPr>
        <p:spPr bwMode="auto">
          <a:xfrm>
            <a:off x="2279651" y="87314"/>
            <a:ext cx="7896225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b="1">
                <a:solidFill>
                  <a:srgbClr val="CC0000"/>
                </a:solidFill>
                <a:latin typeface="Verdana" panose="020B0604030504040204" pitchFamily="34" charset="0"/>
              </a:rPr>
              <a:t>İnek sayısına bağlı olarak bir işletmede bulunabilecek</a:t>
            </a: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b="1">
                <a:solidFill>
                  <a:srgbClr val="CC0000"/>
                </a:solidFill>
                <a:latin typeface="Verdana" panose="020B0604030504040204" pitchFamily="34" charset="0"/>
              </a:rPr>
              <a:t>farklı yaş gruplarında ki hayvan sayıları</a:t>
            </a:r>
          </a:p>
        </p:txBody>
      </p:sp>
    </p:spTree>
    <p:extLst>
      <p:ext uri="{BB962C8B-B14F-4D97-AF65-F5344CB8AC3E}">
        <p14:creationId xmlns:p14="http://schemas.microsoft.com/office/powerpoint/2010/main" val="1414473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5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9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9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97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173736" y="521208"/>
            <a:ext cx="11795760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tr-TR" altLang="tr-TR" sz="2400" b="1" dirty="0">
                <a:solidFill>
                  <a:srgbClr val="CC0000"/>
                </a:solidFill>
                <a:latin typeface="Verdana" panose="020B0604030504040204" pitchFamily="34" charset="0"/>
              </a:rPr>
              <a:t>Barınaklar ve hayvan sağlığı</a:t>
            </a:r>
          </a:p>
          <a:p>
            <a:pPr eaLnBrk="1" hangingPunct="1"/>
            <a:endParaRPr lang="tr-TR" altLang="tr-TR" sz="2400" b="1" dirty="0">
              <a:solidFill>
                <a:srgbClr val="CC0000"/>
              </a:solidFill>
              <a:latin typeface="Verdana" panose="020B0604030504040204" pitchFamily="34" charset="0"/>
            </a:endParaRP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tr-TR" altLang="tr-TR" b="1" dirty="0" smtClean="0">
                <a:latin typeface="Arial" panose="020B0604020202020204" pitchFamily="34" charset="0"/>
              </a:rPr>
              <a:t>Süt </a:t>
            </a:r>
            <a:r>
              <a:rPr lang="tr-TR" altLang="tr-TR" b="1" dirty="0">
                <a:latin typeface="Arial" panose="020B0604020202020204" pitchFamily="34" charset="0"/>
              </a:rPr>
              <a:t>sığırcılığında çok görülen bazı hastalıklarla barınak arasında ilişkiler vardır.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endParaRPr lang="tr-TR" altLang="tr-TR" b="1" dirty="0">
              <a:latin typeface="Arial" panose="020B0604020202020204" pitchFamily="34" charset="0"/>
            </a:endParaRPr>
          </a:p>
          <a:p>
            <a:pPr lvl="2" eaLnBrk="1" hangingPunct="1">
              <a:buFont typeface="Wingdings" panose="05000000000000000000" pitchFamily="2" charset="2"/>
              <a:buChar char="Ø"/>
            </a:pPr>
            <a:r>
              <a:rPr lang="tr-TR" altLang="tr-TR" b="1" dirty="0" err="1" smtClean="0">
                <a:solidFill>
                  <a:srgbClr val="A50021"/>
                </a:solidFill>
                <a:latin typeface="Arial" panose="020B0604020202020204" pitchFamily="34" charset="0"/>
              </a:rPr>
              <a:t>Pneumonia</a:t>
            </a:r>
            <a:endParaRPr lang="tr-TR" altLang="tr-TR" b="1" dirty="0" smtClean="0">
              <a:solidFill>
                <a:srgbClr val="A50021"/>
              </a:solidFill>
              <a:latin typeface="Arial" panose="020B0604020202020204" pitchFamily="34" charset="0"/>
            </a:endParaRPr>
          </a:p>
          <a:p>
            <a:pPr lvl="2" eaLnBrk="1" hangingPunct="1"/>
            <a:endParaRPr lang="tr-TR" altLang="tr-TR" b="1" dirty="0">
              <a:solidFill>
                <a:srgbClr val="A50021"/>
              </a:solidFill>
              <a:latin typeface="Arial" panose="020B0604020202020204" pitchFamily="34" charset="0"/>
            </a:endParaRPr>
          </a:p>
          <a:p>
            <a:pPr lvl="4" eaLnBrk="1" hangingPunct="1">
              <a:buFont typeface="Wingdings" panose="05000000000000000000" pitchFamily="2" charset="2"/>
              <a:buChar char="Ø"/>
            </a:pPr>
            <a:r>
              <a:rPr lang="tr-TR" altLang="tr-TR" b="1" dirty="0">
                <a:solidFill>
                  <a:srgbClr val="080808"/>
                </a:solidFill>
                <a:latin typeface="Arial" panose="020B0604020202020204" pitchFamily="34" charset="0"/>
              </a:rPr>
              <a:t>Hayvan yoğunluğunun fazla olması, yüksek nem, toz</a:t>
            </a:r>
          </a:p>
          <a:p>
            <a:pPr lvl="4" eaLnBrk="1" hangingPunct="1">
              <a:buFont typeface="Wingdings" panose="05000000000000000000" pitchFamily="2" charset="2"/>
              <a:buChar char="Ø"/>
            </a:pPr>
            <a:endParaRPr lang="tr-TR" altLang="tr-TR" b="1" dirty="0">
              <a:solidFill>
                <a:srgbClr val="080808"/>
              </a:solidFill>
              <a:latin typeface="Arial" panose="020B0604020202020204" pitchFamily="34" charset="0"/>
            </a:endParaRPr>
          </a:p>
          <a:p>
            <a:pPr lvl="2" eaLnBrk="1" hangingPunct="1">
              <a:buFont typeface="Wingdings" panose="05000000000000000000" pitchFamily="2" charset="2"/>
              <a:buChar char="Ø"/>
            </a:pPr>
            <a:r>
              <a:rPr lang="tr-TR" altLang="tr-TR" b="1" dirty="0" smtClean="0">
                <a:solidFill>
                  <a:srgbClr val="A50021"/>
                </a:solidFill>
                <a:latin typeface="Arial" panose="020B0604020202020204" pitchFamily="34" charset="0"/>
              </a:rPr>
              <a:t>Topallık</a:t>
            </a:r>
          </a:p>
          <a:p>
            <a:pPr lvl="2" eaLnBrk="1" hangingPunct="1"/>
            <a:endParaRPr lang="tr-TR" altLang="tr-TR" b="1" dirty="0">
              <a:solidFill>
                <a:srgbClr val="A50021"/>
              </a:solidFill>
              <a:latin typeface="Arial" panose="020B0604020202020204" pitchFamily="34" charset="0"/>
            </a:endParaRPr>
          </a:p>
          <a:p>
            <a:pPr lvl="4" eaLnBrk="1" hangingPunct="1">
              <a:buFont typeface="Wingdings" panose="05000000000000000000" pitchFamily="2" charset="2"/>
              <a:buChar char="Ø"/>
            </a:pPr>
            <a:r>
              <a:rPr lang="tr-TR" altLang="tr-TR" b="1" dirty="0">
                <a:solidFill>
                  <a:srgbClr val="080808"/>
                </a:solidFill>
                <a:latin typeface="Arial" panose="020B0604020202020204" pitchFamily="34" charset="0"/>
              </a:rPr>
              <a:t>Barınak </a:t>
            </a:r>
            <a:r>
              <a:rPr lang="tr-TR" altLang="tr-TR" b="1" dirty="0" smtClean="0">
                <a:solidFill>
                  <a:srgbClr val="080808"/>
                </a:solidFill>
                <a:latin typeface="Arial" panose="020B0604020202020204" pitchFamily="34" charset="0"/>
              </a:rPr>
              <a:t>zeminiyle, </a:t>
            </a:r>
            <a:r>
              <a:rPr lang="tr-TR" altLang="tr-TR" b="1" dirty="0">
                <a:solidFill>
                  <a:srgbClr val="080808"/>
                </a:solidFill>
                <a:latin typeface="Arial" panose="020B0604020202020204" pitchFamily="34" charset="0"/>
              </a:rPr>
              <a:t>gübre idaresiyle ilgili sorunlar, </a:t>
            </a:r>
            <a:r>
              <a:rPr lang="tr-TR" altLang="tr-TR" b="1" dirty="0" smtClean="0">
                <a:latin typeface="Arial" panose="020B0604020202020204" pitchFamily="34" charset="0"/>
              </a:rPr>
              <a:t> </a:t>
            </a:r>
            <a:endParaRPr lang="tr-TR" altLang="tr-TR" b="1" dirty="0">
              <a:latin typeface="Arial" panose="020B0604020202020204" pitchFamily="34" charset="0"/>
            </a:endParaRPr>
          </a:p>
          <a:p>
            <a:pPr lvl="4" eaLnBrk="1" hangingPunct="1">
              <a:buFont typeface="Wingdings" panose="05000000000000000000" pitchFamily="2" charset="2"/>
              <a:buChar char="Ø"/>
            </a:pPr>
            <a:endParaRPr lang="tr-TR" altLang="tr-TR" b="1" dirty="0">
              <a:latin typeface="Arial" panose="020B0604020202020204" pitchFamily="34" charset="0"/>
            </a:endParaRPr>
          </a:p>
          <a:p>
            <a:pPr lvl="2" eaLnBrk="1" hangingPunct="1">
              <a:buFont typeface="Wingdings" panose="05000000000000000000" pitchFamily="2" charset="2"/>
              <a:buChar char="Ø"/>
            </a:pPr>
            <a:r>
              <a:rPr lang="tr-TR" altLang="tr-TR" b="1" dirty="0">
                <a:latin typeface="Arial" panose="020B0604020202020204" pitchFamily="34" charset="0"/>
              </a:rPr>
              <a:t> </a:t>
            </a:r>
            <a:r>
              <a:rPr lang="tr-TR" altLang="tr-TR" b="1" dirty="0">
                <a:solidFill>
                  <a:srgbClr val="A50021"/>
                </a:solidFill>
                <a:latin typeface="Arial" panose="020B0604020202020204" pitchFamily="34" charset="0"/>
              </a:rPr>
              <a:t>Çevresel nedenli </a:t>
            </a:r>
            <a:r>
              <a:rPr lang="tr-TR" altLang="tr-TR" b="1" dirty="0" err="1" smtClean="0">
                <a:solidFill>
                  <a:srgbClr val="A50021"/>
                </a:solidFill>
                <a:latin typeface="Arial" panose="020B0604020202020204" pitchFamily="34" charset="0"/>
              </a:rPr>
              <a:t>mastitis</a:t>
            </a:r>
            <a:endParaRPr lang="tr-TR" altLang="tr-TR" b="1" dirty="0" smtClean="0">
              <a:solidFill>
                <a:srgbClr val="A50021"/>
              </a:solidFill>
              <a:latin typeface="Arial" panose="020B0604020202020204" pitchFamily="34" charset="0"/>
            </a:endParaRPr>
          </a:p>
          <a:p>
            <a:pPr lvl="2" eaLnBrk="1" hangingPunct="1"/>
            <a:endParaRPr lang="tr-TR" altLang="tr-TR" b="1" dirty="0">
              <a:solidFill>
                <a:srgbClr val="A50021"/>
              </a:solidFill>
              <a:latin typeface="Arial" panose="020B0604020202020204" pitchFamily="34" charset="0"/>
            </a:endParaRPr>
          </a:p>
          <a:p>
            <a:pPr lvl="4" eaLnBrk="1" hangingPunct="1">
              <a:buFont typeface="Wingdings" panose="05000000000000000000" pitchFamily="2" charset="2"/>
              <a:buChar char="Ø"/>
            </a:pPr>
            <a:r>
              <a:rPr lang="tr-TR" altLang="tr-TR" b="1" dirty="0">
                <a:solidFill>
                  <a:srgbClr val="080808"/>
                </a:solidFill>
                <a:latin typeface="Arial" panose="020B0604020202020204" pitchFamily="34" charset="0"/>
              </a:rPr>
              <a:t>Barınak zemini, </a:t>
            </a:r>
            <a:r>
              <a:rPr lang="tr-TR" altLang="tr-TR" b="1" dirty="0" err="1">
                <a:solidFill>
                  <a:srgbClr val="080808"/>
                </a:solidFill>
                <a:latin typeface="Arial" panose="020B0604020202020204" pitchFamily="34" charset="0"/>
              </a:rPr>
              <a:t>kontamine</a:t>
            </a:r>
            <a:r>
              <a:rPr lang="tr-TR" altLang="tr-TR" b="1" dirty="0">
                <a:solidFill>
                  <a:srgbClr val="080808"/>
                </a:solidFill>
                <a:latin typeface="Arial" panose="020B0604020202020204" pitchFamily="34" charset="0"/>
              </a:rPr>
              <a:t> altlık</a:t>
            </a:r>
          </a:p>
          <a:p>
            <a:pPr lvl="3" eaLnBrk="1" hangingPunct="1"/>
            <a:endParaRPr lang="tr-TR" altLang="tr-TR" b="1" dirty="0">
              <a:solidFill>
                <a:srgbClr val="080808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86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700" name="Group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0339477"/>
              </p:ext>
            </p:extLst>
          </p:nvPr>
        </p:nvGraphicFramePr>
        <p:xfrm>
          <a:off x="1655953" y="1165480"/>
          <a:ext cx="8064500" cy="5171312"/>
        </p:xfrm>
        <a:graphic>
          <a:graphicData uri="http://schemas.openxmlformats.org/drawingml/2006/table">
            <a:tbl>
              <a:tblPr/>
              <a:tblGrid>
                <a:gridCol w="4176713"/>
                <a:gridCol w="3887787"/>
              </a:tblGrid>
              <a:tr h="22818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Barınak ve iç düzenleme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Barınağın tipi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Zemin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Altlık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Bağlanma durumu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Gübre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Havalandırma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Yem ve su sağlama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İdare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Hayvan yoğunluğu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Bakım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İdare sistemleri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Sağım sistemi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Tedavi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Aşılama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Profilaktik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hijyen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9504">
                <a:tc>
                  <a:txBody>
                    <a:bodyPr/>
                    <a:lstStyle/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Barınak içi ve dışı iklimsel ve diğer faktörler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a. 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Fiziksel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    Sıcaklık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    Nem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    Hava akım hızı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    Havalandırma oranı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    Aydınlatma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    Gürültü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b. Kimyasal        c. Biyolojik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    Toz                Patojen mikroorganizmalar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                          Gazlar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Yem ve su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Miktar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Kalite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Kontaminantlar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(toksinler, </a:t>
                      </a: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mikotoksinler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373" name="Text Box 17"/>
          <p:cNvSpPr txBox="1">
            <a:spLocks noChangeArrowheads="1"/>
          </p:cNvSpPr>
          <p:nvPr/>
        </p:nvSpPr>
        <p:spPr bwMode="auto">
          <a:xfrm>
            <a:off x="2619375" y="203201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>
              <a:latin typeface="Verdana" panose="020B0604030504040204" pitchFamily="34" charset="0"/>
            </a:endParaRPr>
          </a:p>
        </p:txBody>
      </p:sp>
      <p:sp>
        <p:nvSpPr>
          <p:cNvPr id="28690" name="Text Box 18"/>
          <p:cNvSpPr txBox="1">
            <a:spLocks noChangeArrowheads="1"/>
          </p:cNvSpPr>
          <p:nvPr/>
        </p:nvSpPr>
        <p:spPr bwMode="auto">
          <a:xfrm>
            <a:off x="1765681" y="386557"/>
            <a:ext cx="7613650" cy="396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b="1" dirty="0" err="1">
                <a:solidFill>
                  <a:srgbClr val="FF0000"/>
                </a:solidFill>
                <a:latin typeface="Bookman Old Style" panose="02050604050505020204" pitchFamily="18" charset="0"/>
              </a:rPr>
              <a:t>Multifaktoriyel</a:t>
            </a:r>
            <a:r>
              <a:rPr lang="tr-TR" altLang="tr-TR" sz="2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 hastalıklarla ilişkili olan çevre faktörleri</a:t>
            </a:r>
          </a:p>
        </p:txBody>
      </p:sp>
    </p:spTree>
    <p:extLst>
      <p:ext uri="{BB962C8B-B14F-4D97-AF65-F5344CB8AC3E}">
        <p14:creationId xmlns:p14="http://schemas.microsoft.com/office/powerpoint/2010/main" val="1598478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8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90" grpId="0" autoUpdateAnimBg="0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574</Words>
  <Application>Microsoft Office PowerPoint</Application>
  <PresentationFormat>Geniş ekran</PresentationFormat>
  <Paragraphs>244</Paragraphs>
  <Slides>44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11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44</vt:i4>
      </vt:variant>
    </vt:vector>
  </HeadingPairs>
  <TitlesOfParts>
    <vt:vector size="57" baseType="lpstr">
      <vt:lpstr>Arial</vt:lpstr>
      <vt:lpstr>Bookman Old Style</vt:lpstr>
      <vt:lpstr>Broadway</vt:lpstr>
      <vt:lpstr>Calibri</vt:lpstr>
      <vt:lpstr>Calibri Light</vt:lpstr>
      <vt:lpstr>Comic Sans MS</vt:lpstr>
      <vt:lpstr>Rockwell</vt:lpstr>
      <vt:lpstr>Times New Roman</vt:lpstr>
      <vt:lpstr>Verdana</vt:lpstr>
      <vt:lpstr>Wingdings</vt:lpstr>
      <vt:lpstr>Wingdings 2</vt:lpstr>
      <vt:lpstr>Office Teması</vt:lpstr>
      <vt:lpstr>Image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Hakem</dc:creator>
  <cp:lastModifiedBy>Hakem</cp:lastModifiedBy>
  <cp:revision>7</cp:revision>
  <dcterms:created xsi:type="dcterms:W3CDTF">2017-11-08T08:49:44Z</dcterms:created>
  <dcterms:modified xsi:type="dcterms:W3CDTF">2017-11-08T14:00:50Z</dcterms:modified>
</cp:coreProperties>
</file>