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4" r:id="rId15"/>
    <p:sldId id="275" r:id="rId16"/>
    <p:sldId id="276" r:id="rId17"/>
    <p:sldId id="277" r:id="rId18"/>
    <p:sldId id="280" r:id="rId19"/>
    <p:sldId id="281" r:id="rId20"/>
    <p:sldId id="282" r:id="rId21"/>
    <p:sldId id="284" r:id="rId22"/>
    <p:sldId id="286" r:id="rId23"/>
    <p:sldId id="287" r:id="rId24"/>
    <p:sldId id="288" r:id="rId25"/>
    <p:sldId id="289" r:id="rId26"/>
    <p:sldId id="293" r:id="rId27"/>
    <p:sldId id="295" r:id="rId28"/>
    <p:sldId id="296" r:id="rId29"/>
    <p:sldId id="297" r:id="rId30"/>
    <p:sldId id="298" r:id="rId31"/>
    <p:sldId id="300" r:id="rId32"/>
    <p:sldId id="301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98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29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52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389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313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64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3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36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72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320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543A7-275E-4F54-8E36-C22B8A69D9F8}" type="datetimeFigureOut">
              <a:rPr lang="tr-TR" smtClean="0"/>
              <a:t>8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0FD08-17F7-4318-9AD0-31D90432A4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76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343472" y="1412776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4000" b="1" dirty="0">
                <a:solidFill>
                  <a:srgbClr val="0000FF"/>
                </a:solidFill>
                <a:latin typeface="Rockwell" panose="02060603020205020403" pitchFamily="18" charset="0"/>
              </a:rPr>
              <a:t>SÜT SIĞIRCILIĞINDA BARINAKLAR ve EKİPMANLAR</a:t>
            </a:r>
          </a:p>
        </p:txBody>
      </p:sp>
    </p:spTree>
    <p:extLst>
      <p:ext uri="{BB962C8B-B14F-4D97-AF65-F5344CB8AC3E}">
        <p14:creationId xmlns:p14="http://schemas.microsoft.com/office/powerpoint/2010/main" val="28634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02" name="Group 1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89752"/>
              </p:ext>
            </p:extLst>
          </p:nvPr>
        </p:nvGraphicFramePr>
        <p:xfrm>
          <a:off x="1442289" y="2473960"/>
          <a:ext cx="6626225" cy="4032249"/>
        </p:xfrm>
        <a:graphic>
          <a:graphicData uri="http://schemas.openxmlformats.org/drawingml/2006/table">
            <a:tbl>
              <a:tblPr/>
              <a:tblGrid>
                <a:gridCol w="3384550"/>
                <a:gridCol w="1584325"/>
                <a:gridCol w="1657350"/>
              </a:tblGrid>
              <a:tr h="57628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                      Kritik Sıcaklıklar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62708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                             En Düşük     En Yüksek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715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Buzağı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(doğum-50 kg arası)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Buzağı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(50-200 kg arası)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8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İnek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(Kuru dönem ve gebe)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- 14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0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İnek</a:t>
                      </a: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(laktasyonun pik döneminde)</a:t>
                      </a:r>
                      <a:endParaRPr kumimoji="0" lang="tr-T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- 25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2" name="Text Box 51"/>
          <p:cNvSpPr txBox="1">
            <a:spLocks noChangeArrowheads="1"/>
          </p:cNvSpPr>
          <p:nvPr/>
        </p:nvSpPr>
        <p:spPr bwMode="auto">
          <a:xfrm>
            <a:off x="2627256" y="1955610"/>
            <a:ext cx="42562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Sığırlar için sıcaklık değerleri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tr-TR" altLang="tr-TR" sz="2000" b="1" baseline="30000" dirty="0" err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tr-TR" altLang="tr-TR" sz="2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tr-TR" alt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6413" name="Text Box 105"/>
          <p:cNvSpPr txBox="1">
            <a:spLocks noChangeArrowheads="1"/>
          </p:cNvSpPr>
          <p:nvPr/>
        </p:nvSpPr>
        <p:spPr bwMode="auto">
          <a:xfrm>
            <a:off x="1524001" y="260350"/>
            <a:ext cx="874871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  <a:latin typeface="Arial" panose="020B0604020202020204" pitchFamily="34" charset="0"/>
              </a:rPr>
              <a:t>Sığırlarda çevresel ihtiyaçlar</a:t>
            </a:r>
          </a:p>
          <a:p>
            <a:pPr eaLnBrk="1" hangingPunct="1"/>
            <a:endParaRPr lang="tr-TR" altLang="tr-TR" sz="24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tr-TR" altLang="tr-TR" b="1" dirty="0">
                <a:solidFill>
                  <a:srgbClr val="CC0000"/>
                </a:solidFill>
                <a:latin typeface="Arial" panose="020B0604020202020204" pitchFamily="34" charset="0"/>
              </a:rPr>
              <a:t>1. </a:t>
            </a:r>
            <a:r>
              <a:rPr lang="tr-TR" altLang="tr-TR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Sıcaklık</a:t>
            </a:r>
            <a:endParaRPr lang="tr-TR" altLang="tr-TR" b="1" dirty="0">
              <a:latin typeface="Arial" panose="020B0604020202020204" pitchFamily="34" charset="0"/>
            </a:endParaRPr>
          </a:p>
        </p:txBody>
      </p:sp>
      <p:graphicFrame>
        <p:nvGraphicFramePr>
          <p:cNvPr id="26801" name="Group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61566"/>
              </p:ext>
            </p:extLst>
          </p:nvPr>
        </p:nvGraphicFramePr>
        <p:xfrm>
          <a:off x="8068514" y="2473958"/>
          <a:ext cx="1439862" cy="4032251"/>
        </p:xfrm>
        <a:graphic>
          <a:graphicData uri="http://schemas.openxmlformats.org/drawingml/2006/table">
            <a:tbl>
              <a:tblPr/>
              <a:tblGrid>
                <a:gridCol w="1439862"/>
              </a:tblGrid>
              <a:tr h="1139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Optimum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15-25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10-25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0-20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0-20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7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1" y="836613"/>
            <a:ext cx="89646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>
                <a:solidFill>
                  <a:srgbClr val="CC0000"/>
                </a:solidFill>
                <a:latin typeface="Arial" panose="020B0604020202020204" pitchFamily="34" charset="0"/>
              </a:rPr>
              <a:t>2. Nem: </a:t>
            </a:r>
            <a:r>
              <a:rPr lang="tr-TR" altLang="tr-TR" sz="2000" b="1" dirty="0">
                <a:latin typeface="Arial" panose="020B0604020202020204" pitchFamily="34" charset="0"/>
              </a:rPr>
              <a:t>Optimali % 60-80 </a:t>
            </a:r>
            <a:r>
              <a:rPr lang="tr-TR" altLang="tr-TR" sz="2000" b="1" dirty="0" err="1">
                <a:latin typeface="Arial" panose="020B0604020202020204" pitchFamily="34" charset="0"/>
              </a:rPr>
              <a:t>dir</a:t>
            </a:r>
            <a:r>
              <a:rPr lang="tr-TR" altLang="tr-TR" sz="2000" b="1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24001" y="2133601"/>
            <a:ext cx="8964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3</a:t>
            </a:r>
            <a:r>
              <a:rPr lang="tr-TR" altLang="tr-TR" sz="2000" b="1" dirty="0">
                <a:solidFill>
                  <a:srgbClr val="CC0000"/>
                </a:solidFill>
                <a:latin typeface="Arial" panose="020B0604020202020204" pitchFamily="34" charset="0"/>
              </a:rPr>
              <a:t>. Havalandırma: </a:t>
            </a:r>
            <a:r>
              <a:rPr lang="tr-TR" altLang="tr-TR" sz="2000" b="1" dirty="0">
                <a:latin typeface="Arial" panose="020B0604020202020204" pitchFamily="34" charset="0"/>
              </a:rPr>
              <a:t>Kapalı bir ahırdaki sağmal bir inek için saatte </a:t>
            </a:r>
            <a:r>
              <a:rPr lang="tr-TR" alt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50 m</a:t>
            </a:r>
            <a:r>
              <a:rPr lang="tr-TR" altLang="tr-TR" sz="20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tr-TR" altLang="tr-TR" sz="2000" b="1" dirty="0">
                <a:latin typeface="Arial" panose="020B0604020202020204" pitchFamily="34" charset="0"/>
              </a:rPr>
              <a:t> civarında havalandırma sağlanmalıdır.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524000" y="3085593"/>
            <a:ext cx="89646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4. </a:t>
            </a:r>
            <a:r>
              <a:rPr lang="tr-TR" altLang="tr-TR" sz="2000" b="1" dirty="0">
                <a:solidFill>
                  <a:srgbClr val="CC0000"/>
                </a:solidFill>
                <a:latin typeface="Arial" panose="020B0604020202020204" pitchFamily="34" charset="0"/>
              </a:rPr>
              <a:t>Aydınlatma</a:t>
            </a:r>
            <a:r>
              <a:rPr lang="tr-TR" altLang="tr-TR" sz="20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  <a:r>
              <a:rPr lang="tr-TR" altLang="tr-TR" sz="2000" b="1" dirty="0" smtClean="0">
                <a:latin typeface="Arial" panose="020B0604020202020204" pitchFamily="34" charset="0"/>
              </a:rPr>
              <a:t> </a:t>
            </a:r>
            <a:r>
              <a:rPr lang="tr-TR" altLang="tr-TR" sz="2000" b="1" dirty="0">
                <a:latin typeface="Arial" panose="020B0604020202020204" pitchFamily="34" charset="0"/>
              </a:rPr>
              <a:t>Ahır taban alanının % 5-10 u kadar pencere alanı gerekir</a:t>
            </a:r>
            <a:r>
              <a:rPr lang="tr-TR" altLang="tr-TR" sz="2000" b="1" dirty="0" smtClean="0">
                <a:latin typeface="Arial" panose="020B0604020202020204" pitchFamily="34" charset="0"/>
              </a:rPr>
              <a:t>.. </a:t>
            </a:r>
            <a:endParaRPr lang="tr-TR" altLang="tr-TR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3432176" y="1300163"/>
            <a:ext cx="6348213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800100" indent="-3429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CC0000"/>
                </a:solidFill>
                <a:latin typeface="Broadway" panose="04040905080B02020502" pitchFamily="82" charset="0"/>
              </a:rPr>
              <a:t>Ahır Tipleri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800" b="1">
              <a:solidFill>
                <a:srgbClr val="CC0000"/>
              </a:solidFill>
              <a:latin typeface="Broadway" panose="04040905080B020205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tr-TR" altLang="tr-TR" sz="2400" b="1">
                <a:solidFill>
                  <a:srgbClr val="0000FF"/>
                </a:solidFill>
                <a:latin typeface="Verdana" panose="020B0604030504040204" pitchFamily="34" charset="0"/>
              </a:rPr>
              <a:t>Kapalı Ahırlar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400" b="1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AutoNum type="alphaLcPeriod"/>
            </a:pPr>
            <a:r>
              <a:rPr lang="tr-TR" altLang="tr-TR" b="1">
                <a:solidFill>
                  <a:srgbClr val="080808"/>
                </a:solidFill>
                <a:latin typeface="Verdana" panose="020B0604030504040204" pitchFamily="34" charset="0"/>
              </a:rPr>
              <a:t>Kapalı – bağlı duraklı ahırlar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AutoNum type="alphaLcPeriod"/>
            </a:pPr>
            <a:endParaRPr lang="tr-TR" altLang="tr-TR" b="1">
              <a:solidFill>
                <a:srgbClr val="080808"/>
              </a:solidFill>
              <a:latin typeface="Verdana" panose="020B060403050404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AutoNum type="alphaLcPeriod"/>
            </a:pPr>
            <a:r>
              <a:rPr lang="tr-TR" altLang="tr-TR" b="1">
                <a:solidFill>
                  <a:srgbClr val="080808"/>
                </a:solidFill>
                <a:latin typeface="Verdana" panose="020B0604030504040204" pitchFamily="34" charset="0"/>
              </a:rPr>
              <a:t>Kapalı – serbest duraklı ahırlar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AutoNum type="alphaLcPeriod"/>
            </a:pPr>
            <a:endParaRPr lang="tr-TR" altLang="tr-TR" b="1">
              <a:solidFill>
                <a:srgbClr val="080808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0000FF"/>
                </a:solidFill>
                <a:latin typeface="Verdana" panose="020B0604030504040204" pitchFamily="34" charset="0"/>
              </a:rPr>
              <a:t>2. Yarı açık ahırlar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400" b="1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0000FF"/>
                </a:solidFill>
                <a:latin typeface="Verdana" panose="020B0604030504040204" pitchFamily="34" charset="0"/>
              </a:rPr>
              <a:t>3. Sundurmalı ahırlar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b="1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571564" y="214630"/>
            <a:ext cx="1138878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Laktasyondaki</a:t>
            </a:r>
            <a:r>
              <a:rPr lang="tr-TR" altLang="tr-TR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tr-TR" altLang="tr-T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İneklerin Davranışı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Bir inek günde ortalama</a:t>
            </a:r>
            <a:r>
              <a:rPr lang="tr-TR" altLang="tr-TR" sz="2000" dirty="0" smtClean="0"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Çayırda 11 saat,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Serbest veya duraklı sistemde 11-11.5 saat,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Bağlı duraklı sistemde ise 12 saat  yatar</a:t>
            </a:r>
            <a:r>
              <a:rPr lang="tr-TR" altLang="tr-TR" sz="2000" dirty="0" smtClean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Kapalı barınaktaki inekler 15 saatlik gündüz vaktinin</a:t>
            </a:r>
            <a:r>
              <a:rPr lang="tr-TR" altLang="tr-TR" sz="2000" dirty="0" smtClean="0">
                <a:latin typeface="Arial" panose="020B0604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%45’ini yatarak,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%26’sını yem alarak,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%22’sinin geviş getirerek,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%1’inin su içerek,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	%2’sini sosyal davranışlarda geçirir</a:t>
            </a:r>
            <a:r>
              <a:rPr lang="tr-TR" altLang="tr-TR" sz="2000" dirty="0" smtClean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Gözlemler bir ineğin günün %50’lik kısmını yatarak geçirdiğini göstermektedir.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dirty="0">
                <a:latin typeface="Arial" panose="020B0604020202020204" pitchFamily="34" charset="0"/>
              </a:rPr>
              <a:t>Bu da durakların rahat olup olmadığının önemini ortaya koymaktadır. </a:t>
            </a:r>
          </a:p>
        </p:txBody>
      </p:sp>
    </p:spTree>
    <p:extLst>
      <p:ext uri="{BB962C8B-B14F-4D97-AF65-F5344CB8AC3E}">
        <p14:creationId xmlns:p14="http://schemas.microsoft.com/office/powerpoint/2010/main" val="3802533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Lalahan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33375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140325" y="625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>
              <a:latin typeface="Verdana" panose="020B0604030504040204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432175" y="5949951"/>
            <a:ext cx="5341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080808"/>
                </a:solidFill>
                <a:latin typeface="Verdana" panose="020B0604030504040204" pitchFamily="34" charset="0"/>
              </a:rPr>
              <a:t>Kapalı – bağlı duraklı ahır</a:t>
            </a:r>
          </a:p>
        </p:txBody>
      </p:sp>
    </p:spTree>
    <p:extLst>
      <p:ext uri="{BB962C8B-B14F-4D97-AF65-F5344CB8AC3E}">
        <p14:creationId xmlns:p14="http://schemas.microsoft.com/office/powerpoint/2010/main" val="23582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alahan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04813"/>
            <a:ext cx="72469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16275" y="5876926"/>
            <a:ext cx="5341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080808"/>
                </a:solidFill>
                <a:latin typeface="Verdana" panose="020B0604030504040204" pitchFamily="34" charset="0"/>
              </a:rPr>
              <a:t>Kapalı – bağlı duraklı ahır</a:t>
            </a:r>
          </a:p>
        </p:txBody>
      </p:sp>
    </p:spTree>
    <p:extLst>
      <p:ext uri="{BB962C8B-B14F-4D97-AF65-F5344CB8AC3E}">
        <p14:creationId xmlns:p14="http://schemas.microsoft.com/office/powerpoint/2010/main" val="225596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005-12-30-1620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7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5"/>
          <p:cNvGraphicFramePr>
            <a:graphicFrameLocks noChangeAspect="1"/>
          </p:cNvGraphicFramePr>
          <p:nvPr/>
        </p:nvGraphicFramePr>
        <p:xfrm>
          <a:off x="1992313" y="620713"/>
          <a:ext cx="7834312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7834921" imgH="5117460" progId="Photoshop.Image.6">
                  <p:embed/>
                </p:oleObj>
              </mc:Choice>
              <mc:Fallback>
                <p:oleObj name="Image" r:id="rId3" imgW="7834921" imgH="511746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620713"/>
                        <a:ext cx="7834312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640013" y="5229225"/>
            <a:ext cx="777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080808"/>
                </a:solidFill>
                <a:latin typeface="Verdana" panose="020B0604030504040204" pitchFamily="34" charset="0"/>
              </a:rPr>
              <a:t>Bağlı duraklı ahır tabanının üstten görünüşü</a:t>
            </a:r>
          </a:p>
        </p:txBody>
      </p:sp>
    </p:spTree>
    <p:extLst>
      <p:ext uri="{BB962C8B-B14F-4D97-AF65-F5344CB8AC3E}">
        <p14:creationId xmlns:p14="http://schemas.microsoft.com/office/powerpoint/2010/main" val="20109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ChangeAspect="1"/>
          </p:cNvGraphicFramePr>
          <p:nvPr/>
        </p:nvGraphicFramePr>
        <p:xfrm>
          <a:off x="2133600" y="881064"/>
          <a:ext cx="7924800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3" imgW="10565079" imgH="6793651" progId="Photoshop.Image.6">
                  <p:embed/>
                </p:oleObj>
              </mc:Choice>
              <mc:Fallback>
                <p:oleObj name="Image" r:id="rId3" imgW="10565079" imgH="679365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81064"/>
                        <a:ext cx="7924800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13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Lalahan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7625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648075" y="6237288"/>
            <a:ext cx="459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080808"/>
                </a:solidFill>
                <a:latin typeface="Verdana" panose="020B0604030504040204" pitchFamily="34" charset="0"/>
              </a:rPr>
              <a:t>Kapalı – bağlı duraklı ahır</a:t>
            </a:r>
          </a:p>
        </p:txBody>
      </p:sp>
    </p:spTree>
    <p:extLst>
      <p:ext uri="{BB962C8B-B14F-4D97-AF65-F5344CB8AC3E}">
        <p14:creationId xmlns:p14="http://schemas.microsoft.com/office/powerpoint/2010/main" val="347902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79490" y="823976"/>
            <a:ext cx="8624887" cy="45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dirty="0">
                <a:solidFill>
                  <a:srgbClr val="080808"/>
                </a:solidFill>
                <a:latin typeface="Broadway" panose="04040905080B02020502" pitchFamily="82" charset="0"/>
              </a:rPr>
              <a:t>Barınakların Önemi </a:t>
            </a:r>
            <a:endParaRPr lang="tr-TR" altLang="tr-TR" sz="2800" dirty="0" smtClean="0">
              <a:solidFill>
                <a:srgbClr val="080808"/>
              </a:solidFill>
              <a:latin typeface="Broadway" panose="04040905080B020205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800" dirty="0">
              <a:solidFill>
                <a:srgbClr val="080808"/>
              </a:solidFill>
              <a:latin typeface="Broadway" panose="04040905080B02020502" pitchFamily="82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tr-TR" altLang="tr-TR" sz="2100" b="1" dirty="0">
                <a:solidFill>
                  <a:srgbClr val="0000FF"/>
                </a:solidFill>
                <a:latin typeface="Arial" panose="020B0604020202020204" pitchFamily="34" charset="0"/>
              </a:rPr>
              <a:t>Süt sığırcılığında en iyi performansın elde edilmesinde hayvanların iyi şartlarda barındırılması önemli bir role sahiptir</a:t>
            </a:r>
            <a:r>
              <a:rPr lang="tr-TR" altLang="tr-TR" sz="21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ct val="0"/>
              </a:spcBef>
              <a:buClrTx/>
              <a:buSzTx/>
            </a:pPr>
            <a:endParaRPr lang="tr-TR" altLang="tr-TR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tr-TR" altLang="tr-TR" sz="21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Süt </a:t>
            </a:r>
            <a:r>
              <a:rPr lang="tr-TR" altLang="tr-TR" sz="2100" b="1" dirty="0">
                <a:solidFill>
                  <a:srgbClr val="FF0000"/>
                </a:solidFill>
                <a:latin typeface="Arial" panose="020B0604020202020204" pitchFamily="34" charset="0"/>
              </a:rPr>
              <a:t>sığırı ahır ve ekipmanlarının temel amacı; sığırlara barınma, yem alma, sağılma ve etkili üreme ortamı sağlayacak sistemi oluşturmasıdır</a:t>
            </a:r>
            <a:r>
              <a:rPr lang="tr-TR" altLang="tr-TR" sz="21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tr-TR" altLang="tr-TR" sz="21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 algn="just">
              <a:spcBef>
                <a:spcPct val="0"/>
              </a:spcBef>
              <a:buClrTx/>
              <a:buSzTx/>
            </a:pPr>
            <a:r>
              <a:rPr lang="tr-TR" altLang="tr-TR" sz="21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Barınaklar öyle planlanmalı ki inekler uygun bir şekilde yem ve su alabilmeli, izlenmeleri kolay olmalıdır.</a:t>
            </a:r>
          </a:p>
          <a:p>
            <a:pPr marL="342900" indent="-342900" algn="just">
              <a:spcBef>
                <a:spcPct val="0"/>
              </a:spcBef>
              <a:buClrTx/>
              <a:buSzTx/>
            </a:pPr>
            <a:endParaRPr lang="tr-TR" altLang="tr-TR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1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1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yatışta izlenen olaylar seri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760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919289" y="2852738"/>
            <a:ext cx="44846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  <a:latin typeface="Verdana" panose="020B0604030504040204" pitchFamily="34" charset="0"/>
              </a:rPr>
              <a:t>Yatışta  İzlenen  Hareketler  Serisi</a:t>
            </a:r>
          </a:p>
        </p:txBody>
      </p:sp>
    </p:spTree>
    <p:extLst>
      <p:ext uri="{BB962C8B-B14F-4D97-AF65-F5344CB8AC3E}">
        <p14:creationId xmlns:p14="http://schemas.microsoft.com/office/powerpoint/2010/main" val="1913672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Kalkışta izlenen hareket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74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448300" y="2852738"/>
            <a:ext cx="52197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  <a:latin typeface="Verdana" panose="020B0604030504040204" pitchFamily="34" charset="0"/>
              </a:rPr>
              <a:t>Ayağa Kalkışta İzlenen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  <a:latin typeface="Verdana" panose="020B0604030504040204" pitchFamily="34" charset="0"/>
              </a:rPr>
              <a:t>       Hareketler Serisi</a:t>
            </a:r>
          </a:p>
        </p:txBody>
      </p:sp>
    </p:spTree>
    <p:extLst>
      <p:ext uri="{BB962C8B-B14F-4D97-AF65-F5344CB8AC3E}">
        <p14:creationId xmlns:p14="http://schemas.microsoft.com/office/powerpoint/2010/main" val="2195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z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9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zz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45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0450"/>
            <a:ext cx="77724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608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zz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2870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02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erbest olaşımlı ah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92150"/>
            <a:ext cx="76327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42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erbest dolaşımlı ah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"/>
            <a:ext cx="730885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856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serbest dolaşımlı duraklı ahı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0"/>
            <a:ext cx="5875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752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azan 0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216275" y="6021389"/>
            <a:ext cx="563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FF0000"/>
                </a:solidFill>
                <a:latin typeface="Verdana" panose="020B0604030504040204" pitchFamily="34" charset="0"/>
              </a:rPr>
              <a:t>Kapalı – serbest dinlenme duraklı ahır</a:t>
            </a:r>
          </a:p>
        </p:txBody>
      </p:sp>
    </p:spTree>
    <p:extLst>
      <p:ext uri="{BB962C8B-B14F-4D97-AF65-F5344CB8AC3E}">
        <p14:creationId xmlns:p14="http://schemas.microsoft.com/office/powerpoint/2010/main" val="138599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79261" y="883857"/>
            <a:ext cx="8713787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altLang="tr-TR" sz="2400" b="1" dirty="0">
                <a:solidFill>
                  <a:srgbClr val="0000FF"/>
                </a:solidFill>
                <a:latin typeface="Broadway" panose="04040905080B02020502" pitchFamily="82" charset="0"/>
              </a:rPr>
              <a:t>Genel Özellikleri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tr-TR" altLang="tr-TR" b="1" dirty="0">
                <a:solidFill>
                  <a:srgbClr val="080808"/>
                </a:solidFill>
                <a:latin typeface="Comic Sans MS" panose="030F0702030302020204" pitchFamily="66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Uygun bir </a:t>
            </a: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çevre</a:t>
            </a:r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tr-TR" alt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Sağlık </a:t>
            </a:r>
            <a:r>
              <a:rPr lang="tr-TR" altLang="tr-TR" b="1" dirty="0">
                <a:solidFill>
                  <a:srgbClr val="FF0000"/>
                </a:solidFill>
                <a:latin typeface="Arial" panose="020B0604020202020204" pitchFamily="34" charset="0"/>
              </a:rPr>
              <a:t>koruma </a:t>
            </a:r>
            <a:endParaRPr lang="tr-TR" altLang="tr-TR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  Fiziksel travma, yaralanma   </a:t>
            </a:r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  Gübre </a:t>
            </a: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temizliği </a:t>
            </a:r>
            <a:endParaRPr lang="tr-TR" altLang="tr-TR" b="1" dirty="0" smtClean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Sağım</a:t>
            </a:r>
            <a:endParaRPr lang="tr-TR" alt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  Çeşitli </a:t>
            </a: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yaş ve verim </a:t>
            </a: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grupları</a:t>
            </a:r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İş </a:t>
            </a:r>
            <a:r>
              <a:rPr lang="tr-TR" altLang="tr-TR" b="1" dirty="0">
                <a:solidFill>
                  <a:srgbClr val="FF0000"/>
                </a:solidFill>
                <a:latin typeface="Arial" panose="020B0604020202020204" pitchFamily="34" charset="0"/>
              </a:rPr>
              <a:t>gücü </a:t>
            </a:r>
            <a:r>
              <a:rPr lang="tr-TR" alt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ihtiyacı</a:t>
            </a:r>
            <a:endParaRPr lang="tr-TR" altLang="tr-T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  Maliyet</a:t>
            </a:r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tr-TR" altLang="tr-T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Büyütülebilme </a:t>
            </a:r>
            <a:endParaRPr lang="tr-TR" altLang="tr-TR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28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kazan 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333376"/>
            <a:ext cx="70580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359150" y="5805489"/>
            <a:ext cx="506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FF0000"/>
                </a:solidFill>
                <a:latin typeface="Verdana" panose="020B0604030504040204" pitchFamily="34" charset="0"/>
              </a:rPr>
              <a:t>Kapalı – serbest dinlenme  duraklı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FF0000"/>
                </a:solidFill>
                <a:latin typeface="Verdana" panose="020B0604030504040204" pitchFamily="34" charset="0"/>
              </a:rPr>
              <a:t>        ahırdan genel görünüş</a:t>
            </a:r>
          </a:p>
        </p:txBody>
      </p:sp>
    </p:spTree>
    <p:extLst>
      <p:ext uri="{BB962C8B-B14F-4D97-AF65-F5344CB8AC3E}">
        <p14:creationId xmlns:p14="http://schemas.microsoft.com/office/powerpoint/2010/main" val="168995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akulte Ciftligi 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04813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432176" y="5876926"/>
            <a:ext cx="563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FF0000"/>
                </a:solidFill>
                <a:latin typeface="Verdana" panose="020B0604030504040204" pitchFamily="34" charset="0"/>
              </a:rPr>
              <a:t>Serbest dolaşımlı barınakta sundurma</a:t>
            </a:r>
          </a:p>
        </p:txBody>
      </p:sp>
    </p:spTree>
    <p:extLst>
      <p:ext uri="{BB962C8B-B14F-4D97-AF65-F5344CB8AC3E}">
        <p14:creationId xmlns:p14="http://schemas.microsoft.com/office/powerpoint/2010/main" val="1849507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alahan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76251"/>
            <a:ext cx="69850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782889" y="5949950"/>
            <a:ext cx="670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Arial" panose="020B0604020202020204" pitchFamily="34" charset="0"/>
              </a:rPr>
              <a:t>Sundurmalı-serbest dolaşımlı duraklı barınak</a:t>
            </a:r>
          </a:p>
        </p:txBody>
      </p:sp>
    </p:spTree>
    <p:extLst>
      <p:ext uri="{BB962C8B-B14F-4D97-AF65-F5344CB8AC3E}">
        <p14:creationId xmlns:p14="http://schemas.microsoft.com/office/powerpoint/2010/main" val="85907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2006-01-02-1401-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464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2006-01-02-1401-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336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DSC01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778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000_04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739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000_0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65200"/>
            <a:ext cx="3657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58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000_04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178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000_04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0"/>
            <a:ext cx="5091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94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612648" y="777240"/>
            <a:ext cx="1005535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>
                <a:solidFill>
                  <a:srgbClr val="0000FF"/>
                </a:solidFill>
                <a:latin typeface="Broadway" panose="04040905080B02020502" pitchFamily="82" charset="0"/>
              </a:rPr>
              <a:t>Ahır Planlanmasında Dikkate Alınması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 dirty="0">
                <a:solidFill>
                  <a:srgbClr val="0000FF"/>
                </a:solidFill>
                <a:latin typeface="Broadway" panose="04040905080B02020502" pitchFamily="82" charset="0"/>
              </a:rPr>
              <a:t>Gereken İlkeler: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800" b="1" dirty="0">
              <a:solidFill>
                <a:srgbClr val="0000FF"/>
              </a:solidFill>
              <a:latin typeface="Broadway" panose="04040905080B02020502" pitchFamily="82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Sürü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büyüklüğü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tr-TR" altLang="tr-TR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Mera büyüklüğü, yem miktarı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tr-TR" altLang="tr-TR" sz="20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Yaş gruplarının ne </a:t>
            </a:r>
            <a:r>
              <a:rPr lang="tr-TR" altLang="tr-TR" sz="2000" b="1" dirty="0">
                <a:solidFill>
                  <a:srgbClr val="FF0000"/>
                </a:solidFill>
                <a:latin typeface="Arial" panose="020B0604020202020204" pitchFamily="34" charset="0"/>
              </a:rPr>
              <a:t>kadar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tutulacağı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tr-TR" altLang="tr-TR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İşçi miktarı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tr-TR" altLang="tr-TR" sz="20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Sermaye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tr-TR" altLang="tr-TR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tr-TR" altLang="tr-TR" sz="2000" b="1" dirty="0">
                <a:solidFill>
                  <a:srgbClr val="080808"/>
                </a:solidFill>
                <a:latin typeface="Arial" panose="020B0604020202020204" pitchFamily="34" charset="0"/>
              </a:rPr>
              <a:t>Bağlı, </a:t>
            </a:r>
            <a:r>
              <a:rPr lang="tr-TR" altLang="tr-TR" sz="2000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serbest vb. </a:t>
            </a:r>
            <a:endParaRPr lang="tr-TR" altLang="tr-TR" sz="20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400" b="1" dirty="0">
              <a:solidFill>
                <a:srgbClr val="08080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IMGP2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11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000_04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60363"/>
            <a:ext cx="8269288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280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000_04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0"/>
            <a:ext cx="5091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70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SC0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395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DSC01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80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1" y="0"/>
            <a:ext cx="8964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200" b="1" dirty="0">
                <a:solidFill>
                  <a:srgbClr val="0000FF"/>
                </a:solidFill>
                <a:latin typeface="Broadway" panose="04040905080B02020502" pitchFamily="82" charset="0"/>
              </a:rPr>
              <a:t>Süt sığırı işletmelerinin kuruluşu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200" b="1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08432" y="489142"/>
            <a:ext cx="9144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800100" indent="-3429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tr-TR" altLang="tr-TR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	1</a:t>
            </a:r>
            <a:r>
              <a:rPr lang="tr-TR" altLang="tr-T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. Yer seçimi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AutoNum type="alphaLcPeriod"/>
            </a:pPr>
            <a:r>
              <a:rPr lang="tr-TR" altLang="tr-TR" sz="1800" b="1" dirty="0" smtClean="0">
                <a:latin typeface="Arial" panose="020B0604020202020204" pitchFamily="34" charset="0"/>
              </a:rPr>
              <a:t>Ulaşım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AutoNum type="alphaLcPeriod"/>
            </a:pPr>
            <a:r>
              <a:rPr lang="tr-TR" altLang="tr-TR" sz="1800" b="1" dirty="0" smtClean="0">
                <a:latin typeface="Arial" panose="020B0604020202020204" pitchFamily="34" charset="0"/>
              </a:rPr>
              <a:t>Alt yapı </a:t>
            </a:r>
            <a:endParaRPr lang="tr-TR" altLang="tr-TR" sz="1800" b="1" dirty="0">
              <a:latin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tr-TR" altLang="tr-TR" sz="1800" b="1" dirty="0">
                <a:latin typeface="Arial" panose="020B0604020202020204" pitchFamily="34" charset="0"/>
              </a:rPr>
              <a:t>c. Materyal ve girdi </a:t>
            </a:r>
            <a:r>
              <a:rPr lang="tr-TR" altLang="tr-TR" sz="1800" b="1" dirty="0" smtClean="0">
                <a:latin typeface="Arial" panose="020B0604020202020204" pitchFamily="34" charset="0"/>
              </a:rPr>
              <a:t>temini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tr-TR" altLang="tr-TR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tr-TR" altLang="tr-T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. Finans temini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latin typeface="Arial" panose="020B0604020202020204" pitchFamily="34" charset="0"/>
              </a:rPr>
              <a:t>        a. </a:t>
            </a:r>
            <a:r>
              <a:rPr lang="tr-TR" altLang="tr-TR" sz="1800" b="1" dirty="0" err="1">
                <a:latin typeface="Arial" panose="020B0604020202020204" pitchFamily="34" charset="0"/>
              </a:rPr>
              <a:t>Özkaynak</a:t>
            </a:r>
            <a:r>
              <a:rPr lang="tr-TR" altLang="tr-TR" sz="1800" b="1" dirty="0">
                <a:latin typeface="Arial" panose="020B0604020202020204" pitchFamily="34" charset="0"/>
              </a:rPr>
              <a:t>                         </a:t>
            </a:r>
            <a:endParaRPr lang="tr-TR" altLang="tr-TR" sz="1800" b="1" dirty="0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latin typeface="Arial" panose="020B0604020202020204" pitchFamily="34" charset="0"/>
              </a:rPr>
              <a:t>	 </a:t>
            </a:r>
            <a:r>
              <a:rPr lang="tr-TR" altLang="tr-TR" sz="1800" b="1" dirty="0" smtClean="0">
                <a:latin typeface="Arial" panose="020B0604020202020204" pitchFamily="34" charset="0"/>
              </a:rPr>
              <a:t>  b</a:t>
            </a:r>
            <a:r>
              <a:rPr lang="tr-TR" altLang="tr-TR" sz="1800" b="1" dirty="0">
                <a:latin typeface="Arial" panose="020B0604020202020204" pitchFamily="34" charset="0"/>
              </a:rPr>
              <a:t>. Kredi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latin typeface="Arial" panose="020B0604020202020204" pitchFamily="34" charset="0"/>
              </a:rPr>
              <a:t>       </a:t>
            </a:r>
            <a:r>
              <a:rPr lang="tr-TR" altLang="tr-T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3. Planlama ve projelendirme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CC0000"/>
                </a:solidFill>
                <a:latin typeface="Arial" panose="020B0604020202020204" pitchFamily="34" charset="0"/>
              </a:rPr>
              <a:t>      	A. Sabit yatırımlar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A50021"/>
                </a:solidFill>
                <a:latin typeface="Arial" panose="020B0604020202020204" pitchFamily="34" charset="0"/>
              </a:rPr>
              <a:t>		</a:t>
            </a:r>
            <a:r>
              <a:rPr lang="tr-TR" altLang="tr-TR" sz="1800" b="1" dirty="0">
                <a:latin typeface="Arial" panose="020B0604020202020204" pitchFamily="34" charset="0"/>
              </a:rPr>
              <a:t>1. Alt yapı </a:t>
            </a: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latin typeface="Arial" panose="020B0604020202020204" pitchFamily="34" charset="0"/>
              </a:rPr>
              <a:t>		2. İnşaatlar </a:t>
            </a:r>
            <a:endParaRPr lang="tr-TR" altLang="tr-TR" sz="1800" b="1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80808"/>
                </a:solidFill>
                <a:latin typeface="Arial" panose="020B0604020202020204" pitchFamily="34" charset="0"/>
              </a:rPr>
              <a:t>		</a:t>
            </a:r>
            <a:r>
              <a:rPr lang="tr-TR" altLang="tr-TR" sz="1800" b="1" dirty="0">
                <a:latin typeface="Arial" panose="020B0604020202020204" pitchFamily="34" charset="0"/>
              </a:rPr>
              <a:t>3. Makine ve </a:t>
            </a:r>
            <a:r>
              <a:rPr lang="tr-TR" altLang="tr-TR" sz="1800" b="1" dirty="0" smtClean="0">
                <a:latin typeface="Arial" panose="020B0604020202020204" pitchFamily="34" charset="0"/>
              </a:rPr>
              <a:t>teçhizat</a:t>
            </a: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80808"/>
                </a:solidFill>
                <a:latin typeface="Arial" panose="020B0604020202020204" pitchFamily="34" charset="0"/>
              </a:rPr>
              <a:t>		</a:t>
            </a:r>
            <a:r>
              <a:rPr lang="tr-TR" altLang="tr-TR" sz="1800" b="1" dirty="0">
                <a:latin typeface="Arial" panose="020B0604020202020204" pitchFamily="34" charset="0"/>
              </a:rPr>
              <a:t>4. Canlı hayvan stoku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80808"/>
                </a:solidFill>
                <a:latin typeface="Arial" panose="020B0604020202020204" pitchFamily="34" charset="0"/>
              </a:rPr>
              <a:t>		</a:t>
            </a:r>
            <a:r>
              <a:rPr lang="tr-TR" altLang="tr-TR" sz="1800" b="1" dirty="0">
                <a:solidFill>
                  <a:srgbClr val="CC0000"/>
                </a:solidFill>
                <a:latin typeface="Arial" panose="020B0604020202020204" pitchFamily="34" charset="0"/>
              </a:rPr>
              <a:t>B. İşletme dönemi giderleri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800" b="1" dirty="0">
                <a:solidFill>
                  <a:srgbClr val="080808"/>
                </a:solidFill>
                <a:latin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294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66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99875"/>
              </p:ext>
            </p:extLst>
          </p:nvPr>
        </p:nvGraphicFramePr>
        <p:xfrm>
          <a:off x="1992313" y="1700213"/>
          <a:ext cx="8280400" cy="3864294"/>
        </p:xfrm>
        <a:graphic>
          <a:graphicData uri="http://schemas.openxmlformats.org/drawingml/2006/table">
            <a:tbl>
              <a:tblPr/>
              <a:tblGrid>
                <a:gridCol w="4176712"/>
                <a:gridCol w="2016125"/>
                <a:gridCol w="2087563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Yaş Grupları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Oran(%)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Verdana" pitchFamily="34" charset="0"/>
                        </a:rPr>
                        <a:t>Sayı(baş)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Sağmal + Kuruda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19-24 aylık düve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13-18 aylık düve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13-18 aylık tosun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7-12 aylık dana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3-6 aylık buzağı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9.0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0-2 aylık buzağı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Toplam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32" name="Text Box 61"/>
          <p:cNvSpPr txBox="1">
            <a:spLocks noChangeArrowheads="1"/>
          </p:cNvSpPr>
          <p:nvPr/>
        </p:nvSpPr>
        <p:spPr bwMode="auto">
          <a:xfrm>
            <a:off x="2043114" y="906463"/>
            <a:ext cx="8156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800" b="1">
                <a:solidFill>
                  <a:srgbClr val="FF0000"/>
                </a:solidFill>
                <a:latin typeface="Arial" panose="020B0604020202020204" pitchFamily="34" charset="0"/>
              </a:rPr>
              <a:t>Süt Sığır Sürüsünde Sürü Kompozisyonu</a:t>
            </a:r>
          </a:p>
        </p:txBody>
      </p:sp>
    </p:spTree>
    <p:extLst>
      <p:ext uri="{BB962C8B-B14F-4D97-AF65-F5344CB8AC3E}">
        <p14:creationId xmlns:p14="http://schemas.microsoft.com/office/powerpoint/2010/main" val="258632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82" name="Group 142"/>
          <p:cNvGraphicFramePr>
            <a:graphicFrameLocks noGrp="1"/>
          </p:cNvGraphicFramePr>
          <p:nvPr/>
        </p:nvGraphicFramePr>
        <p:xfrm>
          <a:off x="2351088" y="1052514"/>
          <a:ext cx="7561262" cy="4734102"/>
        </p:xfrm>
        <a:graphic>
          <a:graphicData uri="http://schemas.openxmlformats.org/drawingml/2006/table">
            <a:tbl>
              <a:tblPr/>
              <a:tblGrid>
                <a:gridCol w="2952750"/>
                <a:gridCol w="1728787"/>
                <a:gridCol w="1511300"/>
                <a:gridCol w="1368425"/>
              </a:tblGrid>
              <a:tr h="43651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Yaş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Grupları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İnek Sayısı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962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19-24 aylık düve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13-18 aylık düve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7-12 aylık dişi dana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4-6 aylık buzağı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0-3 aylık  buzağı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13-18 aylık tosun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7-12 aylık erkek dana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Toplam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237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118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77" name="Text Box 137"/>
          <p:cNvSpPr txBox="1">
            <a:spLocks noChangeArrowheads="1"/>
          </p:cNvSpPr>
          <p:nvPr/>
        </p:nvSpPr>
        <p:spPr bwMode="auto">
          <a:xfrm>
            <a:off x="2279651" y="87314"/>
            <a:ext cx="78962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CC0000"/>
                </a:solidFill>
                <a:latin typeface="Verdana" panose="020B0604030504040204" pitchFamily="34" charset="0"/>
              </a:rPr>
              <a:t>İnek sayısına bağlı olarak bir işletmede bulunabilecek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>
                <a:solidFill>
                  <a:srgbClr val="CC0000"/>
                </a:solidFill>
                <a:latin typeface="Verdana" panose="020B0604030504040204" pitchFamily="34" charset="0"/>
              </a:rPr>
              <a:t>farklı yaş gruplarında ki hayvan sayıları</a:t>
            </a:r>
          </a:p>
        </p:txBody>
      </p:sp>
    </p:spTree>
    <p:extLst>
      <p:ext uri="{BB962C8B-B14F-4D97-AF65-F5344CB8AC3E}">
        <p14:creationId xmlns:p14="http://schemas.microsoft.com/office/powerpoint/2010/main" val="141447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3736" y="521208"/>
            <a:ext cx="1179576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r-TR" altLang="tr-TR" sz="2400" b="1" dirty="0">
                <a:solidFill>
                  <a:srgbClr val="CC0000"/>
                </a:solidFill>
                <a:latin typeface="Verdana" panose="020B0604030504040204" pitchFamily="34" charset="0"/>
              </a:rPr>
              <a:t>Barınaklar ve hayvan sağlığı</a:t>
            </a:r>
          </a:p>
          <a:p>
            <a:pPr eaLnBrk="1" hangingPunct="1"/>
            <a:endParaRPr lang="tr-TR" altLang="tr-TR" sz="2400" b="1" dirty="0">
              <a:solidFill>
                <a:srgbClr val="CC0000"/>
              </a:solidFill>
              <a:latin typeface="Verdana" panose="020B060403050404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tr-TR" altLang="tr-TR" b="1" dirty="0" smtClean="0">
                <a:latin typeface="Arial" panose="020B0604020202020204" pitchFamily="34" charset="0"/>
              </a:rPr>
              <a:t>Süt </a:t>
            </a:r>
            <a:r>
              <a:rPr lang="tr-TR" altLang="tr-TR" b="1" dirty="0">
                <a:latin typeface="Arial" panose="020B0604020202020204" pitchFamily="34" charset="0"/>
              </a:rPr>
              <a:t>sığırcılığında çok görülen bazı hastalıklarla barınak arasında ilişkiler vardır.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tr-TR" altLang="tr-TR" b="1" dirty="0"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tr-TR" altLang="tr-TR" b="1" dirty="0" err="1" smtClean="0">
                <a:solidFill>
                  <a:srgbClr val="A50021"/>
                </a:solidFill>
                <a:latin typeface="Arial" panose="020B0604020202020204" pitchFamily="34" charset="0"/>
              </a:rPr>
              <a:t>Pneumonia</a:t>
            </a:r>
            <a:endParaRPr lang="tr-TR" altLang="tr-TR" b="1" dirty="0" smtClean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2" eaLnBrk="1" hangingPunct="1"/>
            <a:endParaRPr lang="tr-TR" altLang="tr-TR" b="1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4" eaLnBrk="1" hangingPunct="1">
              <a:buFont typeface="Wingdings" panose="05000000000000000000" pitchFamily="2" charset="2"/>
              <a:buChar char="Ø"/>
            </a:pP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Hayvan yoğunluğunun fazla olması, yüksek nem, toz</a:t>
            </a:r>
          </a:p>
          <a:p>
            <a:pPr lvl="4" eaLnBrk="1" hangingPunct="1">
              <a:buFont typeface="Wingdings" panose="05000000000000000000" pitchFamily="2" charset="2"/>
              <a:buChar char="Ø"/>
            </a:pPr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tr-TR" altLang="tr-TR" b="1" dirty="0" smtClean="0">
                <a:solidFill>
                  <a:srgbClr val="A50021"/>
                </a:solidFill>
                <a:latin typeface="Arial" panose="020B0604020202020204" pitchFamily="34" charset="0"/>
              </a:rPr>
              <a:t>Topallık</a:t>
            </a:r>
          </a:p>
          <a:p>
            <a:pPr lvl="2" eaLnBrk="1" hangingPunct="1"/>
            <a:endParaRPr lang="tr-TR" altLang="tr-TR" b="1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4" eaLnBrk="1" hangingPunct="1">
              <a:buFont typeface="Wingdings" panose="05000000000000000000" pitchFamily="2" charset="2"/>
              <a:buChar char="Ø"/>
            </a:pP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Barınak </a:t>
            </a:r>
            <a:r>
              <a:rPr lang="tr-TR" altLang="tr-TR" b="1" dirty="0" smtClean="0">
                <a:solidFill>
                  <a:srgbClr val="080808"/>
                </a:solidFill>
                <a:latin typeface="Arial" panose="020B0604020202020204" pitchFamily="34" charset="0"/>
              </a:rPr>
              <a:t>zeminiyle, </a:t>
            </a: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gübre idaresiyle ilgili sorunlar, </a:t>
            </a:r>
            <a:r>
              <a:rPr lang="tr-TR" altLang="tr-TR" b="1" dirty="0" smtClean="0">
                <a:latin typeface="Arial" panose="020B0604020202020204" pitchFamily="34" charset="0"/>
              </a:rPr>
              <a:t> </a:t>
            </a:r>
            <a:endParaRPr lang="tr-TR" altLang="tr-TR" b="1" dirty="0">
              <a:latin typeface="Arial" panose="020B0604020202020204" pitchFamily="34" charset="0"/>
            </a:endParaRPr>
          </a:p>
          <a:p>
            <a:pPr lvl="4" eaLnBrk="1" hangingPunct="1">
              <a:buFont typeface="Wingdings" panose="05000000000000000000" pitchFamily="2" charset="2"/>
              <a:buChar char="Ø"/>
            </a:pPr>
            <a:endParaRPr lang="tr-TR" altLang="tr-TR" b="1" dirty="0"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tr-TR" altLang="tr-TR" b="1" dirty="0">
                <a:latin typeface="Arial" panose="020B0604020202020204" pitchFamily="34" charset="0"/>
              </a:rPr>
              <a:t> </a:t>
            </a:r>
            <a:r>
              <a:rPr lang="tr-TR" altLang="tr-TR" b="1" dirty="0">
                <a:solidFill>
                  <a:srgbClr val="A50021"/>
                </a:solidFill>
                <a:latin typeface="Arial" panose="020B0604020202020204" pitchFamily="34" charset="0"/>
              </a:rPr>
              <a:t>Çevresel nedenli </a:t>
            </a:r>
            <a:r>
              <a:rPr lang="tr-TR" altLang="tr-TR" b="1" dirty="0" err="1" smtClean="0">
                <a:solidFill>
                  <a:srgbClr val="A50021"/>
                </a:solidFill>
                <a:latin typeface="Arial" panose="020B0604020202020204" pitchFamily="34" charset="0"/>
              </a:rPr>
              <a:t>mastitis</a:t>
            </a:r>
            <a:endParaRPr lang="tr-TR" altLang="tr-TR" b="1" dirty="0" smtClean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2" eaLnBrk="1" hangingPunct="1"/>
            <a:endParaRPr lang="tr-TR" altLang="tr-TR" b="1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4" eaLnBrk="1" hangingPunct="1">
              <a:buFont typeface="Wingdings" panose="05000000000000000000" pitchFamily="2" charset="2"/>
              <a:buChar char="Ø"/>
            </a:pP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Barınak zemini, </a:t>
            </a:r>
            <a:r>
              <a:rPr lang="tr-TR" altLang="tr-TR" b="1" dirty="0" err="1">
                <a:solidFill>
                  <a:srgbClr val="080808"/>
                </a:solidFill>
                <a:latin typeface="Arial" panose="020B0604020202020204" pitchFamily="34" charset="0"/>
              </a:rPr>
              <a:t>kontamine</a:t>
            </a:r>
            <a:r>
              <a:rPr lang="tr-TR" altLang="tr-TR" b="1" dirty="0">
                <a:solidFill>
                  <a:srgbClr val="080808"/>
                </a:solidFill>
                <a:latin typeface="Arial" panose="020B0604020202020204" pitchFamily="34" charset="0"/>
              </a:rPr>
              <a:t> altlık</a:t>
            </a:r>
          </a:p>
          <a:p>
            <a:pPr lvl="3" eaLnBrk="1" hangingPunct="1"/>
            <a:endParaRPr lang="tr-TR" altLang="tr-TR" b="1" dirty="0">
              <a:solidFill>
                <a:srgbClr val="08080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00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39477"/>
              </p:ext>
            </p:extLst>
          </p:nvPr>
        </p:nvGraphicFramePr>
        <p:xfrm>
          <a:off x="1655953" y="1165480"/>
          <a:ext cx="8064500" cy="5171312"/>
        </p:xfrm>
        <a:graphic>
          <a:graphicData uri="http://schemas.openxmlformats.org/drawingml/2006/table">
            <a:tbl>
              <a:tblPr/>
              <a:tblGrid>
                <a:gridCol w="4176713"/>
                <a:gridCol w="3887787"/>
              </a:tblGrid>
              <a:tr h="2281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Barınak ve iç düzenleme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Barınağın tipi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Altlık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Bağlanma durumu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Gübre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Havalandırma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Yem ve su sağlama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Hayvan yoğunluğu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Bakım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İdare sistemleri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Sağım sistemi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Tedavi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Aşılama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Profilaktik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hijyen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50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Barınak içi ve dışı iklimsel ve diğer faktörler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Fiziksel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Sıcaklık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Nem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Hava akım hızı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Havalandırma oranı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Aydınlatma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Gürültü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b. Kimyasal        c. Biyolojik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Toz                Patojen mikroorganizmalar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                      Gazlar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Yem ve su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Miktar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Kontaminantlar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(toksinler, </a:t>
                      </a:r>
                      <a:r>
                        <a:rPr kumimoji="0" lang="tr-T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mikotoksinler</a:t>
                      </a: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73" name="Text Box 17"/>
          <p:cNvSpPr txBox="1">
            <a:spLocks noChangeArrowheads="1"/>
          </p:cNvSpPr>
          <p:nvPr/>
        </p:nvSpPr>
        <p:spPr bwMode="auto">
          <a:xfrm>
            <a:off x="2619375" y="2032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>
              <a:latin typeface="Verdana" panose="020B0604030504040204" pitchFamily="34" charset="0"/>
            </a:endParaRP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1765681" y="386557"/>
            <a:ext cx="7613650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Multifaktoriyel</a:t>
            </a:r>
            <a:r>
              <a:rPr lang="tr-TR" altLang="tr-TR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hastalıklarla ilişkili olan çevre faktörleri</a:t>
            </a:r>
          </a:p>
        </p:txBody>
      </p:sp>
    </p:spTree>
    <p:extLst>
      <p:ext uri="{BB962C8B-B14F-4D97-AF65-F5344CB8AC3E}">
        <p14:creationId xmlns:p14="http://schemas.microsoft.com/office/powerpoint/2010/main" val="15984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0" grpId="0" autoUpdateAnimBg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574</Words>
  <Application>Microsoft Office PowerPoint</Application>
  <PresentationFormat>Geniş ekran</PresentationFormat>
  <Paragraphs>244</Paragraphs>
  <Slides>44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57" baseType="lpstr">
      <vt:lpstr>Arial</vt:lpstr>
      <vt:lpstr>Bookman Old Style</vt:lpstr>
      <vt:lpstr>Broadway</vt:lpstr>
      <vt:lpstr>Calibri</vt:lpstr>
      <vt:lpstr>Calibri Light</vt:lpstr>
      <vt:lpstr>Comic Sans MS</vt:lpstr>
      <vt:lpstr>Rockwell</vt:lpstr>
      <vt:lpstr>Times New Roman</vt:lpstr>
      <vt:lpstr>Verdana</vt:lpstr>
      <vt:lpstr>Wingdings</vt:lpstr>
      <vt:lpstr>Wingdings 2</vt:lpstr>
      <vt:lpstr>Office Teması</vt:lpstr>
      <vt:lpstr>Image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Hakem</dc:creator>
  <cp:lastModifiedBy>Hakem</cp:lastModifiedBy>
  <cp:revision>7</cp:revision>
  <dcterms:created xsi:type="dcterms:W3CDTF">2017-11-08T08:49:44Z</dcterms:created>
  <dcterms:modified xsi:type="dcterms:W3CDTF">2017-11-08T14:00:50Z</dcterms:modified>
</cp:coreProperties>
</file>