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6" r:id="rId29"/>
    <p:sldId id="283" r:id="rId30"/>
    <p:sldId id="284" r:id="rId31"/>
    <p:sldId id="285" r:id="rId32"/>
    <p:sldId id="287" r:id="rId33"/>
    <p:sldId id="288" r:id="rId3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610C-85FD-4043-B41E-6D3D691D35EA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7227C-26F5-4EE0-8589-04B614D599C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jamanetwork.com/searchresults?author=Michelle+L.+Byrne&amp;q=Michelle+L.+Byrne" TargetMode="External"/><Relationship Id="rId3" Type="http://schemas.openxmlformats.org/officeDocument/2006/relationships/hyperlink" Target="https://jamanetwork.com/searchresults?author=Nandita+Vijayakumar&amp;q=Nandita+Vijayakumar" TargetMode="External"/><Relationship Id="rId7" Type="http://schemas.openxmlformats.org/officeDocument/2006/relationships/hyperlink" Target="https://jamanetwork.com/searchresults?author=Lisa+Sheeber&amp;q=Lisa+Sheeber" TargetMode="External"/><Relationship Id="rId2" Type="http://schemas.openxmlformats.org/officeDocument/2006/relationships/hyperlink" Target="https://jamanetwork.com/searchresults?author=Sarah+Whittle&amp;q=Sarah+Whittl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manetwork.com/searchresults?author=Orli+Schwartz&amp;q=Orli+Schwartz" TargetMode="External"/><Relationship Id="rId5" Type="http://schemas.openxmlformats.org/officeDocument/2006/relationships/hyperlink" Target="https://jamanetwork.com/searchresults?author=Meg+Dennison&amp;q=Meg+Dennison" TargetMode="External"/><Relationship Id="rId4" Type="http://schemas.openxmlformats.org/officeDocument/2006/relationships/hyperlink" Target="https://jamanetwork.com/searchresults?author=Julian+G.+Simmons&amp;q=Julian+G.+Simmons" TargetMode="External"/><Relationship Id="rId9" Type="http://schemas.openxmlformats.org/officeDocument/2006/relationships/hyperlink" Target="https://jamanetwork.com/searchresults?author=Nicholas+B.+Allen&amp;q=Nicholas+B.+Allen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İngilizce Makale Okuma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Uz. Dr. Esra Yürümez Solmaz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SD’ı</a:t>
            </a:r>
            <a:r>
              <a:rPr lang="tr-TR" dirty="0" smtClean="0"/>
              <a:t> değerlendirmede dört yöntem kullanılmış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Ebeveynin meslek statüsü,  Avustralya Ulusal Üniversitesi Dörtlü ölçeğe (AUÜD)* dayanarak değerlendirilmiş.</a:t>
            </a:r>
          </a:p>
          <a:p>
            <a:pPr lvl="1"/>
            <a:r>
              <a:rPr lang="tr-TR" dirty="0" smtClean="0"/>
              <a:t>*ulusal nüfus sayımı verilerini (tüm Avustralya haneleri için zorunludur) çizer ve meslekleri, beceri seviyesine ve türüne göre sınıflandırır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Ebeveyn eğitim seviyesi de yine AUÜD ile değerlendirilmiş.</a:t>
            </a:r>
          </a:p>
          <a:p>
            <a:pPr marL="914400" lvl="1" indent="-514350"/>
            <a:r>
              <a:rPr lang="tr-TR" dirty="0" smtClean="0"/>
              <a:t>İki ebeveynli ailelerde, meslek ve eğitim seviyesi daha yüksek olan kabul edilmiş.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AutoNum type="arabicPeriod" startAt="3"/>
            </a:pPr>
            <a:r>
              <a:rPr lang="tr-TR" sz="2400" dirty="0">
                <a:solidFill>
                  <a:prstClr val="black"/>
                </a:solidFill>
              </a:rPr>
              <a:t>İhtiyaçlara göre gelir düzeyi ise </a:t>
            </a:r>
            <a:r>
              <a:rPr lang="tr-TR" sz="2400" dirty="0" smtClean="0"/>
              <a:t>hane halkı büyüklüğü için Avustralya yoksulluk sınırına göre bildirilen aile gelirine dayalı olarak ölçülmüş.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</a:p>
          <a:p>
            <a:pPr marL="514350" lvl="0" indent="-514350">
              <a:buAutoNum type="arabicPeriod" startAt="3"/>
            </a:pPr>
            <a:r>
              <a:rPr lang="tr-TR" sz="2400" dirty="0">
                <a:solidFill>
                  <a:prstClr val="black"/>
                </a:solidFill>
              </a:rPr>
              <a:t>Çevresel SD ise </a:t>
            </a:r>
            <a:r>
              <a:rPr lang="tr-TR" sz="2400" dirty="0" smtClean="0"/>
              <a:t>2006 </a:t>
            </a:r>
            <a:r>
              <a:rPr lang="tr-TR" sz="2400" dirty="0" err="1" smtClean="0"/>
              <a:t>Sosyo</a:t>
            </a:r>
            <a:r>
              <a:rPr lang="tr-TR" sz="2400" dirty="0" smtClean="0"/>
              <a:t>-Ekonomik Yerel İndeksi‘</a:t>
            </a:r>
            <a:r>
              <a:rPr lang="tr-TR" sz="2400" dirty="0" err="1" smtClean="0"/>
              <a:t>nin</a:t>
            </a:r>
            <a:r>
              <a:rPr lang="tr-TR" sz="2400" dirty="0" smtClean="0"/>
              <a:t>  Göreceli Sosyoekonomik Dezavantaj İndeksi’ne* dayalı olarak ölçülmüş.</a:t>
            </a:r>
          </a:p>
          <a:p>
            <a:pPr marL="914400" lvl="1" indent="-514350"/>
            <a:r>
              <a:rPr lang="tr-TR" sz="1800" dirty="0" smtClean="0"/>
              <a:t>*Küçük coğrafi alanlardaki (yaklaşık 250 ev) insanların ve hane halklarının ekonomik ve sosyal koşullarıyla ilgili bir dizi bilgiyi özetleyen bir sosyoekonomik endeks.</a:t>
            </a:r>
            <a:endParaRPr lang="tr-TR" sz="1800" dirty="0">
              <a:solidFill>
                <a:prstClr val="black"/>
              </a:solidFill>
            </a:endParaRPr>
          </a:p>
          <a:p>
            <a:r>
              <a:rPr lang="tr-TR" sz="2400" dirty="0">
                <a:solidFill>
                  <a:prstClr val="black"/>
                </a:solidFill>
              </a:rPr>
              <a:t>Analizler için </a:t>
            </a:r>
            <a:r>
              <a:rPr lang="tr-TR" sz="2400" dirty="0" err="1">
                <a:solidFill>
                  <a:prstClr val="black"/>
                </a:solidFill>
              </a:rPr>
              <a:t>persentil</a:t>
            </a:r>
            <a:r>
              <a:rPr lang="tr-TR" sz="2400" dirty="0">
                <a:solidFill>
                  <a:prstClr val="black"/>
                </a:solidFill>
              </a:rPr>
              <a:t> eğrileri kullanılmış ve yüksek </a:t>
            </a:r>
            <a:r>
              <a:rPr lang="tr-TR" sz="2400" dirty="0" err="1">
                <a:solidFill>
                  <a:prstClr val="black"/>
                </a:solidFill>
              </a:rPr>
              <a:t>persentil</a:t>
            </a:r>
            <a:r>
              <a:rPr lang="tr-TR" sz="2400" dirty="0">
                <a:solidFill>
                  <a:prstClr val="black"/>
                </a:solidFill>
              </a:rPr>
              <a:t> puanları daha olumsuz çevresel koşulları gösteriyor.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İlk değerlendirmede ergenler ve anneleri  iki tane 20 </a:t>
            </a:r>
            <a:r>
              <a:rPr lang="tr-TR" dirty="0" err="1" smtClean="0"/>
              <a:t>dk’lık</a:t>
            </a:r>
            <a:r>
              <a:rPr lang="tr-TR" dirty="0" smtClean="0"/>
              <a:t> etkileşim görevini tamamlamışlardır. </a:t>
            </a:r>
          </a:p>
          <a:p>
            <a:pPr lvl="1"/>
            <a:r>
              <a:rPr lang="tr-TR" dirty="0" smtClean="0"/>
              <a:t>Bu sırada video çekimi, ardından da bunların kodlamaları yapılmıştır. </a:t>
            </a:r>
          </a:p>
          <a:p>
            <a:pPr lvl="1"/>
            <a:r>
              <a:rPr lang="tr-TR" dirty="0" smtClean="0"/>
              <a:t>Etkinlik planlama (EP), problem çözme etkileşimleri (PÇ)</a:t>
            </a:r>
          </a:p>
          <a:p>
            <a:pPr lvl="1"/>
            <a:r>
              <a:rPr lang="tr-TR" b="1" i="1" dirty="0" smtClean="0">
                <a:solidFill>
                  <a:schemeClr val="tx1"/>
                </a:solidFill>
              </a:rPr>
              <a:t>Aile Ortamında Yaşamak (</a:t>
            </a:r>
            <a:r>
              <a:rPr lang="en-US" b="1" i="1" dirty="0" smtClean="0">
                <a:solidFill>
                  <a:schemeClr val="tx1"/>
                </a:solidFill>
              </a:rPr>
              <a:t>The Living in Family Environments</a:t>
            </a:r>
            <a:r>
              <a:rPr lang="tr-TR" b="1" i="1" dirty="0" smtClean="0">
                <a:solidFill>
                  <a:schemeClr val="tx1"/>
                </a:solidFill>
              </a:rPr>
              <a:t>) kodlama sistemi </a:t>
            </a:r>
            <a:r>
              <a:rPr lang="tr-TR" dirty="0" smtClean="0"/>
              <a:t>kullanılarak  annenin sözel ve sözel olmayan davranışları  puanlanmıştır.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Mutlu ya da ilgili bir yüz ifadesi içeren tüm davranışlar ile ayrıca onaylayıcı, şefkatli veya nötr bir ifadeyle yapılan mizahi yorumlar olumlu bir davranış yapısı olarak kabul edilmiş.</a:t>
            </a:r>
          </a:p>
          <a:p>
            <a:r>
              <a:rPr lang="tr-TR" dirty="0" smtClean="0"/>
              <a:t>Annenin her iki etkileşim sırasındaki olumlu davranış sıklığı kaydedilmiş.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Çocukların Global Değerlendirme Ölçeği, o andaki global işlevselliği değerlendirir, </a:t>
            </a:r>
          </a:p>
          <a:p>
            <a:r>
              <a:rPr lang="tr-TR" dirty="0" smtClean="0"/>
              <a:t>Gençlerin geç </a:t>
            </a:r>
            <a:r>
              <a:rPr lang="tr-TR" dirty="0" err="1" smtClean="0"/>
              <a:t>adölesan</a:t>
            </a:r>
            <a:r>
              <a:rPr lang="tr-TR" dirty="0" smtClean="0"/>
              <a:t> döneminde uygulanmıştır.</a:t>
            </a:r>
          </a:p>
          <a:p>
            <a:r>
              <a:rPr lang="tr-TR" dirty="0" smtClean="0"/>
              <a:t>Ayrıca yine bu dönemde görüşme yoluyla akademik işlevlerine ilişkin de bilgi edinilmiştir. </a:t>
            </a:r>
          </a:p>
          <a:p>
            <a:pPr lvl="1"/>
            <a:r>
              <a:rPr lang="tr-TR" sz="1800" i="1" dirty="0" smtClean="0"/>
              <a:t>12. sınıf tamamlama ve Avustralya Tersiyer Kabul Sıralaması puanı (lise mezunlarının nihai değerlendirme performansının yüzdelik sıralaması)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Ebeveyn eğitiminin, mesleğinin veya evin ihtiyaca göre gelir düzeyinin </a:t>
            </a:r>
            <a:r>
              <a:rPr lang="tr-TR" dirty="0" err="1" smtClean="0"/>
              <a:t>kortikal</a:t>
            </a:r>
            <a:r>
              <a:rPr lang="tr-TR" dirty="0" smtClean="0"/>
              <a:t> kalınlık ya da </a:t>
            </a:r>
            <a:r>
              <a:rPr lang="tr-TR" dirty="0" err="1" smtClean="0"/>
              <a:t>subkortikal</a:t>
            </a:r>
            <a:r>
              <a:rPr lang="tr-TR" dirty="0" smtClean="0"/>
              <a:t> hacimler üzerinde önemli bir etkilerinin olmadığı belirlenmiştir.</a:t>
            </a:r>
          </a:p>
          <a:p>
            <a:pPr lvl="1"/>
            <a:r>
              <a:rPr lang="tr-TR" dirty="0" smtClean="0"/>
              <a:t>Yaş veya cinsiyete göre bakıldığında da durum değişmemiş.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sz="3600" b="1" i="1" dirty="0" smtClean="0">
                <a:solidFill>
                  <a:schemeClr val="accent3">
                    <a:lumMod val="75000"/>
                  </a:schemeClr>
                </a:solidFill>
              </a:rPr>
              <a:t>Olumsuz Çevre Koşulları</a:t>
            </a:r>
            <a:endParaRPr lang="tr-TR" sz="3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tr-TR" dirty="0" smtClean="0"/>
              <a:t>Daha olumsuz çevre koşullarının, yaşla beraber sağ orta </a:t>
            </a:r>
            <a:r>
              <a:rPr lang="tr-TR" dirty="0" err="1" smtClean="0"/>
              <a:t>temporal</a:t>
            </a:r>
            <a:r>
              <a:rPr lang="tr-TR" dirty="0" smtClean="0"/>
              <a:t> </a:t>
            </a:r>
            <a:r>
              <a:rPr lang="tr-TR" dirty="0" err="1" smtClean="0"/>
              <a:t>girusta</a:t>
            </a:r>
            <a:r>
              <a:rPr lang="tr-TR" dirty="0" smtClean="0"/>
              <a:t> ve </a:t>
            </a:r>
            <a:r>
              <a:rPr lang="tr-TR" dirty="0" err="1" smtClean="0"/>
              <a:t>temporal</a:t>
            </a:r>
            <a:r>
              <a:rPr lang="tr-TR" dirty="0" smtClean="0"/>
              <a:t> uç bölgede artmış kalınlıkla ilişkili olduğu saptanmış.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Ancak uzunlamasına etkiler çok daha belirgin olarak bulunmuş.</a:t>
            </a:r>
          </a:p>
          <a:p>
            <a:r>
              <a:rPr lang="tr-TR" dirty="0" err="1" smtClean="0"/>
              <a:t>Bilateral</a:t>
            </a:r>
            <a:r>
              <a:rPr lang="tr-TR" dirty="0" smtClean="0"/>
              <a:t> orta ve </a:t>
            </a:r>
            <a:r>
              <a:rPr lang="tr-TR" dirty="0" err="1" smtClean="0"/>
              <a:t>inferior</a:t>
            </a:r>
            <a:r>
              <a:rPr lang="tr-TR" dirty="0" smtClean="0"/>
              <a:t> </a:t>
            </a:r>
            <a:r>
              <a:rPr lang="tr-TR" dirty="0" err="1" smtClean="0"/>
              <a:t>temporal</a:t>
            </a:r>
            <a:r>
              <a:rPr lang="tr-TR" dirty="0" smtClean="0"/>
              <a:t> </a:t>
            </a:r>
            <a:r>
              <a:rPr lang="tr-TR" dirty="0" err="1" smtClean="0"/>
              <a:t>giruslar</a:t>
            </a:r>
            <a:r>
              <a:rPr lang="tr-TR" dirty="0" smtClean="0"/>
              <a:t>, </a:t>
            </a:r>
            <a:r>
              <a:rPr lang="tr-TR" dirty="0" err="1" smtClean="0"/>
              <a:t>temporal</a:t>
            </a:r>
            <a:r>
              <a:rPr lang="tr-TR" dirty="0" smtClean="0"/>
              <a:t> uç, </a:t>
            </a:r>
            <a:r>
              <a:rPr lang="tr-TR" dirty="0" err="1" smtClean="0"/>
              <a:t>fuziform</a:t>
            </a:r>
            <a:r>
              <a:rPr lang="tr-TR" dirty="0" smtClean="0"/>
              <a:t> </a:t>
            </a:r>
            <a:r>
              <a:rPr lang="tr-TR" dirty="0" err="1" smtClean="0"/>
              <a:t>girus</a:t>
            </a:r>
            <a:r>
              <a:rPr lang="tr-TR" dirty="0" smtClean="0"/>
              <a:t> ve sağ </a:t>
            </a:r>
            <a:r>
              <a:rPr lang="tr-TR" dirty="0" err="1" smtClean="0"/>
              <a:t>parahipokampal</a:t>
            </a:r>
            <a:r>
              <a:rPr lang="tr-TR" dirty="0" smtClean="0"/>
              <a:t> </a:t>
            </a:r>
            <a:r>
              <a:rPr lang="tr-TR" dirty="0" err="1" smtClean="0"/>
              <a:t>girusta</a:t>
            </a:r>
            <a:r>
              <a:rPr lang="tr-TR" dirty="0" smtClean="0"/>
              <a:t> uzunlamasına bakıldığına normalde de bir kalınlaşma olmasına karşın, daha olumsuz çevre koşullarıyla </a:t>
            </a:r>
            <a:r>
              <a:rPr lang="tr-TR" dirty="0" err="1" smtClean="0"/>
              <a:t>kortikal</a:t>
            </a:r>
            <a:r>
              <a:rPr lang="tr-TR" dirty="0" smtClean="0"/>
              <a:t> kalınlıkta daha fazla artış olduğu görülmüş. </a:t>
            </a:r>
            <a:r>
              <a:rPr lang="en-US" dirty="0" smtClean="0"/>
              <a:t>(Figure 1 and Figure 2).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Uzunlamasına bakıldığında aynı zamanda daha olumsuz çevre koşulları, sol ve sağ </a:t>
            </a:r>
            <a:r>
              <a:rPr lang="tr-TR" dirty="0" err="1" smtClean="0"/>
              <a:t>amigdala</a:t>
            </a:r>
            <a:r>
              <a:rPr lang="tr-TR" dirty="0" smtClean="0"/>
              <a:t> hacimlerinde artışla da orantılı bulunmuş.</a:t>
            </a:r>
          </a:p>
          <a:p>
            <a:r>
              <a:rPr lang="tr-TR" dirty="0" smtClean="0"/>
              <a:t>Olumsuz çevre koşulları ve sağ </a:t>
            </a:r>
            <a:r>
              <a:rPr lang="tr-TR" dirty="0" err="1" smtClean="0"/>
              <a:t>amigdala</a:t>
            </a:r>
            <a:r>
              <a:rPr lang="tr-TR" dirty="0" smtClean="0"/>
              <a:t> arasındaki ilişkide cinsiyetin de etkili olduğu görülmüş.</a:t>
            </a:r>
          </a:p>
          <a:p>
            <a:r>
              <a:rPr lang="tr-TR" dirty="0" smtClean="0"/>
              <a:t>Takip eden analizlerde bu etkinin (tüm örneklemde) yalnızca erkeklerde ortaya çıktığı görülmüştür. </a:t>
            </a:r>
          </a:p>
          <a:p>
            <a:r>
              <a:rPr lang="tr-TR" dirty="0" smtClean="0"/>
              <a:t>Ailedeki olumsuz şartlar kontrol edildiğinde de bu sonuçların değişmediği görülmüştür.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Ebeveyn Eğitimi, Mesleği ve Evin İhtiyaca Göre Gelir Düzeyi</a:t>
            </a:r>
          </a:p>
          <a:p>
            <a:r>
              <a:rPr lang="tr-TR" dirty="0" smtClean="0"/>
              <a:t>PÇ etkileşimleri sırasında olumlu annelik davranışının, ebeveyn mesleğinin sol </a:t>
            </a:r>
            <a:r>
              <a:rPr lang="tr-TR" dirty="0" err="1" smtClean="0"/>
              <a:t>amigdalanın</a:t>
            </a:r>
            <a:r>
              <a:rPr lang="tr-TR" dirty="0" smtClean="0"/>
              <a:t> gelişimi üzerindeki etkisini azalttığı gözlemlenmiş. </a:t>
            </a:r>
          </a:p>
          <a:p>
            <a:r>
              <a:rPr lang="tr-TR" dirty="0" smtClean="0"/>
              <a:t>Daha düşük seviyede mesleğe sahip ebeveyni olan </a:t>
            </a:r>
            <a:r>
              <a:rPr lang="tr-TR" dirty="0" err="1" smtClean="0"/>
              <a:t>adölesanlarda</a:t>
            </a:r>
            <a:r>
              <a:rPr lang="tr-TR" dirty="0" smtClean="0"/>
              <a:t>, daha fazla olumlu annelik davranışı, azalmış sol </a:t>
            </a:r>
            <a:r>
              <a:rPr lang="tr-TR" dirty="0" err="1" smtClean="0"/>
              <a:t>amigdala</a:t>
            </a:r>
            <a:r>
              <a:rPr lang="tr-TR" dirty="0" smtClean="0"/>
              <a:t> büyümesiyle ilişkilendirilmiş. </a:t>
            </a:r>
          </a:p>
          <a:p>
            <a:r>
              <a:rPr lang="tr-TR" dirty="0" smtClean="0"/>
              <a:t>Daha yüksek seviyede mesleğe sahip ebeveyni olan </a:t>
            </a:r>
            <a:r>
              <a:rPr lang="tr-TR" dirty="0" err="1" smtClean="0"/>
              <a:t>adölesanlarda</a:t>
            </a:r>
            <a:r>
              <a:rPr lang="tr-TR" dirty="0" smtClean="0"/>
              <a:t>, daha fazla olumlu annelik davranışının ise sol </a:t>
            </a:r>
            <a:r>
              <a:rPr lang="tr-TR" dirty="0" err="1" smtClean="0"/>
              <a:t>amigdala</a:t>
            </a:r>
            <a:r>
              <a:rPr lang="tr-TR" dirty="0" smtClean="0"/>
              <a:t> büyümesinin hızlanmış olduğu belirlenmiş.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PÇ sırasında olumlu annelik davranışının aynı zamanda, evin ihtiyaca göre gelir düzeyinin sağ </a:t>
            </a:r>
            <a:r>
              <a:rPr lang="tr-TR" sz="2400" dirty="0" err="1" smtClean="0"/>
              <a:t>amigdalanın</a:t>
            </a:r>
            <a:r>
              <a:rPr lang="tr-TR" sz="2400" dirty="0" smtClean="0"/>
              <a:t> gelişimi üzerindeki etkilerini azalttığı saptanmış. </a:t>
            </a:r>
          </a:p>
          <a:p>
            <a:pPr lvl="1"/>
            <a:r>
              <a:rPr lang="tr-TR" sz="2000" dirty="0" smtClean="0"/>
              <a:t>Sağ </a:t>
            </a:r>
            <a:r>
              <a:rPr lang="tr-TR" sz="2000" dirty="0" err="1" smtClean="0"/>
              <a:t>amigdalanın</a:t>
            </a:r>
            <a:r>
              <a:rPr lang="tr-TR" sz="2000" dirty="0" smtClean="0"/>
              <a:t> gelişimi ayrıca cinsiyete de bağlı</a:t>
            </a:r>
          </a:p>
          <a:p>
            <a:pPr lvl="1"/>
            <a:endParaRPr lang="tr-TR" sz="2000" dirty="0" smtClean="0"/>
          </a:p>
          <a:p>
            <a:r>
              <a:rPr lang="tr-TR" sz="2400" dirty="0" smtClean="0"/>
              <a:t>Cinsiyete göre ayrı ayrı bakıldığında bu etkinin erkeklerde belirgin olarak ortaya çıktığı görülürken, kızlarda bu etki saptanmamış.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Role of </a:t>
            </a:r>
            <a:r>
              <a:rPr lang="tr-TR" b="1" dirty="0" err="1"/>
              <a:t>Positive</a:t>
            </a:r>
            <a:r>
              <a:rPr lang="tr-TR" b="1" dirty="0"/>
              <a:t> </a:t>
            </a:r>
            <a:r>
              <a:rPr lang="tr-TR" b="1" dirty="0" err="1"/>
              <a:t>Parenting</a:t>
            </a:r>
            <a:r>
              <a:rPr lang="tr-TR" b="1" dirty="0"/>
              <a:t> in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Association</a:t>
            </a:r>
            <a:r>
              <a:rPr lang="tr-TR" b="1" dirty="0"/>
              <a:t> </a:t>
            </a:r>
            <a:r>
              <a:rPr lang="tr-TR" b="1" dirty="0" err="1"/>
              <a:t>Between</a:t>
            </a:r>
            <a:r>
              <a:rPr lang="tr-TR" b="1" dirty="0"/>
              <a:t> </a:t>
            </a:r>
            <a:r>
              <a:rPr lang="tr-TR" b="1" dirty="0" err="1"/>
              <a:t>Neighborhood</a:t>
            </a:r>
            <a:r>
              <a:rPr lang="tr-TR" b="1" dirty="0"/>
              <a:t> </a:t>
            </a:r>
            <a:r>
              <a:rPr lang="tr-TR" b="1" dirty="0" err="1"/>
              <a:t>Social</a:t>
            </a:r>
            <a:r>
              <a:rPr lang="tr-TR" b="1" dirty="0"/>
              <a:t> </a:t>
            </a:r>
            <a:r>
              <a:rPr lang="tr-TR" b="1" dirty="0" err="1"/>
              <a:t>Disadvantage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Brain</a:t>
            </a:r>
            <a:r>
              <a:rPr lang="tr-TR" b="1" dirty="0"/>
              <a:t> </a:t>
            </a:r>
            <a:r>
              <a:rPr lang="tr-TR" b="1" dirty="0" err="1"/>
              <a:t>Development</a:t>
            </a:r>
            <a:r>
              <a:rPr lang="tr-TR" b="1" dirty="0"/>
              <a:t> </a:t>
            </a:r>
            <a:r>
              <a:rPr lang="tr-TR" b="1" dirty="0" err="1"/>
              <a:t>Across</a:t>
            </a:r>
            <a:r>
              <a:rPr lang="tr-TR" b="1" dirty="0"/>
              <a:t> </a:t>
            </a:r>
            <a:r>
              <a:rPr lang="tr-TR" b="1" dirty="0" err="1"/>
              <a:t>Adolescence</a:t>
            </a:r>
            <a:endParaRPr lang="tr-TR" dirty="0"/>
          </a:p>
          <a:p>
            <a:r>
              <a:rPr lang="tr-TR" sz="2400" dirty="0" err="1">
                <a:hlinkClick r:id="rId2"/>
              </a:rPr>
              <a:t>Sarah</a:t>
            </a:r>
            <a:r>
              <a:rPr lang="tr-TR" sz="2400" dirty="0">
                <a:hlinkClick r:id="rId2"/>
              </a:rPr>
              <a:t> </a:t>
            </a:r>
            <a:r>
              <a:rPr lang="tr-TR" sz="2400" dirty="0" err="1" smtClean="0">
                <a:hlinkClick r:id="rId2"/>
              </a:rPr>
              <a:t>Whittle</a:t>
            </a:r>
            <a:r>
              <a:rPr lang="tr-TR" sz="2400" dirty="0" smtClean="0">
                <a:hlinkClick r:id="rId2"/>
              </a:rPr>
              <a:t>,</a:t>
            </a:r>
            <a:r>
              <a:rPr lang="tr-TR" sz="2400" dirty="0"/>
              <a:t> </a:t>
            </a:r>
            <a:r>
              <a:rPr lang="tr-TR" sz="2400" dirty="0" err="1">
                <a:hlinkClick r:id="rId3"/>
              </a:rPr>
              <a:t>Nandita</a:t>
            </a:r>
            <a:r>
              <a:rPr lang="tr-TR" sz="2400" dirty="0">
                <a:hlinkClick r:id="rId3"/>
              </a:rPr>
              <a:t> </a:t>
            </a:r>
            <a:r>
              <a:rPr lang="tr-TR" sz="2400" dirty="0" err="1" smtClean="0">
                <a:hlinkClick r:id="rId3"/>
              </a:rPr>
              <a:t>Vijayakumar</a:t>
            </a:r>
            <a:r>
              <a:rPr lang="tr-TR" sz="2400" dirty="0" smtClean="0">
                <a:hlinkClick r:id="rId3"/>
              </a:rPr>
              <a:t>,</a:t>
            </a:r>
            <a:r>
              <a:rPr lang="tr-TR" sz="2400" dirty="0"/>
              <a:t> </a:t>
            </a:r>
            <a:r>
              <a:rPr lang="tr-TR" sz="2400" dirty="0" err="1">
                <a:hlinkClick r:id="rId4"/>
              </a:rPr>
              <a:t>Julian</a:t>
            </a:r>
            <a:r>
              <a:rPr lang="tr-TR" sz="2400" dirty="0">
                <a:hlinkClick r:id="rId4"/>
              </a:rPr>
              <a:t> G. </a:t>
            </a:r>
            <a:r>
              <a:rPr lang="tr-TR" sz="2400" dirty="0" err="1" smtClean="0">
                <a:hlinkClick r:id="rId4"/>
              </a:rPr>
              <a:t>Simmons</a:t>
            </a:r>
            <a:r>
              <a:rPr lang="tr-TR" sz="2400" dirty="0" smtClean="0">
                <a:hlinkClick r:id="rId4"/>
              </a:rPr>
              <a:t>,</a:t>
            </a:r>
            <a:r>
              <a:rPr lang="tr-TR" sz="2400" dirty="0" err="1" smtClean="0">
                <a:hlinkClick r:id="rId5"/>
              </a:rPr>
              <a:t>Meg</a:t>
            </a:r>
            <a:r>
              <a:rPr lang="tr-TR" sz="2400" dirty="0">
                <a:hlinkClick r:id="rId5"/>
              </a:rPr>
              <a:t> </a:t>
            </a:r>
            <a:r>
              <a:rPr lang="tr-TR" sz="2400" dirty="0" err="1" smtClean="0">
                <a:hlinkClick r:id="rId5"/>
              </a:rPr>
              <a:t>Dennison</a:t>
            </a:r>
            <a:r>
              <a:rPr lang="tr-TR" sz="2400" dirty="0" smtClean="0">
                <a:hlinkClick r:id="rId5"/>
              </a:rPr>
              <a:t>,</a:t>
            </a:r>
            <a:r>
              <a:rPr lang="tr-TR" sz="2400" dirty="0"/>
              <a:t> </a:t>
            </a:r>
            <a:r>
              <a:rPr lang="tr-TR" sz="2400" dirty="0" err="1">
                <a:hlinkClick r:id="rId6"/>
              </a:rPr>
              <a:t>Orli</a:t>
            </a:r>
            <a:r>
              <a:rPr lang="tr-TR" sz="2400" dirty="0">
                <a:hlinkClick r:id="rId6"/>
              </a:rPr>
              <a:t> </a:t>
            </a:r>
            <a:r>
              <a:rPr lang="tr-TR" sz="2400" dirty="0" err="1" smtClean="0">
                <a:hlinkClick r:id="rId6"/>
              </a:rPr>
              <a:t>Schwartz</a:t>
            </a:r>
            <a:r>
              <a:rPr lang="tr-TR" sz="2400" dirty="0" smtClean="0">
                <a:hlinkClick r:id="rId6"/>
              </a:rPr>
              <a:t>,</a:t>
            </a:r>
            <a:r>
              <a:rPr lang="tr-TR" sz="2400" dirty="0"/>
              <a:t> </a:t>
            </a:r>
            <a:r>
              <a:rPr lang="tr-TR" sz="2400" dirty="0" err="1"/>
              <a:t>Christos</a:t>
            </a:r>
            <a:r>
              <a:rPr lang="tr-TR" sz="2400" dirty="0"/>
              <a:t> </a:t>
            </a:r>
            <a:r>
              <a:rPr lang="tr-TR" sz="2400" dirty="0" err="1" smtClean="0"/>
              <a:t>Pantelis</a:t>
            </a:r>
            <a:r>
              <a:rPr lang="tr-TR" sz="2400" dirty="0" smtClean="0"/>
              <a:t>, </a:t>
            </a:r>
            <a:r>
              <a:rPr lang="tr-TR" sz="2400" dirty="0" err="1" smtClean="0">
                <a:hlinkClick r:id="rId7"/>
              </a:rPr>
              <a:t>Lisa</a:t>
            </a:r>
            <a:r>
              <a:rPr lang="tr-TR" sz="2400" dirty="0">
                <a:hlinkClick r:id="rId7"/>
              </a:rPr>
              <a:t> </a:t>
            </a:r>
            <a:r>
              <a:rPr lang="tr-TR" sz="2400" dirty="0" err="1" smtClean="0">
                <a:hlinkClick r:id="rId7"/>
              </a:rPr>
              <a:t>Sheeber</a:t>
            </a:r>
            <a:r>
              <a:rPr lang="tr-TR" sz="2400" dirty="0" smtClean="0">
                <a:hlinkClick r:id="rId7"/>
              </a:rPr>
              <a:t>,</a:t>
            </a:r>
            <a:r>
              <a:rPr lang="tr-TR" sz="2400" dirty="0"/>
              <a:t> </a:t>
            </a:r>
            <a:r>
              <a:rPr lang="tr-TR" sz="2400" dirty="0">
                <a:hlinkClick r:id="rId8"/>
              </a:rPr>
              <a:t>Michelle L. </a:t>
            </a:r>
            <a:r>
              <a:rPr lang="tr-TR" sz="2400" dirty="0" err="1" smtClean="0">
                <a:hlinkClick r:id="rId8"/>
              </a:rPr>
              <a:t>Byrne</a:t>
            </a:r>
            <a:r>
              <a:rPr lang="tr-TR" sz="2400" dirty="0" smtClean="0">
                <a:hlinkClick r:id="rId8"/>
              </a:rPr>
              <a:t>,</a:t>
            </a:r>
            <a:r>
              <a:rPr lang="tr-TR" sz="2400" dirty="0"/>
              <a:t> </a:t>
            </a:r>
            <a:r>
              <a:rPr lang="tr-TR" sz="2400" dirty="0" err="1">
                <a:hlinkClick r:id="rId9"/>
              </a:rPr>
              <a:t>Nicholas</a:t>
            </a:r>
            <a:r>
              <a:rPr lang="tr-TR" sz="2400" dirty="0">
                <a:hlinkClick r:id="rId9"/>
              </a:rPr>
              <a:t> B. </a:t>
            </a:r>
            <a:r>
              <a:rPr lang="tr-TR" sz="2400" dirty="0" err="1" smtClean="0">
                <a:hlinkClick r:id="rId9"/>
              </a:rPr>
              <a:t>Allen</a:t>
            </a:r>
            <a:endParaRPr lang="tr-TR" sz="2400" dirty="0"/>
          </a:p>
          <a:p>
            <a:r>
              <a:rPr lang="tr-TR" i="1" dirty="0" smtClean="0"/>
              <a:t>JAMA </a:t>
            </a:r>
            <a:r>
              <a:rPr lang="tr-TR" i="1" dirty="0" err="1"/>
              <a:t>Psychiatry</a:t>
            </a:r>
            <a:r>
              <a:rPr lang="tr-TR" i="1" dirty="0"/>
              <a:t>. </a:t>
            </a:r>
            <a:r>
              <a:rPr lang="tr-TR" dirty="0"/>
              <a:t>2017;74(8):824-832. </a:t>
            </a:r>
            <a:r>
              <a:rPr lang="tr-TR" dirty="0" err="1"/>
              <a:t>doi</a:t>
            </a:r>
            <a:r>
              <a:rPr lang="tr-TR" dirty="0"/>
              <a:t>:10.1001/</a:t>
            </a:r>
            <a:r>
              <a:rPr lang="tr-TR" dirty="0" err="1"/>
              <a:t>jamapsychiatry</a:t>
            </a:r>
            <a:r>
              <a:rPr lang="tr-TR" dirty="0"/>
              <a:t>.2017.1558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Evin ihtiyaca göre gelir düzeyi daha düşük olan erkek çocuklarda, daha fazla olumlu annelik davranışının, uzunlamasına bakıldığında </a:t>
            </a:r>
            <a:r>
              <a:rPr lang="tr-TR" dirty="0" err="1" smtClean="0"/>
              <a:t>amigdalanın</a:t>
            </a:r>
            <a:r>
              <a:rPr lang="tr-TR" dirty="0" smtClean="0"/>
              <a:t> hacminde artışla ilişkili olduğu saptanmış. </a:t>
            </a:r>
          </a:p>
          <a:p>
            <a:r>
              <a:rPr lang="tr-TR" dirty="0" smtClean="0"/>
              <a:t>Olumsuz çevre koşulları kontrol edildiğinde (ve bunun yaş ve olumlu annelik davranışıyla ilişkisi) sonuçların değişmediği bulunmuş.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Clr>
                <a:srgbClr val="B13F9A"/>
              </a:buClr>
              <a:buNone/>
            </a:pPr>
            <a:r>
              <a:rPr lang="tr-TR" sz="3600" b="1" i="1" dirty="0" smtClean="0">
                <a:solidFill>
                  <a:srgbClr val="DE6C36">
                    <a:lumMod val="75000"/>
                  </a:srgbClr>
                </a:solidFill>
              </a:rPr>
              <a:t>Olumsuz Çevre Koşulları</a:t>
            </a:r>
            <a:endParaRPr lang="tr-TR" sz="3600" b="1" dirty="0" smtClean="0">
              <a:solidFill>
                <a:srgbClr val="DE6C36">
                  <a:lumMod val="75000"/>
                </a:srgbClr>
              </a:solidFill>
            </a:endParaRPr>
          </a:p>
          <a:p>
            <a:r>
              <a:rPr lang="tr-TR" dirty="0" smtClean="0"/>
              <a:t>PÇ sırasında olumlu annelik davranışı (OAD) ile olumlu anneliğin, olumsuz çevre koşullarının beyin gelişimi üzerindeki etkisini azaltıcı etkisi arasında belirgin cinsiyet farklılıkları belirlenmiş.</a:t>
            </a:r>
          </a:p>
          <a:p>
            <a:r>
              <a:rPr lang="tr-TR" dirty="0" smtClean="0"/>
              <a:t>Sağ </a:t>
            </a:r>
            <a:r>
              <a:rPr lang="tr-TR" dirty="0" err="1" smtClean="0"/>
              <a:t>lateral</a:t>
            </a:r>
            <a:r>
              <a:rPr lang="tr-TR" dirty="0" smtClean="0"/>
              <a:t> </a:t>
            </a:r>
            <a:r>
              <a:rPr lang="tr-TR" dirty="0" err="1" smtClean="0"/>
              <a:t>orbitofrontal</a:t>
            </a:r>
            <a:r>
              <a:rPr lang="tr-TR" dirty="0" smtClean="0"/>
              <a:t> korteks (LOFC) ve </a:t>
            </a:r>
            <a:r>
              <a:rPr lang="tr-TR" dirty="0" err="1" smtClean="0"/>
              <a:t>dorsal</a:t>
            </a:r>
            <a:r>
              <a:rPr lang="tr-TR" dirty="0" smtClean="0"/>
              <a:t> </a:t>
            </a:r>
            <a:r>
              <a:rPr lang="tr-TR" dirty="0" err="1" smtClean="0"/>
              <a:t>frontal</a:t>
            </a:r>
            <a:r>
              <a:rPr lang="tr-TR" dirty="0" smtClean="0"/>
              <a:t> korteks bölgelerinde kalınlaşmayla ilişkili bulunmuş, ki uzun dönem izlendiğinde bu bölgelerde normalde incelme olmaktadır. </a:t>
            </a:r>
          </a:p>
          <a:p>
            <a:r>
              <a:rPr lang="tr-TR" dirty="0" smtClean="0"/>
              <a:t>Benzer etkiler EP etkileşimleri sırasındaki OAD için de kaydedilmiş. </a:t>
            </a:r>
          </a:p>
          <a:p>
            <a:r>
              <a:rPr lang="tr-TR" dirty="0" smtClean="0"/>
              <a:t>Ailenin dezavantajı kontrol edildiğinde de (ve bunun yaş, cinsiyet ve OAD ile etkileşimi) sonuçlar değişmemiş.</a:t>
            </a:r>
          </a:p>
          <a:p>
            <a:r>
              <a:rPr lang="tr-TR" dirty="0" err="1" smtClean="0"/>
              <a:t>Subkortikal</a:t>
            </a:r>
            <a:r>
              <a:rPr lang="tr-TR" dirty="0" smtClean="0"/>
              <a:t> yapıların hacimlerinde de etkilenme olmamış.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Sağ LOFC ve </a:t>
            </a:r>
            <a:r>
              <a:rPr lang="tr-TR" dirty="0" err="1" smtClean="0"/>
              <a:t>dorsal</a:t>
            </a:r>
            <a:r>
              <a:rPr lang="tr-TR" dirty="0" smtClean="0"/>
              <a:t> </a:t>
            </a:r>
            <a:r>
              <a:rPr lang="tr-TR" dirty="0" err="1" smtClean="0"/>
              <a:t>frontal</a:t>
            </a:r>
            <a:r>
              <a:rPr lang="tr-TR" dirty="0" smtClean="0"/>
              <a:t> bölgelerden ortalama kalınlık çıkarıldıktan sonra, takip analizleri etkilerin erkeklerde anlamlı olduğunu, ancak kadınlarda olmadığını göstermiştir.</a:t>
            </a:r>
          </a:p>
          <a:p>
            <a:r>
              <a:rPr lang="tr-TR" dirty="0" smtClean="0"/>
              <a:t>Erkeklerde, özellikle daha fazla olumsuz çevre koşuluna sahip olanlarda, hem LOFC hem </a:t>
            </a:r>
            <a:r>
              <a:rPr lang="tr-TR" dirty="0" err="1" smtClean="0"/>
              <a:t>dorsal</a:t>
            </a:r>
            <a:r>
              <a:rPr lang="tr-TR" dirty="0" smtClean="0"/>
              <a:t> </a:t>
            </a:r>
            <a:r>
              <a:rPr lang="tr-TR" dirty="0" err="1" smtClean="0"/>
              <a:t>frontal</a:t>
            </a:r>
            <a:r>
              <a:rPr lang="tr-TR" dirty="0" smtClean="0"/>
              <a:t> kortekste </a:t>
            </a:r>
            <a:r>
              <a:rPr lang="tr-TR" dirty="0" err="1" smtClean="0"/>
              <a:t>OAD’nın</a:t>
            </a:r>
            <a:r>
              <a:rPr lang="tr-TR" dirty="0" smtClean="0"/>
              <a:t> etkilerinin daha belirgin olduğu saptanmış.</a:t>
            </a:r>
          </a:p>
          <a:p>
            <a:r>
              <a:rPr lang="tr-TR" dirty="0" smtClean="0"/>
              <a:t>Ayrıca </a:t>
            </a:r>
            <a:r>
              <a:rPr lang="tr-TR" dirty="0" err="1" smtClean="0"/>
              <a:t>OAD’nın</a:t>
            </a:r>
            <a:r>
              <a:rPr lang="tr-TR" dirty="0" smtClean="0"/>
              <a:t>, olumsuz çevresel koşullara sahip  erkek </a:t>
            </a:r>
            <a:r>
              <a:rPr lang="tr-TR" dirty="0" err="1" smtClean="0"/>
              <a:t>adölesanlarda</a:t>
            </a:r>
            <a:r>
              <a:rPr lang="tr-TR" dirty="0" smtClean="0"/>
              <a:t> yaşla birlikte daha fazla incelme ile ilişkili olduğu bulunmuş.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800" b="1" i="1" dirty="0" smtClean="0">
                <a:solidFill>
                  <a:srgbClr val="DE6C36">
                    <a:lumMod val="75000"/>
                  </a:srgbClr>
                </a:solidFill>
              </a:rPr>
              <a:t>Geç </a:t>
            </a:r>
            <a:r>
              <a:rPr lang="tr-TR" sz="2800" b="1" i="1" dirty="0" err="1" smtClean="0">
                <a:solidFill>
                  <a:srgbClr val="DE6C36">
                    <a:lumMod val="75000"/>
                  </a:srgbClr>
                </a:solidFill>
              </a:rPr>
              <a:t>Adölesan</a:t>
            </a:r>
            <a:r>
              <a:rPr lang="tr-TR" sz="2800" b="1" i="1" dirty="0" smtClean="0">
                <a:solidFill>
                  <a:srgbClr val="DE6C36">
                    <a:lumMod val="75000"/>
                  </a:srgbClr>
                </a:solidFill>
              </a:rPr>
              <a:t> Dönem Sonuçlarını Öngörme</a:t>
            </a:r>
          </a:p>
          <a:p>
            <a:r>
              <a:rPr lang="tr-TR" sz="2400" dirty="0">
                <a:solidFill>
                  <a:prstClr val="black"/>
                </a:solidFill>
              </a:rPr>
              <a:t>Erkeklerde yapılmış olan model, </a:t>
            </a:r>
          </a:p>
          <a:p>
            <a:pPr lvl="1"/>
            <a:r>
              <a:rPr lang="tr-TR" sz="2100" dirty="0">
                <a:solidFill>
                  <a:prstClr val="black"/>
                </a:solidFill>
              </a:rPr>
              <a:t>Sağ </a:t>
            </a:r>
            <a:r>
              <a:rPr lang="tr-TR" sz="2100" dirty="0" err="1">
                <a:solidFill>
                  <a:prstClr val="black"/>
                </a:solidFill>
              </a:rPr>
              <a:t>dorsal</a:t>
            </a:r>
            <a:r>
              <a:rPr lang="tr-TR" sz="2100" dirty="0">
                <a:solidFill>
                  <a:prstClr val="black"/>
                </a:solidFill>
              </a:rPr>
              <a:t> </a:t>
            </a:r>
            <a:r>
              <a:rPr lang="tr-TR" sz="2100" dirty="0" err="1">
                <a:solidFill>
                  <a:prstClr val="black"/>
                </a:solidFill>
              </a:rPr>
              <a:t>frontal</a:t>
            </a:r>
            <a:r>
              <a:rPr lang="tr-TR" sz="2100" dirty="0">
                <a:solidFill>
                  <a:prstClr val="black"/>
                </a:solidFill>
              </a:rPr>
              <a:t> korteksin gelişiminin, olumsuz çevre koşulları, PÇ sırasındaki OAD ve okul başarısızlığı arasındaki ilişkiyi belirgin ölçüde yönlendirdiğini göstermiş.</a:t>
            </a:r>
            <a:r>
              <a:rPr lang="en-US" sz="2000" dirty="0" smtClean="0"/>
              <a:t> (Figure 3C and Figure 4).</a:t>
            </a:r>
            <a:endParaRPr lang="tr-TR" sz="2000" dirty="0" smtClean="0"/>
          </a:p>
          <a:p>
            <a:r>
              <a:rPr lang="tr-TR" sz="2400" dirty="0">
                <a:solidFill>
                  <a:prstClr val="black"/>
                </a:solidFill>
              </a:rPr>
              <a:t>Ayrıca göreceli daha olumsuz çevre koşulları ve daha az </a:t>
            </a:r>
            <a:r>
              <a:rPr lang="tr-TR" sz="2400" dirty="0" err="1">
                <a:solidFill>
                  <a:prstClr val="black"/>
                </a:solidFill>
              </a:rPr>
              <a:t>OAD’nın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adölesan</a:t>
            </a:r>
            <a:r>
              <a:rPr lang="tr-TR" sz="2400" dirty="0">
                <a:solidFill>
                  <a:prstClr val="black"/>
                </a:solidFill>
              </a:rPr>
              <a:t> erkeklerde, yaşla birlikte </a:t>
            </a:r>
            <a:r>
              <a:rPr lang="tr-TR" sz="2400" dirty="0" err="1">
                <a:solidFill>
                  <a:prstClr val="black"/>
                </a:solidFill>
              </a:rPr>
              <a:t>kortikal</a:t>
            </a:r>
            <a:r>
              <a:rPr lang="tr-TR" sz="2400" dirty="0">
                <a:solidFill>
                  <a:prstClr val="black"/>
                </a:solidFill>
              </a:rPr>
              <a:t> kalınlıktaki değişimin okul başarısızlığıyla da ilişkili olduğu gösterilmiş. </a:t>
            </a:r>
          </a:p>
          <a:p>
            <a:pPr lvl="1"/>
            <a:r>
              <a:rPr lang="en-US" sz="2000" dirty="0" smtClean="0"/>
              <a:t>OAD</a:t>
            </a:r>
            <a:r>
              <a:rPr lang="tr-TR" sz="2000" dirty="0" smtClean="0"/>
              <a:t>’</a:t>
            </a:r>
            <a:r>
              <a:rPr lang="tr-TR" sz="2000" dirty="0" err="1" smtClean="0"/>
              <a:t>nın</a:t>
            </a:r>
            <a:r>
              <a:rPr lang="en-US" sz="2000" dirty="0" smtClean="0"/>
              <a:t> </a:t>
            </a:r>
            <a:r>
              <a:rPr lang="en-US" sz="2000" dirty="0" err="1" smtClean="0"/>
              <a:t>daha</a:t>
            </a:r>
            <a:r>
              <a:rPr lang="en-US" sz="2000" dirty="0" smtClean="0"/>
              <a:t> </a:t>
            </a:r>
            <a:r>
              <a:rPr lang="en-US" sz="2000" dirty="0" err="1" smtClean="0"/>
              <a:t>az</a:t>
            </a:r>
            <a:r>
              <a:rPr lang="en-US" sz="2000" dirty="0" smtClean="0"/>
              <a:t> </a:t>
            </a:r>
            <a:r>
              <a:rPr lang="en-US" sz="2000" dirty="0" err="1" smtClean="0"/>
              <a:t>olmasının</a:t>
            </a:r>
            <a:r>
              <a:rPr lang="en-US" sz="2000" dirty="0" smtClean="0"/>
              <a:t> </a:t>
            </a:r>
            <a:r>
              <a:rPr lang="en-US" sz="2000" dirty="0" err="1" smtClean="0"/>
              <a:t>dolaylı</a:t>
            </a:r>
            <a:r>
              <a:rPr lang="en-US" sz="2000" dirty="0" smtClean="0"/>
              <a:t> </a:t>
            </a:r>
            <a:r>
              <a:rPr lang="en-US" sz="2000" dirty="0" err="1" smtClean="0"/>
              <a:t>etkisi</a:t>
            </a:r>
            <a:endParaRPr lang="tr-TR" sz="2000" dirty="0" smtClean="0"/>
          </a:p>
          <a:p>
            <a:r>
              <a:rPr lang="tr-TR" sz="2400" dirty="0" smtClean="0"/>
              <a:t>Diğer beyin gelişimiyle ilgili süreçler (SD ya da OAD) dolaylı olarak diğer geç </a:t>
            </a:r>
            <a:r>
              <a:rPr lang="tr-TR" sz="2400" dirty="0" err="1" smtClean="0"/>
              <a:t>adölesan</a:t>
            </a:r>
            <a:r>
              <a:rPr lang="tr-TR" sz="2400" dirty="0" smtClean="0"/>
              <a:t> dönem sonuçlarını öngörmemiştir. </a:t>
            </a:r>
            <a:endParaRPr lang="en-US" sz="24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11-20 yaş arası </a:t>
            </a:r>
            <a:r>
              <a:rPr lang="tr-TR" dirty="0" err="1" smtClean="0"/>
              <a:t>adölesanlarla</a:t>
            </a:r>
            <a:r>
              <a:rPr lang="tr-TR" dirty="0" smtClean="0"/>
              <a:t> yapılmış olan bu uzunlamasına çalışmada, aile </a:t>
            </a:r>
            <a:r>
              <a:rPr lang="tr-TR" dirty="0" err="1" smtClean="0"/>
              <a:t>SD’nın</a:t>
            </a:r>
            <a:r>
              <a:rPr lang="tr-TR" dirty="0" smtClean="0"/>
              <a:t> değil, ancak çevresel olarak SD olmanın özellikle </a:t>
            </a:r>
            <a:r>
              <a:rPr lang="tr-TR" dirty="0" err="1" smtClean="0"/>
              <a:t>temporal</a:t>
            </a:r>
            <a:r>
              <a:rPr lang="tr-TR" dirty="0" smtClean="0"/>
              <a:t> loblarda olmak üzere beyin gelişimini etkilediği bulunmuştur.</a:t>
            </a:r>
          </a:p>
          <a:p>
            <a:r>
              <a:rPr lang="tr-TR" dirty="0" smtClean="0"/>
              <a:t>Dahası </a:t>
            </a:r>
            <a:r>
              <a:rPr lang="tr-TR" dirty="0" err="1" smtClean="0"/>
              <a:t>OAD’nın</a:t>
            </a:r>
            <a:r>
              <a:rPr lang="tr-TR" dirty="0" smtClean="0"/>
              <a:t>;  </a:t>
            </a:r>
            <a:r>
              <a:rPr lang="tr-TR" dirty="0" err="1" smtClean="0"/>
              <a:t>SD’ın</a:t>
            </a:r>
            <a:r>
              <a:rPr lang="tr-TR" dirty="0" smtClean="0"/>
              <a:t> </a:t>
            </a:r>
            <a:r>
              <a:rPr lang="tr-TR" dirty="0" err="1" smtClean="0"/>
              <a:t>adölesanlarda</a:t>
            </a:r>
            <a:r>
              <a:rPr lang="tr-TR" dirty="0" smtClean="0"/>
              <a:t> (öz. erkeklerde) </a:t>
            </a:r>
            <a:r>
              <a:rPr lang="tr-TR" dirty="0" err="1" smtClean="0"/>
              <a:t>amigdala</a:t>
            </a:r>
            <a:r>
              <a:rPr lang="tr-TR" dirty="0" smtClean="0"/>
              <a:t> ve </a:t>
            </a:r>
            <a:r>
              <a:rPr lang="tr-TR" dirty="0" err="1" smtClean="0"/>
              <a:t>frontal</a:t>
            </a:r>
            <a:r>
              <a:rPr lang="tr-TR" dirty="0" smtClean="0"/>
              <a:t> korteks gelişimi üzerindeki etkilerini azalttığı belirlenmiştir.</a:t>
            </a:r>
          </a:p>
          <a:p>
            <a:r>
              <a:rPr lang="tr-TR" dirty="0" smtClean="0"/>
              <a:t>Daha olumsuz çevre koşulları olması durumunda OAD ile; </a:t>
            </a:r>
            <a:r>
              <a:rPr lang="tr-TR" dirty="0" err="1" smtClean="0"/>
              <a:t>dorsal</a:t>
            </a:r>
            <a:r>
              <a:rPr lang="tr-TR" dirty="0" smtClean="0"/>
              <a:t> </a:t>
            </a:r>
            <a:r>
              <a:rPr lang="tr-TR" dirty="0" err="1" smtClean="0"/>
              <a:t>frontal</a:t>
            </a:r>
            <a:r>
              <a:rPr lang="tr-TR" dirty="0" smtClean="0"/>
              <a:t> LOFC ve </a:t>
            </a:r>
            <a:r>
              <a:rPr lang="tr-TR" dirty="0" err="1" smtClean="0"/>
              <a:t>amigdalanın</a:t>
            </a:r>
            <a:r>
              <a:rPr lang="tr-TR" dirty="0" smtClean="0"/>
              <a:t> gelişimsel süreçlerinin SD olmayan </a:t>
            </a:r>
            <a:r>
              <a:rPr lang="tr-TR" dirty="0" err="1" smtClean="0"/>
              <a:t>adölesanlar</a:t>
            </a:r>
            <a:r>
              <a:rPr lang="tr-TR" dirty="0" smtClean="0"/>
              <a:t> gibi olacağını öngörmektedir.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Erkeklerde SD artışı, OAD azalması </a:t>
            </a:r>
            <a:r>
              <a:rPr lang="tr-TR" dirty="0" err="1" smtClean="0"/>
              <a:t>kortikal</a:t>
            </a:r>
            <a:r>
              <a:rPr lang="tr-TR" dirty="0" smtClean="0"/>
              <a:t> incelmede azalma ve sonuç olarak okul başarısızlığında artış</a:t>
            </a:r>
          </a:p>
          <a:p>
            <a:r>
              <a:rPr lang="tr-TR" dirty="0" smtClean="0"/>
              <a:t>Çevresel SD durumda olmanın, beyin </a:t>
            </a:r>
            <a:r>
              <a:rPr lang="tr-TR" dirty="0" err="1" smtClean="0"/>
              <a:t>kortikal</a:t>
            </a:r>
            <a:r>
              <a:rPr lang="tr-TR" dirty="0" smtClean="0"/>
              <a:t> gelişimi etkileri bakımından ailesel faktörlerden daha önde geldiği tespit edilmiş.</a:t>
            </a:r>
          </a:p>
          <a:p>
            <a:pPr lvl="1"/>
            <a:r>
              <a:rPr lang="tr-TR" dirty="0" smtClean="0"/>
              <a:t>Daha önce yapılmış çalışmalarla da uyumlu</a:t>
            </a:r>
          </a:p>
          <a:p>
            <a:r>
              <a:rPr lang="tr-TR" dirty="0" smtClean="0"/>
              <a:t>Daha olumsuz çevre koşulları</a:t>
            </a:r>
          </a:p>
          <a:p>
            <a:pPr lvl="1"/>
            <a:r>
              <a:rPr lang="tr-TR" dirty="0" smtClean="0"/>
              <a:t>Yaşla artan </a:t>
            </a:r>
            <a:r>
              <a:rPr lang="tr-TR" dirty="0" err="1" smtClean="0"/>
              <a:t>amigdala</a:t>
            </a:r>
            <a:r>
              <a:rPr lang="tr-TR" dirty="0" smtClean="0"/>
              <a:t> hacmi</a:t>
            </a:r>
          </a:p>
          <a:p>
            <a:pPr lvl="1"/>
            <a:r>
              <a:rPr lang="tr-TR" dirty="0" smtClean="0"/>
              <a:t>Yaşla </a:t>
            </a:r>
            <a:r>
              <a:rPr lang="tr-TR" dirty="0" err="1" smtClean="0"/>
              <a:t>temporal</a:t>
            </a:r>
            <a:r>
              <a:rPr lang="tr-TR" dirty="0" smtClean="0"/>
              <a:t> korteks kalınlığında artış (orta </a:t>
            </a:r>
            <a:r>
              <a:rPr lang="tr-TR" dirty="0" err="1" smtClean="0"/>
              <a:t>temporal</a:t>
            </a:r>
            <a:r>
              <a:rPr lang="tr-TR" dirty="0" smtClean="0"/>
              <a:t>, </a:t>
            </a:r>
            <a:r>
              <a:rPr lang="tr-TR" dirty="0" err="1" smtClean="0"/>
              <a:t>inferior</a:t>
            </a:r>
            <a:r>
              <a:rPr lang="tr-TR" dirty="0" smtClean="0"/>
              <a:t> </a:t>
            </a:r>
            <a:r>
              <a:rPr lang="tr-TR" dirty="0" err="1" smtClean="0"/>
              <a:t>temporal</a:t>
            </a:r>
            <a:r>
              <a:rPr lang="tr-TR" dirty="0" smtClean="0"/>
              <a:t> </a:t>
            </a:r>
            <a:r>
              <a:rPr lang="tr-TR" dirty="0" err="1" smtClean="0"/>
              <a:t>girus</a:t>
            </a:r>
            <a:r>
              <a:rPr lang="tr-TR" dirty="0" smtClean="0"/>
              <a:t>, </a:t>
            </a:r>
            <a:r>
              <a:rPr lang="tr-TR" dirty="0" err="1" smtClean="0"/>
              <a:t>parahipokampal</a:t>
            </a:r>
            <a:r>
              <a:rPr lang="tr-TR" dirty="0" smtClean="0"/>
              <a:t> ve </a:t>
            </a:r>
            <a:r>
              <a:rPr lang="tr-TR" dirty="0" err="1" smtClean="0"/>
              <a:t>fuziform</a:t>
            </a:r>
            <a:r>
              <a:rPr lang="tr-TR" dirty="0" smtClean="0"/>
              <a:t> </a:t>
            </a:r>
            <a:r>
              <a:rPr lang="tr-TR" dirty="0" err="1" smtClean="0"/>
              <a:t>girus</a:t>
            </a:r>
            <a:r>
              <a:rPr lang="tr-TR" dirty="0" smtClean="0"/>
              <a:t> 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Bu beyin bölgelerinin bilinen işlevleri göz önüne alındığında bulgular daha olumsuz çevre koşullarının;</a:t>
            </a:r>
          </a:p>
          <a:p>
            <a:pPr lvl="1"/>
            <a:r>
              <a:rPr lang="tr-TR" dirty="0" smtClean="0"/>
              <a:t>Strese yanıt/tehlikeyi </a:t>
            </a:r>
            <a:r>
              <a:rPr lang="tr-TR" dirty="0" err="1" smtClean="0"/>
              <a:t>işlemleme</a:t>
            </a:r>
            <a:r>
              <a:rPr lang="tr-TR" dirty="0" smtClean="0"/>
              <a:t>, hafıza ve/veya dili etkileyebileceği düşünülüyor.</a:t>
            </a:r>
          </a:p>
          <a:p>
            <a:r>
              <a:rPr lang="tr-TR" dirty="0" smtClean="0"/>
              <a:t>SD, zayıf dil gelişimiyle ilişkili bulunmuş.</a:t>
            </a:r>
          </a:p>
          <a:p>
            <a:pPr lvl="1"/>
            <a:r>
              <a:rPr lang="tr-TR" dirty="0" smtClean="0"/>
              <a:t>Bunun da çevresel uyaranların azlığından kaynaklandığı düşünülüyor.</a:t>
            </a:r>
          </a:p>
          <a:p>
            <a:r>
              <a:rPr lang="tr-TR" dirty="0" smtClean="0"/>
              <a:t>Sonuç olarak bulgular; </a:t>
            </a:r>
            <a:r>
              <a:rPr lang="tr-TR" dirty="0" err="1" smtClean="0"/>
              <a:t>SD’ın</a:t>
            </a:r>
            <a:r>
              <a:rPr lang="tr-TR" dirty="0" smtClean="0"/>
              <a:t> strese duyarlılık, dil ve diğer </a:t>
            </a:r>
            <a:r>
              <a:rPr lang="tr-TR" dirty="0" err="1" smtClean="0"/>
              <a:t>temporal</a:t>
            </a:r>
            <a:r>
              <a:rPr lang="tr-TR" dirty="0" smtClean="0"/>
              <a:t> lob aracılı işlevler üzerindeki kalıcı etkisini kısmen açıklayabilen bir </a:t>
            </a:r>
            <a:r>
              <a:rPr lang="tr-TR" dirty="0" err="1" smtClean="0"/>
              <a:t>nöral</a:t>
            </a:r>
            <a:r>
              <a:rPr lang="tr-TR" dirty="0" smtClean="0"/>
              <a:t> mekanizmayı tanımlamaktadır.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Diğer araştırmalar </a:t>
            </a:r>
            <a:r>
              <a:rPr lang="tr-TR" dirty="0" err="1" smtClean="0"/>
              <a:t>SD’ın</a:t>
            </a:r>
            <a:r>
              <a:rPr lang="tr-TR" dirty="0" smtClean="0"/>
              <a:t> beyin gelişimi üzerinde ebeveynlik davranışı aracılığı ile etki gösterdiğini söylese de;</a:t>
            </a:r>
          </a:p>
          <a:p>
            <a:r>
              <a:rPr lang="tr-TR" dirty="0" smtClean="0"/>
              <a:t>Aslında olumlu annelik davranışının, aile dezavantajı ve </a:t>
            </a:r>
            <a:r>
              <a:rPr lang="tr-TR" dirty="0" err="1" smtClean="0"/>
              <a:t>amigdala</a:t>
            </a:r>
            <a:r>
              <a:rPr lang="tr-TR" dirty="0" smtClean="0"/>
              <a:t> gelişimi arasındaki ilişkide hafifletici bir etkisi olduğu ve</a:t>
            </a:r>
          </a:p>
          <a:p>
            <a:r>
              <a:rPr lang="tr-TR" dirty="0" smtClean="0"/>
              <a:t>Erkeklerdeki </a:t>
            </a:r>
            <a:r>
              <a:rPr lang="tr-TR" dirty="0" err="1" smtClean="0"/>
              <a:t>kortikal</a:t>
            </a:r>
            <a:r>
              <a:rPr lang="tr-TR" dirty="0" smtClean="0"/>
              <a:t> gelişim üzerindeki olumsuz çevre koşullarının etkisini tamponlayıcı rolü olduğu bulunmuştur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Amigdalanın</a:t>
            </a:r>
            <a:r>
              <a:rPr lang="tr-TR" dirty="0" smtClean="0"/>
              <a:t> gelişim süreci, bu çalışmada araştırılan fonksiyonel sonuçlardan herhangi birini öngörmemesine rağmen, </a:t>
            </a:r>
          </a:p>
          <a:p>
            <a:r>
              <a:rPr lang="tr-TR" dirty="0" smtClean="0"/>
              <a:t>Önceki çalışmalar burada gözlemlenen yüksek mesleki dezavantaj ve düşük düzeyde olumlu annelik davranışına sahip </a:t>
            </a:r>
            <a:r>
              <a:rPr lang="tr-TR" dirty="0" err="1" smtClean="0"/>
              <a:t>adölesanlardaki</a:t>
            </a:r>
            <a:r>
              <a:rPr lang="tr-TR" dirty="0" smtClean="0"/>
              <a:t> </a:t>
            </a:r>
            <a:r>
              <a:rPr lang="tr-TR" dirty="0" err="1" smtClean="0"/>
              <a:t>amigdalanın</a:t>
            </a:r>
            <a:r>
              <a:rPr lang="tr-TR" dirty="0" smtClean="0"/>
              <a:t> gelişim </a:t>
            </a:r>
            <a:r>
              <a:rPr lang="tr-TR" dirty="0" err="1" smtClean="0"/>
              <a:t>paterninin</a:t>
            </a:r>
            <a:r>
              <a:rPr lang="tr-TR" dirty="0" smtClean="0"/>
              <a:t>, </a:t>
            </a:r>
            <a:r>
              <a:rPr lang="tr-TR" dirty="0" err="1" smtClean="0"/>
              <a:t>emosyonel</a:t>
            </a:r>
            <a:r>
              <a:rPr lang="tr-TR" dirty="0" smtClean="0"/>
              <a:t> regülasyon bozukluğu ile ilişkili olabileceğini göstermektedir.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Bulgulara göre,  </a:t>
            </a:r>
            <a:r>
              <a:rPr lang="tr-TR" dirty="0" err="1" smtClean="0"/>
              <a:t>frontal</a:t>
            </a:r>
            <a:r>
              <a:rPr lang="tr-TR" dirty="0" smtClean="0"/>
              <a:t> </a:t>
            </a:r>
            <a:r>
              <a:rPr lang="tr-TR" dirty="0" err="1" smtClean="0"/>
              <a:t>kortikal</a:t>
            </a:r>
            <a:r>
              <a:rPr lang="tr-TR" dirty="0" smtClean="0"/>
              <a:t> bölgelerin </a:t>
            </a:r>
            <a:r>
              <a:rPr lang="tr-TR" dirty="0" err="1" smtClean="0"/>
              <a:t>adölesan</a:t>
            </a:r>
            <a:r>
              <a:rPr lang="tr-TR" dirty="0" smtClean="0"/>
              <a:t> dönemde </a:t>
            </a:r>
            <a:r>
              <a:rPr lang="tr-TR" dirty="0" err="1" smtClean="0"/>
              <a:t>maturasyonel</a:t>
            </a:r>
            <a:r>
              <a:rPr lang="tr-TR" dirty="0" smtClean="0"/>
              <a:t> değişiklikler göstermeye devam ettiği ve bunların duyguları </a:t>
            </a:r>
            <a:r>
              <a:rPr lang="tr-TR" dirty="0" err="1" smtClean="0"/>
              <a:t>işlemleme</a:t>
            </a:r>
            <a:r>
              <a:rPr lang="tr-TR" dirty="0" smtClean="0"/>
              <a:t> ve yürütücü fonksiyonlar açısından önemli olduğu anlaşılmaktadır.</a:t>
            </a:r>
          </a:p>
          <a:p>
            <a:r>
              <a:rPr lang="tr-TR" dirty="0" smtClean="0"/>
              <a:t>Pek çok araştırma </a:t>
            </a:r>
            <a:r>
              <a:rPr lang="tr-TR" dirty="0" err="1" smtClean="0"/>
              <a:t>SD’ın</a:t>
            </a:r>
            <a:r>
              <a:rPr lang="tr-TR" dirty="0" smtClean="0"/>
              <a:t> yürütücü fonksiyonlar ve </a:t>
            </a:r>
            <a:r>
              <a:rPr lang="tr-TR" dirty="0" err="1" smtClean="0"/>
              <a:t>emosyon</a:t>
            </a:r>
            <a:r>
              <a:rPr lang="tr-TR" dirty="0" smtClean="0"/>
              <a:t> regülasyon süreci üzerine olan olumsuz etkisini desteklemektedir.</a:t>
            </a:r>
          </a:p>
          <a:p>
            <a:r>
              <a:rPr lang="tr-TR" dirty="0" smtClean="0"/>
              <a:t>Olumlu ebeveynlik davranışının ise, sosyoekonomik olumsuz şartlarda büyüyen erkek çocukları, çevre kaynaklı </a:t>
            </a:r>
            <a:r>
              <a:rPr lang="tr-TR" dirty="0" err="1" smtClean="0"/>
              <a:t>nöral</a:t>
            </a:r>
            <a:r>
              <a:rPr lang="tr-TR" dirty="0" smtClean="0"/>
              <a:t> değişikliklerden koruyabileceği ileri sürülmektedir.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Sosyoekonomik dezavantajlara sahip olmanın hayat boyu işlevsellikte önemli etkileri olduğu bildirilmektedir.</a:t>
            </a:r>
          </a:p>
          <a:p>
            <a:pPr lvl="1"/>
            <a:r>
              <a:rPr lang="tr-TR" dirty="0" smtClean="0"/>
              <a:t>Olumsuz etkilerin çocukluk veya ergenlikte başladığı düşünülüyor.</a:t>
            </a:r>
          </a:p>
          <a:p>
            <a:r>
              <a:rPr lang="tr-TR" dirty="0" smtClean="0"/>
              <a:t>Bir dizi çalışma, bu etkilere aracılık edebilen </a:t>
            </a:r>
            <a:r>
              <a:rPr lang="tr-TR" dirty="0" err="1" smtClean="0"/>
              <a:t>nörobiyolojik</a:t>
            </a:r>
            <a:r>
              <a:rPr lang="tr-TR" dirty="0" smtClean="0"/>
              <a:t> faktörleri saptamaya çalışmış,</a:t>
            </a:r>
          </a:p>
          <a:p>
            <a:r>
              <a:rPr lang="tr-TR" dirty="0" smtClean="0"/>
              <a:t>Sosyoekonomik dezavantaj (özellikle yoksulluk) ve beyin yapısı arasındaki ilişkileri ortaya koymuştur. </a:t>
            </a:r>
          </a:p>
          <a:p>
            <a:pPr lvl="1"/>
            <a:r>
              <a:rPr lang="tr-TR" i="1" dirty="0" err="1" smtClean="0"/>
              <a:t>subkorteks</a:t>
            </a:r>
            <a:r>
              <a:rPr lang="tr-TR" i="1" dirty="0" smtClean="0"/>
              <a:t> ve </a:t>
            </a:r>
            <a:r>
              <a:rPr lang="tr-TR" i="1" dirty="0" err="1" smtClean="0"/>
              <a:t>frontal</a:t>
            </a:r>
            <a:r>
              <a:rPr lang="tr-TR" i="1" dirty="0" smtClean="0"/>
              <a:t>, </a:t>
            </a:r>
            <a:r>
              <a:rPr lang="tr-TR" i="1" dirty="0" err="1" smtClean="0"/>
              <a:t>parietal</a:t>
            </a:r>
            <a:r>
              <a:rPr lang="tr-TR" i="1" dirty="0" smtClean="0"/>
              <a:t> ve </a:t>
            </a:r>
            <a:r>
              <a:rPr lang="tr-TR" i="1" dirty="0" err="1" smtClean="0"/>
              <a:t>temporal</a:t>
            </a:r>
            <a:r>
              <a:rPr lang="tr-TR" i="1" dirty="0" smtClean="0"/>
              <a:t> kortekste tanımlanan yaygın değişiklikler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Olumlu ebeveynliğin, </a:t>
            </a:r>
            <a:r>
              <a:rPr lang="tr-TR" dirty="0" err="1" smtClean="0"/>
              <a:t>nöral</a:t>
            </a:r>
            <a:r>
              <a:rPr lang="tr-TR" dirty="0" smtClean="0"/>
              <a:t> mekanizmalar üzerindeki etkilerinden biri de hızlanmış </a:t>
            </a:r>
            <a:r>
              <a:rPr lang="tr-TR" dirty="0" err="1" smtClean="0"/>
              <a:t>kortikal</a:t>
            </a:r>
            <a:r>
              <a:rPr lang="tr-TR" dirty="0" smtClean="0"/>
              <a:t> incelme olarak saptanmıştır.</a:t>
            </a:r>
          </a:p>
          <a:p>
            <a:r>
              <a:rPr lang="tr-TR" dirty="0" err="1" smtClean="0"/>
              <a:t>Adölesan</a:t>
            </a:r>
            <a:r>
              <a:rPr lang="tr-TR" dirty="0" smtClean="0"/>
              <a:t> dönemde hızlanmış </a:t>
            </a:r>
            <a:r>
              <a:rPr lang="tr-TR" dirty="0" err="1" smtClean="0"/>
              <a:t>kortikal</a:t>
            </a:r>
            <a:r>
              <a:rPr lang="tr-TR" dirty="0" smtClean="0"/>
              <a:t> incelmenin, daha uyumsal bireysel özelliklerle ilişkili olduğu bulunmuş ve,</a:t>
            </a:r>
          </a:p>
          <a:p>
            <a:r>
              <a:rPr lang="tr-TR" dirty="0" smtClean="0"/>
              <a:t>Hızlanmış </a:t>
            </a:r>
            <a:r>
              <a:rPr lang="tr-TR" dirty="0" err="1" smtClean="0"/>
              <a:t>kortikal</a:t>
            </a:r>
            <a:r>
              <a:rPr lang="tr-TR" dirty="0" smtClean="0"/>
              <a:t> incelmenin, dinamik </a:t>
            </a:r>
            <a:r>
              <a:rPr lang="tr-TR" dirty="0" err="1" smtClean="0"/>
              <a:t>sinaptik</a:t>
            </a:r>
            <a:r>
              <a:rPr lang="tr-TR" dirty="0" smtClean="0"/>
              <a:t> yeniden düzenlenme ve/veya devam eden </a:t>
            </a:r>
            <a:r>
              <a:rPr lang="tr-TR" dirty="0" err="1" smtClean="0"/>
              <a:t>intrakortikal</a:t>
            </a:r>
            <a:r>
              <a:rPr lang="tr-TR" dirty="0" smtClean="0"/>
              <a:t> </a:t>
            </a:r>
            <a:r>
              <a:rPr lang="tr-TR" dirty="0" err="1" smtClean="0"/>
              <a:t>miyelinizasyondan</a:t>
            </a:r>
            <a:r>
              <a:rPr lang="tr-TR" dirty="0" smtClean="0"/>
              <a:t> kaynaklanıyor olabileceği öne sürülmüştür.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Bulguların bir kısmının neden sadece erkeklere özgü olduğu açık değildir. Olasılıklardan biri;</a:t>
            </a:r>
          </a:p>
          <a:p>
            <a:r>
              <a:rPr lang="tr-TR" dirty="0" smtClean="0"/>
              <a:t>Kızlara göre erkek </a:t>
            </a:r>
            <a:r>
              <a:rPr lang="tr-TR" dirty="0" err="1" smtClean="0"/>
              <a:t>frontal</a:t>
            </a:r>
            <a:r>
              <a:rPr lang="tr-TR" dirty="0" smtClean="0"/>
              <a:t> korteksi daha </a:t>
            </a:r>
            <a:r>
              <a:rPr lang="tr-TR" dirty="0" err="1" smtClean="0"/>
              <a:t>immatür</a:t>
            </a:r>
            <a:r>
              <a:rPr lang="tr-TR" dirty="0" smtClean="0"/>
              <a:t> olduğundan, </a:t>
            </a:r>
            <a:r>
              <a:rPr lang="tr-TR" dirty="0" err="1" smtClean="0"/>
              <a:t>adölesan</a:t>
            </a:r>
            <a:r>
              <a:rPr lang="tr-TR" dirty="0" smtClean="0"/>
              <a:t> dönemde olumlu çevresel etkilere erkek </a:t>
            </a:r>
            <a:r>
              <a:rPr lang="tr-TR" dirty="0" err="1" smtClean="0"/>
              <a:t>frontal</a:t>
            </a:r>
            <a:r>
              <a:rPr lang="tr-TR" dirty="0" smtClean="0"/>
              <a:t> korteksinin daha duyarlı olmasıdır.</a:t>
            </a:r>
          </a:p>
          <a:p>
            <a:r>
              <a:rPr lang="tr-TR" dirty="0" smtClean="0"/>
              <a:t>Ayrıca </a:t>
            </a:r>
            <a:r>
              <a:rPr lang="tr-TR" dirty="0" err="1" smtClean="0"/>
              <a:t>frontal</a:t>
            </a:r>
            <a:r>
              <a:rPr lang="tr-TR" dirty="0" smtClean="0"/>
              <a:t> lob aracılı yönetici işlevlerdeki yetersizliklerin davranışsal sorunlarla ilişkili olduğu ve bunun da erkeklerde okulu bırakma ile ilişkili olduğu bulguları göz önüne alındığında,</a:t>
            </a:r>
          </a:p>
          <a:p>
            <a:r>
              <a:rPr lang="tr-TR" dirty="0" smtClean="0"/>
              <a:t>Bulguların erkeklere özgü </a:t>
            </a:r>
            <a:r>
              <a:rPr lang="tr-TR" dirty="0" err="1" smtClean="0"/>
              <a:t>sosyobiyolojik</a:t>
            </a:r>
            <a:r>
              <a:rPr lang="tr-TR" dirty="0" smtClean="0"/>
              <a:t> bir yolağı ortaya çıkardığı düşünülebilir.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Sınırlılıklar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Ebeveynlik ve sosyoekonomik dezavantaj ölçümlerinin bir kez yapılması,</a:t>
            </a:r>
          </a:p>
          <a:p>
            <a:r>
              <a:rPr lang="tr-TR" dirty="0" err="1" smtClean="0"/>
              <a:t>Adölesan</a:t>
            </a:r>
            <a:r>
              <a:rPr lang="tr-TR" dirty="0" smtClean="0"/>
              <a:t> dönemi öncesi </a:t>
            </a:r>
            <a:r>
              <a:rPr lang="tr-TR" dirty="0" err="1" smtClean="0"/>
              <a:t>etkilenimlerin</a:t>
            </a:r>
            <a:r>
              <a:rPr lang="tr-TR" dirty="0" smtClean="0"/>
              <a:t> değerlendirilememiş olmasıdır.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Sonuç olarak,</a:t>
            </a:r>
          </a:p>
          <a:p>
            <a:r>
              <a:rPr lang="tr-TR" dirty="0" smtClean="0"/>
              <a:t>Bu çalışma olumlu ebeveynlik davranışlarının, </a:t>
            </a:r>
            <a:r>
              <a:rPr lang="tr-TR" dirty="0" err="1" smtClean="0"/>
              <a:t>SD’ın</a:t>
            </a:r>
            <a:r>
              <a:rPr lang="tr-TR" dirty="0" smtClean="0"/>
              <a:t> beyin gelişimi üzerindeki olumsuz etkilerini tamponlayabildiğini gösteren ilk araştırmadır.</a:t>
            </a:r>
          </a:p>
          <a:p>
            <a:r>
              <a:rPr lang="tr-TR" dirty="0" smtClean="0"/>
              <a:t>Ayrıca çevre koşullarındaki olumsuz faktörlerin ne düzeyde olduğuna bağlı olarak da beyin gelişim süreçlerini etkilediğini ortaya koymaktadır.</a:t>
            </a:r>
          </a:p>
          <a:p>
            <a:r>
              <a:rPr lang="tr-TR" dirty="0" smtClean="0"/>
              <a:t>En önemlisi, SD olmak ile olumlu ebeveynlik davranışı arasında bir ilişki yoktur.</a:t>
            </a:r>
          </a:p>
          <a:p>
            <a:r>
              <a:rPr lang="tr-TR" dirty="0" smtClean="0"/>
              <a:t>Bu nedenle SD bağlamında en uygun şekilde beyin gelişimini desteklemek için, ‘</a:t>
            </a:r>
            <a:r>
              <a:rPr lang="tr-TR" b="1" i="1" dirty="0" smtClean="0"/>
              <a:t>ebeveynlik davranışı’ </a:t>
            </a:r>
            <a:r>
              <a:rPr lang="tr-TR" dirty="0" smtClean="0"/>
              <a:t>değiştirilebilir bir hedefi temsil etmektedir.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Sosyoekonomik dezavantaj (SD) ve </a:t>
            </a:r>
            <a:r>
              <a:rPr lang="tr-TR" dirty="0" err="1" smtClean="0"/>
              <a:t>nörobiyoloji</a:t>
            </a:r>
            <a:r>
              <a:rPr lang="tr-TR" dirty="0" smtClean="0"/>
              <a:t> arasındaki ilişkide sayısız süreç etkili olabilir.</a:t>
            </a:r>
          </a:p>
          <a:p>
            <a:r>
              <a:rPr lang="tr-TR" dirty="0" smtClean="0"/>
              <a:t>SD ebeveynlik niteliğini etkileyebilir ve dolayısıyla da çocuğun beyin gelişimi etkilenmiş olur.</a:t>
            </a:r>
          </a:p>
          <a:p>
            <a:r>
              <a:rPr lang="tr-TR" dirty="0" smtClean="0"/>
              <a:t>Buna karşılık bakım verme davranışları da, dezavantajlı yaşam olaylarının etkilerinden çocuğu koruma görevi görebilir.</a:t>
            </a:r>
          </a:p>
          <a:p>
            <a:r>
              <a:rPr lang="tr-TR" dirty="0" smtClean="0"/>
              <a:t>Ebeveynlerin bu ‘tamponlayıcı’ etkisinin </a:t>
            </a:r>
            <a:r>
              <a:rPr lang="tr-TR" dirty="0" err="1" smtClean="0"/>
              <a:t>adölesanlarda</a:t>
            </a:r>
            <a:r>
              <a:rPr lang="tr-TR" dirty="0" smtClean="0"/>
              <a:t> </a:t>
            </a:r>
            <a:r>
              <a:rPr lang="tr-TR" dirty="0" err="1" smtClean="0"/>
              <a:t>nörobiyoloji</a:t>
            </a:r>
            <a:r>
              <a:rPr lang="tr-TR" dirty="0" smtClean="0"/>
              <a:t> üzerinde ne kadar etkili olduğuyla ilgili bilinenler oldukça azdır.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çalışmanın temel amacı olumlu ebeveynliğin potansiyel tamponlayıcı rolünün, SD durumda olan ergenlerdeki beyin gelişimi üzerindeki etkilerini araştırmaktır.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Olumlu ebeveynliğin </a:t>
            </a:r>
            <a:r>
              <a:rPr lang="tr-TR" dirty="0" err="1" smtClean="0"/>
              <a:t>SD’ın</a:t>
            </a:r>
            <a:r>
              <a:rPr lang="tr-TR" dirty="0" smtClean="0"/>
              <a:t> beyin gelişimi üzerindeki etkilerini azalttığı,</a:t>
            </a:r>
          </a:p>
          <a:p>
            <a:r>
              <a:rPr lang="tr-TR" dirty="0" smtClean="0"/>
              <a:t>Beyin gelişimi sürecinin aynı zamanda</a:t>
            </a:r>
            <a:r>
              <a:rPr lang="tr-TR" i="1" dirty="0" smtClean="0"/>
              <a:t> </a:t>
            </a:r>
            <a:r>
              <a:rPr lang="tr-TR" dirty="0" err="1" smtClean="0"/>
              <a:t>adölesanın</a:t>
            </a:r>
            <a:r>
              <a:rPr lang="tr-TR" dirty="0" smtClean="0"/>
              <a:t> işlevselliği ile de ilişkili olabileceği hipotez edilmiştir.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çalışmanın ikinci amacıysa ailenin (ebeveynlerin maddi kazancı, harcamaları, mesleği ve eğitim seviyeleri) ve olumsuz </a:t>
            </a:r>
            <a:r>
              <a:rPr lang="tr-TR" dirty="0" err="1" smtClean="0"/>
              <a:t>SD’ın</a:t>
            </a:r>
            <a:r>
              <a:rPr lang="tr-TR" dirty="0" smtClean="0"/>
              <a:t> </a:t>
            </a:r>
            <a:r>
              <a:rPr lang="tr-TR" dirty="0" err="1" smtClean="0"/>
              <a:t>nörogelişimsel</a:t>
            </a:r>
            <a:r>
              <a:rPr lang="tr-TR" dirty="0" smtClean="0"/>
              <a:t> etkilerini değerlendirmektir.</a:t>
            </a:r>
          </a:p>
          <a:p>
            <a:r>
              <a:rPr lang="tr-TR" dirty="0" smtClean="0"/>
              <a:t>Ayrıca çevresel faktörlerin cinsiyete özgü etkileri olabileceğinden, yapılan analizlerde cinsiyet farklılıkları da araştırılmıştır.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i="1" dirty="0" smtClean="0"/>
              <a:t>Katılımcılar</a:t>
            </a:r>
          </a:p>
          <a:p>
            <a:r>
              <a:rPr lang="tr-TR" dirty="0" smtClean="0"/>
              <a:t>Melbourne, Avustralya'daki genel toplumdan 177 ergen, 1-3 kez (ortalama 13, 17 ve 19 yaşlarında) manyetik rezonans görüntüleme (MRI) taramalarını tamamlamıştır.</a:t>
            </a:r>
          </a:p>
          <a:p>
            <a:r>
              <a:rPr lang="tr-TR" dirty="0" smtClean="0"/>
              <a:t>Başlangıç değerlendirmesinde ergenler anne-çocuk etkileşim görevlerinde yer almışlardır.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MRI görüntü kalitelerinin yetersiz oluşu nedeniyle 9 katılımcı dışlanmıştır.</a:t>
            </a:r>
          </a:p>
          <a:p>
            <a:r>
              <a:rPr lang="tr-TR" dirty="0" smtClean="0"/>
              <a:t>2 katılımcı da IQ puanları 70’in altında olduğundan çalışma dışı bırakılmıştır. </a:t>
            </a:r>
          </a:p>
          <a:p>
            <a:r>
              <a:rPr lang="tr-TR" dirty="0" smtClean="0"/>
              <a:t>Toplamda 11- 20 yaşları arasındaki 166 katılımcı </a:t>
            </a:r>
          </a:p>
          <a:p>
            <a:r>
              <a:rPr lang="tr-TR" dirty="0" smtClean="0"/>
              <a:t>Bunlardan da </a:t>
            </a:r>
          </a:p>
          <a:p>
            <a:pPr lvl="1"/>
            <a:r>
              <a:rPr lang="tr-TR" dirty="0" smtClean="0"/>
              <a:t>73’ünün (%44) 3 görüntülemesi</a:t>
            </a:r>
          </a:p>
          <a:p>
            <a:pPr lvl="1"/>
            <a:r>
              <a:rPr lang="tr-TR" dirty="0" smtClean="0"/>
              <a:t>55’inin (%33) 2 görüntülemesi</a:t>
            </a:r>
          </a:p>
          <a:p>
            <a:pPr lvl="1"/>
            <a:r>
              <a:rPr lang="tr-TR" dirty="0" smtClean="0"/>
              <a:t>38’inin (%22,9) 1 görüntülemesi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1741</Words>
  <Application>Microsoft Office PowerPoint</Application>
  <PresentationFormat>Ekran Gösterisi (4:3)</PresentationFormat>
  <Paragraphs>122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4" baseType="lpstr">
      <vt:lpstr>Ofis Teması</vt:lpstr>
      <vt:lpstr>İngilizce Makale Okuma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Sonuçlar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Tartışma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Sınırlılıklar</vt:lpstr>
      <vt:lpstr>Slayt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İngilizce Makale Okuma</dc:title>
  <dc:creator>user</dc:creator>
  <cp:lastModifiedBy>user</cp:lastModifiedBy>
  <cp:revision>4</cp:revision>
  <dcterms:created xsi:type="dcterms:W3CDTF">2017-11-13T07:12:42Z</dcterms:created>
  <dcterms:modified xsi:type="dcterms:W3CDTF">2017-11-13T07:49:40Z</dcterms:modified>
</cp:coreProperties>
</file>