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57" r:id="rId5"/>
    <p:sldId id="271" r:id="rId6"/>
    <p:sldId id="269" r:id="rId7"/>
    <p:sldId id="268" r:id="rId8"/>
    <p:sldId id="264" r:id="rId9"/>
    <p:sldId id="262" r:id="rId10"/>
    <p:sldId id="267" r:id="rId11"/>
    <p:sldId id="265"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96"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344681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174203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5653BC-0557-48C6-944F-569AB50F89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40461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30210463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5653BC-0557-48C6-944F-569AB50F89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0531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204669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4284868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07796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181015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ADC71B-30CF-4D27-9797-D3C4350806BB}" type="datetimeFigureOut">
              <a:rPr lang="tr-TR" smtClean="0"/>
              <a:t>19.02.2021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646155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3595216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CADC71B-30CF-4D27-9797-D3C4350806BB}" type="datetimeFigureOut">
              <a:rPr lang="tr-TR" smtClean="0"/>
              <a:t>19.02.2021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981610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CADC71B-30CF-4D27-9797-D3C4350806BB}" type="datetimeFigureOut">
              <a:rPr lang="tr-TR" smtClean="0"/>
              <a:t>19.02.2021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173909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DC71B-30CF-4D27-9797-D3C4350806BB}" type="datetimeFigureOut">
              <a:rPr lang="tr-TR" smtClean="0"/>
              <a:t>19.02.2021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67924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905428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ADC71B-30CF-4D27-9797-D3C4350806BB}" type="datetimeFigureOut">
              <a:rPr lang="tr-TR" smtClean="0"/>
              <a:t>19.02.2021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5653BC-0557-48C6-944F-569AB50F89C6}" type="slidenum">
              <a:rPr lang="tr-TR" smtClean="0"/>
              <a:t>‹#›</a:t>
            </a:fld>
            <a:endParaRPr lang="tr-TR"/>
          </a:p>
        </p:txBody>
      </p:sp>
    </p:spTree>
    <p:extLst>
      <p:ext uri="{BB962C8B-B14F-4D97-AF65-F5344CB8AC3E}">
        <p14:creationId xmlns:p14="http://schemas.microsoft.com/office/powerpoint/2010/main" val="2283169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ADC71B-30CF-4D27-9797-D3C4350806BB}" type="datetimeFigureOut">
              <a:rPr lang="tr-TR" smtClean="0"/>
              <a:t>19.02.2021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05653BC-0557-48C6-944F-569AB50F89C6}" type="slidenum">
              <a:rPr lang="tr-TR" smtClean="0"/>
              <a:t>‹#›</a:t>
            </a:fld>
            <a:endParaRPr lang="tr-TR"/>
          </a:p>
        </p:txBody>
      </p:sp>
    </p:spTree>
    <p:extLst>
      <p:ext uri="{BB962C8B-B14F-4D97-AF65-F5344CB8AC3E}">
        <p14:creationId xmlns:p14="http://schemas.microsoft.com/office/powerpoint/2010/main" val="1769894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094569" y="1160804"/>
            <a:ext cx="10469469" cy="923330"/>
          </a:xfrm>
          <a:prstGeom prst="rect">
            <a:avLst/>
          </a:prstGeom>
        </p:spPr>
        <p:txBody>
          <a:bodyPr wrap="none" anchor="ctr">
            <a:spAutoFit/>
          </a:bodyPr>
          <a:lstStyle/>
          <a:p>
            <a:r>
              <a:rPr lang="tr-TR" b="1" dirty="0" smtClean="0">
                <a:latin typeface="Times New Roman" panose="02020603050405020304" pitchFamily="18" charset="0"/>
                <a:cs typeface="Times New Roman" panose="02020603050405020304" pitchFamily="18" charset="0"/>
              </a:rPr>
              <a:t>REPRODÜKTİF SÜRÜ SAĞLIĞI</a:t>
            </a:r>
            <a:endParaRPr lang="tr-TR"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3517392" y="2934526"/>
            <a:ext cx="4492752" cy="1536890"/>
          </a:xfrm>
        </p:spPr>
        <p:txBody>
          <a:bodyPr anchor="ctr">
            <a:normAutofit/>
          </a:bodyPr>
          <a:lstStyle/>
          <a:p>
            <a:pPr algn="ctr"/>
            <a:r>
              <a:rPr lang="tr-TR" b="1" dirty="0" smtClean="0"/>
              <a:t>Doç. Dr. Hatice Esra Çolakoğlu </a:t>
            </a:r>
          </a:p>
          <a:p>
            <a:pPr algn="ctr"/>
            <a:r>
              <a:rPr lang="tr-TR" b="1" dirty="0" smtClean="0"/>
              <a:t>Ankara Üniversitesi Veteriner Fakültesi </a:t>
            </a:r>
          </a:p>
          <a:p>
            <a:pPr algn="ctr"/>
            <a:r>
              <a:rPr lang="tr-TR" b="1" dirty="0" smtClean="0"/>
              <a:t>Doğum ve Jinekoloji Anabilim Dalı</a:t>
            </a:r>
          </a:p>
          <a:p>
            <a:endParaRPr lang="tr-TR" b="1" dirty="0"/>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2990" y="4213098"/>
            <a:ext cx="3051048" cy="2288286"/>
          </a:xfrm>
          <a:prstGeom prst="rect">
            <a:avLst/>
          </a:prstGeom>
          <a:ln>
            <a:noFill/>
          </a:ln>
          <a:effectLst>
            <a:softEdge rad="112500"/>
          </a:effectLst>
        </p:spPr>
      </p:pic>
    </p:spTree>
    <p:extLst>
      <p:ext uri="{BB962C8B-B14F-4D97-AF65-F5344CB8AC3E}">
        <p14:creationId xmlns:p14="http://schemas.microsoft.com/office/powerpoint/2010/main" val="446005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7200" y="624110"/>
            <a:ext cx="10464799" cy="1280890"/>
          </a:xfrm>
        </p:spPr>
        <p:txBody>
          <a:bodyPr/>
          <a:lstStyle/>
          <a:p>
            <a:r>
              <a:rPr lang="tr-TR" b="1" dirty="0" err="1" smtClean="0"/>
              <a:t>Reprodüktif</a:t>
            </a:r>
            <a:r>
              <a:rPr lang="tr-TR" b="1" dirty="0" smtClean="0"/>
              <a:t> sürü sağlığının ekonomik yansımaları </a:t>
            </a:r>
            <a:endParaRPr lang="tr-TR" b="1" dirty="0"/>
          </a:p>
        </p:txBody>
      </p:sp>
      <p:graphicFrame>
        <p:nvGraphicFramePr>
          <p:cNvPr id="4" name="Tablo 3"/>
          <p:cNvGraphicFramePr>
            <a:graphicFrameLocks noGrp="1"/>
          </p:cNvGraphicFramePr>
          <p:nvPr>
            <p:extLst>
              <p:ext uri="{D42A27DB-BD31-4B8C-83A1-F6EECF244321}">
                <p14:modId xmlns:p14="http://schemas.microsoft.com/office/powerpoint/2010/main" val="406178512"/>
              </p:ext>
            </p:extLst>
          </p:nvPr>
        </p:nvGraphicFramePr>
        <p:xfrm>
          <a:off x="2152659" y="2143016"/>
          <a:ext cx="8127999" cy="3230282"/>
        </p:xfrm>
        <a:graphic>
          <a:graphicData uri="http://schemas.openxmlformats.org/drawingml/2006/table">
            <a:tbl>
              <a:tblPr firstRow="1" bandRow="1">
                <a:tableStyleId>{5C22544A-7EE6-4342-B048-85BDC9FD1C3A}</a:tableStyleId>
              </a:tblPr>
              <a:tblGrid>
                <a:gridCol w="4366674">
                  <a:extLst>
                    <a:ext uri="{9D8B030D-6E8A-4147-A177-3AD203B41FA5}">
                      <a16:colId xmlns:a16="http://schemas.microsoft.com/office/drawing/2014/main" val="3795167907"/>
                    </a:ext>
                  </a:extLst>
                </a:gridCol>
                <a:gridCol w="1591734">
                  <a:extLst>
                    <a:ext uri="{9D8B030D-6E8A-4147-A177-3AD203B41FA5}">
                      <a16:colId xmlns:a16="http://schemas.microsoft.com/office/drawing/2014/main" val="1440556654"/>
                    </a:ext>
                  </a:extLst>
                </a:gridCol>
                <a:gridCol w="2169591">
                  <a:extLst>
                    <a:ext uri="{9D8B030D-6E8A-4147-A177-3AD203B41FA5}">
                      <a16:colId xmlns:a16="http://schemas.microsoft.com/office/drawing/2014/main" val="3685825527"/>
                    </a:ext>
                  </a:extLst>
                </a:gridCol>
              </a:tblGrid>
              <a:tr h="604282">
                <a:tc>
                  <a:txBody>
                    <a:bodyPr/>
                    <a:lstStyle/>
                    <a:p>
                      <a:pPr algn="ctr"/>
                      <a:r>
                        <a:rPr lang="tr-TR" sz="2000" dirty="0" smtClean="0">
                          <a:solidFill>
                            <a:schemeClr val="tx1"/>
                          </a:solidFill>
                        </a:rPr>
                        <a:t>Parametre</a:t>
                      </a:r>
                      <a:endParaRPr lang="tr-TR" sz="2000" dirty="0">
                        <a:solidFill>
                          <a:schemeClr val="tx1"/>
                        </a:solidFill>
                      </a:endParaRPr>
                    </a:p>
                  </a:txBody>
                  <a:tcPr anchor="ctr"/>
                </a:tc>
                <a:tc>
                  <a:txBody>
                    <a:bodyPr/>
                    <a:lstStyle/>
                    <a:p>
                      <a:pPr algn="ctr"/>
                      <a:r>
                        <a:rPr lang="tr-TR" sz="2000" dirty="0" smtClean="0">
                          <a:solidFill>
                            <a:schemeClr val="tx1"/>
                          </a:solidFill>
                        </a:rPr>
                        <a:t>RSSKP</a:t>
                      </a:r>
                      <a:endParaRPr lang="tr-TR" sz="2000" dirty="0">
                        <a:solidFill>
                          <a:schemeClr val="tx1"/>
                        </a:solidFill>
                      </a:endParaRPr>
                    </a:p>
                  </a:txBody>
                  <a:tcPr anchor="ctr"/>
                </a:tc>
                <a:tc>
                  <a:txBody>
                    <a:bodyPr/>
                    <a:lstStyle/>
                    <a:p>
                      <a:pPr algn="ctr"/>
                      <a:r>
                        <a:rPr lang="tr-TR" sz="2000" dirty="0" smtClean="0">
                          <a:solidFill>
                            <a:schemeClr val="tx1"/>
                          </a:solidFill>
                        </a:rPr>
                        <a:t>Kontrol</a:t>
                      </a:r>
                      <a:endParaRPr lang="tr-TR" sz="2000" dirty="0">
                        <a:solidFill>
                          <a:schemeClr val="tx1"/>
                        </a:solidFill>
                      </a:endParaRPr>
                    </a:p>
                  </a:txBody>
                  <a:tcPr anchor="ctr"/>
                </a:tc>
                <a:extLst>
                  <a:ext uri="{0D108BD9-81ED-4DB2-BD59-A6C34878D82A}">
                    <a16:rowId xmlns:a16="http://schemas.microsoft.com/office/drawing/2014/main" val="3096116000"/>
                  </a:ext>
                </a:extLst>
              </a:tr>
              <a:tr h="610027">
                <a:tc>
                  <a:txBody>
                    <a:bodyPr/>
                    <a:lstStyle/>
                    <a:p>
                      <a:pPr algn="ctr"/>
                      <a:r>
                        <a:rPr lang="tr-TR" sz="2000" dirty="0" smtClean="0">
                          <a:solidFill>
                            <a:schemeClr val="tx1"/>
                          </a:solidFill>
                        </a:rPr>
                        <a:t>Gebelik başına tohumlama sayısı </a:t>
                      </a:r>
                      <a:endParaRPr lang="tr-TR" sz="2000" dirty="0">
                        <a:solidFill>
                          <a:schemeClr val="tx1"/>
                        </a:solidFill>
                      </a:endParaRPr>
                    </a:p>
                  </a:txBody>
                  <a:tcPr anchor="ctr"/>
                </a:tc>
                <a:tc>
                  <a:txBody>
                    <a:bodyPr/>
                    <a:lstStyle/>
                    <a:p>
                      <a:pPr algn="ctr"/>
                      <a:r>
                        <a:rPr lang="tr-TR" sz="2000" dirty="0" smtClean="0">
                          <a:solidFill>
                            <a:schemeClr val="tx1"/>
                          </a:solidFill>
                        </a:rPr>
                        <a:t>1,73</a:t>
                      </a:r>
                      <a:endParaRPr lang="tr-TR" sz="2000" dirty="0">
                        <a:solidFill>
                          <a:schemeClr val="tx1"/>
                        </a:solidFill>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tr-TR" sz="2000" dirty="0" smtClean="0">
                          <a:solidFill>
                            <a:schemeClr val="tx1"/>
                          </a:solidFill>
                        </a:rPr>
                        <a:t>2,37</a:t>
                      </a:r>
                    </a:p>
                    <a:p>
                      <a:pPr algn="ctr"/>
                      <a:endParaRPr lang="tr-TR" sz="2000" dirty="0">
                        <a:solidFill>
                          <a:schemeClr val="tx1"/>
                        </a:solidFill>
                      </a:endParaRPr>
                    </a:p>
                  </a:txBody>
                  <a:tcPr anchor="ctr"/>
                </a:tc>
                <a:extLst>
                  <a:ext uri="{0D108BD9-81ED-4DB2-BD59-A6C34878D82A}">
                    <a16:rowId xmlns:a16="http://schemas.microsoft.com/office/drawing/2014/main" val="4225149989"/>
                  </a:ext>
                </a:extLst>
              </a:tr>
              <a:tr h="471237">
                <a:tc>
                  <a:txBody>
                    <a:bodyPr/>
                    <a:lstStyle/>
                    <a:p>
                      <a:pPr algn="ctr"/>
                      <a:r>
                        <a:rPr lang="tr-TR" sz="2000" dirty="0" smtClean="0">
                          <a:solidFill>
                            <a:schemeClr val="tx1"/>
                          </a:solidFill>
                        </a:rPr>
                        <a:t>Doğum -İlk tohumlama aralığı (gün) </a:t>
                      </a:r>
                      <a:endParaRPr lang="tr-TR" sz="2000" dirty="0">
                        <a:solidFill>
                          <a:schemeClr val="tx1"/>
                        </a:solidFill>
                      </a:endParaRPr>
                    </a:p>
                  </a:txBody>
                  <a:tcPr anchor="ctr"/>
                </a:tc>
                <a:tc>
                  <a:txBody>
                    <a:bodyPr/>
                    <a:lstStyle/>
                    <a:p>
                      <a:pPr algn="ctr"/>
                      <a:r>
                        <a:rPr lang="tr-TR" sz="2000" dirty="0" smtClean="0">
                          <a:solidFill>
                            <a:schemeClr val="tx1"/>
                          </a:solidFill>
                        </a:rPr>
                        <a:t>73</a:t>
                      </a:r>
                      <a:endParaRPr lang="tr-TR" sz="2000" dirty="0">
                        <a:solidFill>
                          <a:schemeClr val="tx1"/>
                        </a:solidFill>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tr-TR" sz="2000" dirty="0" smtClean="0">
                          <a:solidFill>
                            <a:schemeClr val="tx1"/>
                          </a:solidFill>
                        </a:rPr>
                        <a:t>87</a:t>
                      </a:r>
                    </a:p>
                  </a:txBody>
                  <a:tcPr anchor="ctr"/>
                </a:tc>
                <a:extLst>
                  <a:ext uri="{0D108BD9-81ED-4DB2-BD59-A6C34878D82A}">
                    <a16:rowId xmlns:a16="http://schemas.microsoft.com/office/drawing/2014/main" val="1265214189"/>
                  </a:ext>
                </a:extLst>
              </a:tr>
              <a:tr h="522880">
                <a:tc>
                  <a:txBody>
                    <a:bodyPr/>
                    <a:lstStyle/>
                    <a:p>
                      <a:pPr algn="ctr"/>
                      <a:r>
                        <a:rPr lang="tr-TR" sz="2000" dirty="0" smtClean="0">
                          <a:solidFill>
                            <a:schemeClr val="tx1"/>
                          </a:solidFill>
                        </a:rPr>
                        <a:t>Doğum-Gebe kalma aralığı (gün) </a:t>
                      </a:r>
                      <a:endParaRPr lang="tr-TR" sz="2000" dirty="0">
                        <a:solidFill>
                          <a:schemeClr val="tx1"/>
                        </a:solidFill>
                      </a:endParaRPr>
                    </a:p>
                  </a:txBody>
                  <a:tcPr anchor="ctr"/>
                </a:tc>
                <a:tc>
                  <a:txBody>
                    <a:bodyPr/>
                    <a:lstStyle/>
                    <a:p>
                      <a:pPr algn="ctr"/>
                      <a:r>
                        <a:rPr lang="tr-TR" sz="2000" dirty="0" smtClean="0">
                          <a:solidFill>
                            <a:schemeClr val="tx1"/>
                          </a:solidFill>
                        </a:rPr>
                        <a:t>99</a:t>
                      </a:r>
                      <a:endParaRPr lang="tr-TR" sz="2000" dirty="0">
                        <a:solidFill>
                          <a:schemeClr val="tx1"/>
                        </a:solidFill>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tr-TR" sz="2000" dirty="0" smtClean="0">
                          <a:solidFill>
                            <a:schemeClr val="tx1"/>
                          </a:solidFill>
                        </a:rPr>
                        <a:t>140</a:t>
                      </a:r>
                    </a:p>
                  </a:txBody>
                  <a:tcPr anchor="ctr"/>
                </a:tc>
                <a:extLst>
                  <a:ext uri="{0D108BD9-81ED-4DB2-BD59-A6C34878D82A}">
                    <a16:rowId xmlns:a16="http://schemas.microsoft.com/office/drawing/2014/main" val="3068974070"/>
                  </a:ext>
                </a:extLst>
              </a:tr>
              <a:tr h="61002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tr-TR" sz="2000" dirty="0" smtClean="0">
                          <a:solidFill>
                            <a:schemeClr val="tx1"/>
                          </a:solidFill>
                        </a:rPr>
                        <a:t>Veteriner giderleri-inek/yıl/$</a:t>
                      </a:r>
                    </a:p>
                  </a:txBody>
                  <a:tcPr anchor="ctr"/>
                </a:tc>
                <a:tc>
                  <a:txBody>
                    <a:bodyPr/>
                    <a:lstStyle/>
                    <a:p>
                      <a:pPr algn="ctr"/>
                      <a:r>
                        <a:rPr lang="tr-TR" sz="2000" dirty="0" smtClean="0">
                          <a:solidFill>
                            <a:schemeClr val="tx1"/>
                          </a:solidFill>
                        </a:rPr>
                        <a:t>16,94</a:t>
                      </a:r>
                      <a:endParaRPr lang="tr-TR" sz="2000" dirty="0">
                        <a:solidFill>
                          <a:schemeClr val="tx1"/>
                        </a:solidFill>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tr-TR" sz="2000" dirty="0" smtClean="0">
                          <a:solidFill>
                            <a:schemeClr val="tx1"/>
                          </a:solidFill>
                        </a:rPr>
                        <a:t>15,34</a:t>
                      </a:r>
                    </a:p>
                    <a:p>
                      <a:pPr algn="ctr"/>
                      <a:endParaRPr lang="tr-TR" sz="2000" dirty="0">
                        <a:solidFill>
                          <a:schemeClr val="tx1"/>
                        </a:solidFill>
                      </a:endParaRPr>
                    </a:p>
                  </a:txBody>
                  <a:tcPr anchor="ctr"/>
                </a:tc>
                <a:extLst>
                  <a:ext uri="{0D108BD9-81ED-4DB2-BD59-A6C34878D82A}">
                    <a16:rowId xmlns:a16="http://schemas.microsoft.com/office/drawing/2014/main" val="3640236269"/>
                  </a:ext>
                </a:extLst>
              </a:tr>
            </a:tbl>
          </a:graphicData>
        </a:graphic>
      </p:graphicFrame>
    </p:spTree>
    <p:extLst>
      <p:ext uri="{BB962C8B-B14F-4D97-AF65-F5344CB8AC3E}">
        <p14:creationId xmlns:p14="http://schemas.microsoft.com/office/powerpoint/2010/main" val="1215328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2667" y="420910"/>
            <a:ext cx="9641945" cy="1280890"/>
          </a:xfrm>
        </p:spPr>
        <p:txBody>
          <a:bodyPr/>
          <a:lstStyle/>
          <a:p>
            <a:r>
              <a:rPr lang="tr-TR" b="1" dirty="0" err="1" smtClean="0"/>
              <a:t>Reprodüktif</a:t>
            </a:r>
            <a:r>
              <a:rPr lang="tr-TR" b="1" dirty="0" smtClean="0"/>
              <a:t> sürü sağlığında veteriner hekimin rolü </a:t>
            </a:r>
            <a:endParaRPr lang="tr-TR" b="1" dirty="0"/>
          </a:p>
        </p:txBody>
      </p:sp>
      <p:sp>
        <p:nvSpPr>
          <p:cNvPr id="3" name="İçerik Yer Tutucusu 2"/>
          <p:cNvSpPr>
            <a:spLocks noGrp="1"/>
          </p:cNvSpPr>
          <p:nvPr>
            <p:ph idx="1"/>
          </p:nvPr>
        </p:nvSpPr>
        <p:spPr>
          <a:xfrm>
            <a:off x="2032000" y="2133600"/>
            <a:ext cx="9472612" cy="3777622"/>
          </a:xfrm>
        </p:spPr>
        <p:txBody>
          <a:bodyPr>
            <a:normAutofit/>
          </a:bodyPr>
          <a:lstStyle/>
          <a:p>
            <a:r>
              <a:rPr lang="tr-TR" sz="2400" dirty="0" smtClean="0"/>
              <a:t>Gönüllü</a:t>
            </a:r>
            <a:r>
              <a:rPr lang="tr-TR" sz="2400" dirty="0"/>
              <a:t>, tecrübeli çiftçi ve çalışanlar </a:t>
            </a:r>
            <a:r>
              <a:rPr lang="tr-TR" sz="2400" dirty="0" smtClean="0"/>
              <a:t> </a:t>
            </a:r>
          </a:p>
          <a:p>
            <a:r>
              <a:rPr lang="tr-TR" sz="2400" b="1" dirty="0" smtClean="0">
                <a:solidFill>
                  <a:srgbClr val="FF0000"/>
                </a:solidFill>
              </a:rPr>
              <a:t>Yetenekli </a:t>
            </a:r>
            <a:r>
              <a:rPr lang="tr-TR" sz="2400" b="1" dirty="0">
                <a:solidFill>
                  <a:srgbClr val="FF0000"/>
                </a:solidFill>
              </a:rPr>
              <a:t>ve yetkili veteriner hekim</a:t>
            </a:r>
          </a:p>
        </p:txBody>
      </p:sp>
    </p:spTree>
    <p:extLst>
      <p:ext uri="{BB962C8B-B14F-4D97-AF65-F5344CB8AC3E}">
        <p14:creationId xmlns:p14="http://schemas.microsoft.com/office/powerpoint/2010/main" val="2304178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Döl verimi bir sığırcılık işletmesinde iyi bir ekonomik sonuç almada daima göz önünde tutulması gereken oldukça önemli bir faktördür. Döl verimi sürü yönetiminden büyük ölçüde etkilenir. İyi bir döl veriminin anlamı; daha yüksek günlük süt verimi, yıllara göre daha fazla buzağı üretimi, daha yüksek bir verim için daha fazla seleksiyon imkanı demektir </a:t>
            </a:r>
            <a:endParaRPr lang="tr-TR" dirty="0" smtClean="0"/>
          </a:p>
          <a:p>
            <a:r>
              <a:rPr lang="tr-TR" dirty="0"/>
              <a:t>Üreme gücü iyi olan bir sürüde bütün ineklerden her yıl birer yavru alınır. Ancak bir çok sürüde döl verimi düşük seviyededir. Uzun buzağılama aralıkları ve düşük döl tutma oranları bu durumun göstergesidir. Döl verim düşüklüğünün başlıca nedeni kötü sürü yönetimidir (Tümer, 2001).</a:t>
            </a:r>
            <a:endParaRPr lang="tr-TR" dirty="0"/>
          </a:p>
        </p:txBody>
      </p:sp>
    </p:spTree>
    <p:extLst>
      <p:ext uri="{BB962C8B-B14F-4D97-AF65-F5344CB8AC3E}">
        <p14:creationId xmlns:p14="http://schemas.microsoft.com/office/powerpoint/2010/main" val="4210726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programı </a:t>
            </a:r>
            <a:endParaRPr lang="tr-TR" dirty="0"/>
          </a:p>
        </p:txBody>
      </p:sp>
      <p:sp>
        <p:nvSpPr>
          <p:cNvPr id="3" name="İçerik Yer Tutucusu 2"/>
          <p:cNvSpPr>
            <a:spLocks noGrp="1"/>
          </p:cNvSpPr>
          <p:nvPr>
            <p:ph idx="1"/>
          </p:nvPr>
        </p:nvSpPr>
        <p:spPr>
          <a:xfrm>
            <a:off x="2032000" y="1608667"/>
            <a:ext cx="9472612" cy="4910666"/>
          </a:xfrm>
        </p:spPr>
        <p:txBody>
          <a:bodyPr>
            <a:noAutofit/>
          </a:bodyPr>
          <a:lstStyle/>
          <a:p>
            <a:r>
              <a:rPr lang="tr-TR" sz="2000" dirty="0" err="1" smtClean="0">
                <a:solidFill>
                  <a:schemeClr val="tx1"/>
                </a:solidFill>
                <a:latin typeface="Times New Roman" panose="02020603050405020304" pitchFamily="18" charset="0"/>
                <a:cs typeface="Times New Roman" panose="02020603050405020304" pitchFamily="18" charset="0"/>
              </a:rPr>
              <a:t>Reprodüktif</a:t>
            </a:r>
            <a:r>
              <a:rPr lang="tr-TR" sz="2000" dirty="0" smtClean="0">
                <a:solidFill>
                  <a:schemeClr val="tx1"/>
                </a:solidFill>
                <a:latin typeface="Times New Roman" panose="02020603050405020304" pitchFamily="18" charset="0"/>
                <a:cs typeface="Times New Roman" panose="02020603050405020304" pitchFamily="18" charset="0"/>
              </a:rPr>
              <a:t> sürü sağlığı nedir? Veteriner hekimin rolü </a:t>
            </a:r>
          </a:p>
          <a:p>
            <a:r>
              <a:rPr lang="tr-TR" sz="2000" dirty="0" smtClean="0">
                <a:solidFill>
                  <a:schemeClr val="tx1"/>
                </a:solidFill>
                <a:latin typeface="Times New Roman" panose="02020603050405020304" pitchFamily="18" charset="0"/>
                <a:cs typeface="Times New Roman" panose="02020603050405020304" pitchFamily="18" charset="0"/>
              </a:rPr>
              <a:t>Kayıt sistemleri ve sürü yönetim programları</a:t>
            </a:r>
          </a:p>
          <a:p>
            <a:r>
              <a:rPr lang="tr-TR" sz="2000" dirty="0" smtClean="0">
                <a:solidFill>
                  <a:schemeClr val="tx1"/>
                </a:solidFill>
                <a:latin typeface="Times New Roman" panose="02020603050405020304" pitchFamily="18" charset="0"/>
                <a:cs typeface="Times New Roman" panose="02020603050405020304" pitchFamily="18" charset="0"/>
              </a:rPr>
              <a:t>Üreme etkinliği, </a:t>
            </a:r>
            <a:r>
              <a:rPr lang="tr-TR" sz="2000" dirty="0" err="1" smtClean="0">
                <a:solidFill>
                  <a:schemeClr val="tx1"/>
                </a:solidFill>
                <a:latin typeface="Times New Roman" panose="02020603050405020304" pitchFamily="18" charset="0"/>
                <a:cs typeface="Times New Roman" panose="02020603050405020304" pitchFamily="18" charset="0"/>
              </a:rPr>
              <a:t>fertilite</a:t>
            </a:r>
            <a:r>
              <a:rPr lang="tr-TR" sz="2000" dirty="0" smtClean="0">
                <a:solidFill>
                  <a:schemeClr val="tx1"/>
                </a:solidFill>
                <a:latin typeface="Times New Roman" panose="02020603050405020304" pitchFamily="18" charset="0"/>
                <a:cs typeface="Times New Roman" panose="02020603050405020304" pitchFamily="18" charset="0"/>
              </a:rPr>
              <a:t> parametreleri</a:t>
            </a:r>
          </a:p>
          <a:p>
            <a:r>
              <a:rPr lang="tr-TR" sz="2000" dirty="0" err="1" smtClean="0">
                <a:solidFill>
                  <a:schemeClr val="tx1"/>
                </a:solidFill>
                <a:latin typeface="Times New Roman" panose="02020603050405020304" pitchFamily="18" charset="0"/>
                <a:cs typeface="Times New Roman" panose="02020603050405020304" pitchFamily="18" charset="0"/>
              </a:rPr>
              <a:t>Fertiliteyi</a:t>
            </a:r>
            <a:r>
              <a:rPr lang="tr-TR" sz="2000" dirty="0" smtClean="0">
                <a:solidFill>
                  <a:schemeClr val="tx1"/>
                </a:solidFill>
                <a:latin typeface="Times New Roman" panose="02020603050405020304" pitchFamily="18" charset="0"/>
                <a:cs typeface="Times New Roman" panose="02020603050405020304" pitchFamily="18" charset="0"/>
              </a:rPr>
              <a:t> etkileyen faktörler, gebelik kayıpları </a:t>
            </a:r>
          </a:p>
          <a:p>
            <a:r>
              <a:rPr lang="tr-TR" sz="2000" dirty="0" smtClean="0">
                <a:solidFill>
                  <a:schemeClr val="tx1"/>
                </a:solidFill>
                <a:latin typeface="Times New Roman" panose="02020603050405020304" pitchFamily="18" charset="0"/>
                <a:cs typeface="Times New Roman" panose="02020603050405020304" pitchFamily="18" charset="0"/>
              </a:rPr>
              <a:t>İneklerde sağlık ve beslenme durumu için parametre takibi</a:t>
            </a:r>
          </a:p>
          <a:p>
            <a:r>
              <a:rPr lang="tr-TR" sz="2000" dirty="0" smtClean="0">
                <a:solidFill>
                  <a:schemeClr val="tx1"/>
                </a:solidFill>
                <a:latin typeface="Times New Roman" panose="02020603050405020304" pitchFamily="18" charset="0"/>
                <a:cs typeface="Times New Roman" panose="02020603050405020304" pitchFamily="18" charset="0"/>
              </a:rPr>
              <a:t>Kuru dönem ve yönetimi</a:t>
            </a:r>
          </a:p>
          <a:p>
            <a:r>
              <a:rPr lang="tr-TR" sz="2000" dirty="0" smtClean="0">
                <a:solidFill>
                  <a:schemeClr val="tx1"/>
                </a:solidFill>
                <a:latin typeface="Times New Roman" panose="02020603050405020304" pitchFamily="18" charset="0"/>
                <a:cs typeface="Times New Roman" panose="02020603050405020304" pitchFamily="18" charset="0"/>
              </a:rPr>
              <a:t>Düve yönetimi ve sağlığı</a:t>
            </a:r>
          </a:p>
          <a:p>
            <a:r>
              <a:rPr lang="tr-TR" sz="2000" dirty="0" smtClean="0">
                <a:solidFill>
                  <a:schemeClr val="tx1"/>
                </a:solidFill>
                <a:latin typeface="Times New Roman" panose="02020603050405020304" pitchFamily="18" charset="0"/>
                <a:cs typeface="Times New Roman" panose="02020603050405020304" pitchFamily="18" charset="0"/>
              </a:rPr>
              <a:t>Yeni </a:t>
            </a:r>
            <a:r>
              <a:rPr lang="tr-TR" sz="2000" dirty="0">
                <a:solidFill>
                  <a:schemeClr val="tx1"/>
                </a:solidFill>
                <a:latin typeface="Times New Roman" panose="02020603050405020304" pitchFamily="18" charset="0"/>
                <a:cs typeface="Times New Roman" panose="02020603050405020304" pitchFamily="18" charset="0"/>
              </a:rPr>
              <a:t>doğan </a:t>
            </a:r>
            <a:r>
              <a:rPr lang="tr-TR" sz="2000" dirty="0" smtClean="0">
                <a:solidFill>
                  <a:schemeClr val="tx1"/>
                </a:solidFill>
                <a:latin typeface="Times New Roman" panose="02020603050405020304" pitchFamily="18" charset="0"/>
                <a:cs typeface="Times New Roman" panose="02020603050405020304" pitchFamily="18" charset="0"/>
              </a:rPr>
              <a:t>bakımı ve kolostrum </a:t>
            </a:r>
          </a:p>
          <a:p>
            <a:r>
              <a:rPr lang="tr-TR" sz="2000" dirty="0" smtClean="0">
                <a:solidFill>
                  <a:schemeClr val="tx1"/>
                </a:solidFill>
                <a:latin typeface="Times New Roman" panose="02020603050405020304" pitchFamily="18" charset="0"/>
                <a:cs typeface="Times New Roman" panose="02020603050405020304" pitchFamily="18" charset="0"/>
              </a:rPr>
              <a:t>Sıcaklık stresi </a:t>
            </a:r>
            <a:endParaRPr lang="tr-TR" sz="2000" dirty="0">
              <a:solidFill>
                <a:schemeClr val="tx1"/>
              </a:solidFill>
              <a:latin typeface="Times New Roman" panose="02020603050405020304" pitchFamily="18" charset="0"/>
              <a:cs typeface="Times New Roman" panose="02020603050405020304" pitchFamily="18" charset="0"/>
            </a:endParaRPr>
          </a:p>
          <a:p>
            <a:r>
              <a:rPr lang="tr-TR" sz="2000" dirty="0" smtClean="0">
                <a:solidFill>
                  <a:schemeClr val="tx1"/>
                </a:solidFill>
                <a:latin typeface="Times New Roman" panose="02020603050405020304" pitchFamily="18" charset="0"/>
                <a:cs typeface="Times New Roman" panose="02020603050405020304" pitchFamily="18" charset="0"/>
              </a:rPr>
              <a:t>Süt üretimi ve meme </a:t>
            </a:r>
            <a:r>
              <a:rPr lang="tr-TR" sz="2000" dirty="0">
                <a:solidFill>
                  <a:schemeClr val="tx1"/>
                </a:solidFill>
                <a:latin typeface="Times New Roman" panose="02020603050405020304" pitchFamily="18" charset="0"/>
                <a:cs typeface="Times New Roman" panose="02020603050405020304" pitchFamily="18" charset="0"/>
              </a:rPr>
              <a:t>sağlığı</a:t>
            </a:r>
          </a:p>
          <a:p>
            <a:r>
              <a:rPr lang="tr-TR" sz="2000" dirty="0" smtClean="0">
                <a:solidFill>
                  <a:schemeClr val="tx1"/>
                </a:solidFill>
                <a:latin typeface="Times New Roman" panose="02020603050405020304" pitchFamily="18" charset="0"/>
                <a:cs typeface="Times New Roman" panose="02020603050405020304" pitchFamily="18" charset="0"/>
              </a:rPr>
              <a:t>Koyun ve keçi işletmelerinde sürü sağlığı </a:t>
            </a:r>
          </a:p>
          <a:p>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2663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770300" y="2338961"/>
            <a:ext cx="1636987" cy="461665"/>
          </a:xfrm>
          <a:prstGeom prst="rect">
            <a:avLst/>
          </a:prstGeom>
          <a:noFill/>
        </p:spPr>
        <p:txBody>
          <a:bodyPr wrap="none" rtlCol="0">
            <a:spAutoFit/>
          </a:bodyPr>
          <a:lstStyle/>
          <a:p>
            <a:r>
              <a:rPr lang="tr-TR" sz="2400" b="1" dirty="0">
                <a:latin typeface="Times New Roman" panose="02020603050405020304" pitchFamily="18" charset="0"/>
                <a:cs typeface="Times New Roman" panose="02020603050405020304" pitchFamily="18" charset="0"/>
              </a:rPr>
              <a:t>Süt verimi </a:t>
            </a:r>
          </a:p>
        </p:txBody>
      </p:sp>
      <p:sp>
        <p:nvSpPr>
          <p:cNvPr id="5" name="Metin kutusu 4"/>
          <p:cNvSpPr txBox="1"/>
          <p:nvPr/>
        </p:nvSpPr>
        <p:spPr>
          <a:xfrm>
            <a:off x="1770299" y="1638428"/>
            <a:ext cx="1626546" cy="461665"/>
          </a:xfrm>
          <a:prstGeom prst="rect">
            <a:avLst/>
          </a:prstGeom>
          <a:noFill/>
        </p:spPr>
        <p:txBody>
          <a:bodyPr wrap="square" rtlCol="0">
            <a:spAutoFit/>
          </a:bodyPr>
          <a:lstStyle/>
          <a:p>
            <a:r>
              <a:rPr lang="tr-TR" sz="2400" b="1" dirty="0">
                <a:latin typeface="Times New Roman" panose="02020603050405020304" pitchFamily="18" charset="0"/>
                <a:cs typeface="Times New Roman" panose="02020603050405020304" pitchFamily="18" charset="0"/>
              </a:rPr>
              <a:t>İnek sayısı </a:t>
            </a:r>
          </a:p>
        </p:txBody>
      </p:sp>
      <p:sp>
        <p:nvSpPr>
          <p:cNvPr id="6" name="Metin kutusu 5"/>
          <p:cNvSpPr txBox="1"/>
          <p:nvPr/>
        </p:nvSpPr>
        <p:spPr>
          <a:xfrm>
            <a:off x="1775520" y="2991826"/>
            <a:ext cx="1317990" cy="461665"/>
          </a:xfrm>
          <a:prstGeom prst="rect">
            <a:avLst/>
          </a:prstGeom>
          <a:noFill/>
        </p:spPr>
        <p:txBody>
          <a:bodyPr wrap="none" rtlCol="0">
            <a:spAutoFit/>
          </a:bodyPr>
          <a:lstStyle/>
          <a:p>
            <a:r>
              <a:rPr lang="tr-TR" sz="2400" b="1" dirty="0">
                <a:latin typeface="Times New Roman" panose="02020603050405020304" pitchFamily="18" charset="0"/>
                <a:cs typeface="Times New Roman" panose="02020603050405020304" pitchFamily="18" charset="0"/>
              </a:rPr>
              <a:t>Fertilite </a:t>
            </a:r>
          </a:p>
        </p:txBody>
      </p:sp>
      <p:cxnSp>
        <p:nvCxnSpPr>
          <p:cNvPr id="8" name="Düz Ok Bağlayıcısı 7"/>
          <p:cNvCxnSpPr/>
          <p:nvPr/>
        </p:nvCxnSpPr>
        <p:spPr>
          <a:xfrm flipH="1" flipV="1">
            <a:off x="3407286" y="2100092"/>
            <a:ext cx="11950" cy="590872"/>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3419236" y="1340769"/>
            <a:ext cx="0" cy="605681"/>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a:off x="3287688" y="2841422"/>
            <a:ext cx="0" cy="612068"/>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 name="Tablo 1"/>
          <p:cNvGraphicFramePr>
            <a:graphicFrameLocks noGrp="1"/>
          </p:cNvGraphicFramePr>
          <p:nvPr>
            <p:extLst/>
          </p:nvPr>
        </p:nvGraphicFramePr>
        <p:xfrm>
          <a:off x="2027549" y="4725144"/>
          <a:ext cx="8136903" cy="1452872"/>
        </p:xfrm>
        <a:graphic>
          <a:graphicData uri="http://schemas.openxmlformats.org/drawingml/2006/table">
            <a:tbl>
              <a:tblPr firstRow="1" firstCol="1" bandRow="1">
                <a:tableStyleId>{5C22544A-7EE6-4342-B048-85BDC9FD1C3A}</a:tableStyleId>
              </a:tblPr>
              <a:tblGrid>
                <a:gridCol w="4084299">
                  <a:extLst>
                    <a:ext uri="{9D8B030D-6E8A-4147-A177-3AD203B41FA5}">
                      <a16:colId xmlns:a16="http://schemas.microsoft.com/office/drawing/2014/main" val="20000"/>
                    </a:ext>
                  </a:extLst>
                </a:gridCol>
                <a:gridCol w="1361433">
                  <a:extLst>
                    <a:ext uri="{9D8B030D-6E8A-4147-A177-3AD203B41FA5}">
                      <a16:colId xmlns:a16="http://schemas.microsoft.com/office/drawing/2014/main" val="20001"/>
                    </a:ext>
                  </a:extLst>
                </a:gridCol>
                <a:gridCol w="1361433">
                  <a:extLst>
                    <a:ext uri="{9D8B030D-6E8A-4147-A177-3AD203B41FA5}">
                      <a16:colId xmlns:a16="http://schemas.microsoft.com/office/drawing/2014/main" val="20002"/>
                    </a:ext>
                  </a:extLst>
                </a:gridCol>
                <a:gridCol w="1329738">
                  <a:extLst>
                    <a:ext uri="{9D8B030D-6E8A-4147-A177-3AD203B41FA5}">
                      <a16:colId xmlns:a16="http://schemas.microsoft.com/office/drawing/2014/main" val="20003"/>
                    </a:ext>
                  </a:extLst>
                </a:gridCol>
              </a:tblGrid>
              <a:tr h="507508">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tr-TR" sz="2000" b="1" dirty="0" smtClean="0">
                          <a:solidFill>
                            <a:schemeClr val="tx1"/>
                          </a:solidFill>
                          <a:effectLst/>
                          <a:latin typeface="Times New Roman" panose="02020603050405020304" pitchFamily="18" charset="0"/>
                          <a:cs typeface="Times New Roman" panose="02020603050405020304" pitchFamily="18" charset="0"/>
                        </a:rPr>
                        <a:t>Parametre</a:t>
                      </a:r>
                      <a:endParaRPr lang="tr-TR" sz="1200" b="0" dirty="0" smtClean="0">
                        <a:solidFill>
                          <a:schemeClr val="tx1"/>
                        </a:solidFill>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1991-1995</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1996-2000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2003-2007</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000"/>
                  </a:ext>
                </a:extLst>
              </a:tr>
              <a:tr h="472682">
                <a:tc>
                  <a:txBody>
                    <a:bodyPr/>
                    <a:lstStyle/>
                    <a:p>
                      <a:pPr>
                        <a:lnSpc>
                          <a:spcPct val="115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İlk tohumlamada gebelik oranı, %</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39,1</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34,8</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32,3</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001"/>
                  </a:ext>
                </a:extLst>
              </a:tr>
              <a:tr h="472682">
                <a:tc>
                  <a:txBody>
                    <a:bodyPr/>
                    <a:lstStyle/>
                    <a:p>
                      <a:pPr>
                        <a:lnSpc>
                          <a:spcPct val="115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İnek başına yıllık süt verimi, kg </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8300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9660</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50000"/>
                        </a:lnSpc>
                        <a:spcAft>
                          <a:spcPts val="0"/>
                        </a:spcAft>
                      </a:pPr>
                      <a:r>
                        <a:rPr lang="tr-TR" sz="2000" dirty="0">
                          <a:solidFill>
                            <a:schemeClr val="tx1"/>
                          </a:solidFill>
                          <a:effectLst/>
                          <a:latin typeface="Times New Roman" panose="02020603050405020304" pitchFamily="18" charset="0"/>
                          <a:cs typeface="Times New Roman" panose="02020603050405020304" pitchFamily="18" charset="0"/>
                        </a:rPr>
                        <a:t>11221</a:t>
                      </a:r>
                      <a:endParaRPr lang="tr-TR" sz="20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002"/>
                  </a:ext>
                </a:extLst>
              </a:tr>
            </a:tbl>
          </a:graphicData>
        </a:graphic>
      </p:graphicFrame>
      <p:cxnSp>
        <p:nvCxnSpPr>
          <p:cNvPr id="11" name="Düz Bağlayıcı 10"/>
          <p:cNvCxnSpPr/>
          <p:nvPr/>
        </p:nvCxnSpPr>
        <p:spPr>
          <a:xfrm>
            <a:off x="1775520" y="6521470"/>
            <a:ext cx="8640960"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2 Alt Başlık"/>
          <p:cNvSpPr txBox="1">
            <a:spLocks/>
          </p:cNvSpPr>
          <p:nvPr/>
        </p:nvSpPr>
        <p:spPr>
          <a:xfrm>
            <a:off x="1497347" y="273061"/>
            <a:ext cx="9144000" cy="648072"/>
          </a:xfrm>
          <a:prstGeom prst="rect">
            <a:avLst/>
          </a:prstGeom>
          <a:solidFill>
            <a:schemeClr val="accent2">
              <a:lumMod val="60000"/>
              <a:lumOff val="40000"/>
            </a:schemeClr>
          </a:solidFill>
          <a:ln>
            <a:noFill/>
          </a:ln>
        </p:spPr>
        <p:style>
          <a:lnRef idx="1">
            <a:schemeClr val="accent1"/>
          </a:lnRef>
          <a:fillRef idx="2">
            <a:schemeClr val="accent1"/>
          </a:fillRef>
          <a:effectRef idx="1">
            <a:schemeClr val="accent1"/>
          </a:effectRef>
          <a:fontRef idx="minor">
            <a:schemeClr val="dk1"/>
          </a:fontRef>
        </p:style>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dk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dk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dk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dk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dk1"/>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dk1"/>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dk1"/>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dk1"/>
                </a:solidFill>
                <a:latin typeface="+mn-lt"/>
                <a:ea typeface="+mn-ea"/>
                <a:cs typeface="+mn-cs"/>
              </a:defRPr>
            </a:lvl9pPr>
          </a:lstStyle>
          <a:p>
            <a:pPr algn="ctr"/>
            <a:r>
              <a:rPr lang="tr-TR" sz="3600" dirty="0">
                <a:solidFill>
                  <a:schemeClr val="tx1"/>
                </a:solidFill>
                <a:latin typeface="Times New Roman" panose="02020603050405020304" pitchFamily="18" charset="0"/>
                <a:cs typeface="Times New Roman" panose="02020603050405020304" pitchFamily="18" charset="0"/>
              </a:rPr>
              <a:t>Süt Sığırcılığı = Karlılık</a:t>
            </a:r>
          </a:p>
          <a:p>
            <a:pPr algn="ctr"/>
            <a:endParaRPr lang="tr-TR" sz="3500" dirty="0">
              <a:solidFill>
                <a:schemeClr val="tx1"/>
              </a:solidFill>
              <a:latin typeface="Times New Roman" pitchFamily="18" charset="0"/>
              <a:cs typeface="Times New Roman" pitchFamily="18" charset="0"/>
            </a:endParaRPr>
          </a:p>
        </p:txBody>
      </p:sp>
      <p:pic>
        <p:nvPicPr>
          <p:cNvPr id="13" name="Resim 12"/>
          <p:cNvPicPr/>
          <p:nvPr/>
        </p:nvPicPr>
        <p:blipFill>
          <a:blip r:embed="rId2">
            <a:extLst>
              <a:ext uri="{BEBA8EAE-BF5A-486C-A8C5-ECC9F3942E4B}">
                <a14:imgProps xmlns:a14="http://schemas.microsoft.com/office/drawing/2010/main">
                  <a14:imgLayer r:embed="rId3">
                    <a14:imgEffect>
                      <a14:colorTemperature colorTemp="7200"/>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5015880" y="1036429"/>
            <a:ext cx="5112568" cy="3528392"/>
          </a:xfrm>
          <a:prstGeom prst="rect">
            <a:avLst/>
          </a:prstGeom>
          <a:noFill/>
          <a:ln w="28575">
            <a:solidFill>
              <a:schemeClr val="tx1"/>
            </a:solidFill>
          </a:ln>
        </p:spPr>
      </p:pic>
    </p:spTree>
    <p:extLst>
      <p:ext uri="{BB962C8B-B14F-4D97-AF65-F5344CB8AC3E}">
        <p14:creationId xmlns:p14="http://schemas.microsoft.com/office/powerpoint/2010/main" val="2615474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01368" y="624110"/>
            <a:ext cx="9976103" cy="1280890"/>
          </a:xfrm>
        </p:spPr>
        <p:txBody>
          <a:bodyPr>
            <a:normAutofit fontScale="90000"/>
          </a:bodyPr>
          <a:lstStyle/>
          <a:p>
            <a:r>
              <a:rPr lang="tr-TR" dirty="0"/>
              <a:t>Sürü sağlığı kontrol programı </a:t>
            </a:r>
            <a:r>
              <a:rPr lang="tr-TR" dirty="0" smtClean="0">
                <a:solidFill>
                  <a:schemeClr val="tx1"/>
                </a:solidFill>
              </a:rPr>
              <a:t/>
            </a:r>
            <a:br>
              <a:rPr lang="tr-TR" dirty="0" smtClean="0">
                <a:solidFill>
                  <a:schemeClr val="tx1"/>
                </a:solidFill>
              </a:rPr>
            </a:br>
            <a:r>
              <a:rPr lang="tr-TR" dirty="0" smtClean="0">
                <a:solidFill>
                  <a:schemeClr val="tx1"/>
                </a:solidFill>
              </a:rPr>
              <a:t/>
            </a:r>
            <a:br>
              <a:rPr lang="tr-TR" dirty="0" smtClean="0">
                <a:solidFill>
                  <a:schemeClr val="tx1"/>
                </a:solidFill>
              </a:rPr>
            </a:br>
            <a:endParaRPr lang="tr-TR" dirty="0">
              <a:solidFill>
                <a:schemeClr val="tx1"/>
              </a:solidFill>
            </a:endParaRPr>
          </a:p>
        </p:txBody>
      </p:sp>
      <p:sp>
        <p:nvSpPr>
          <p:cNvPr id="3" name="İçerik Yer Tutucusu 2"/>
          <p:cNvSpPr>
            <a:spLocks noGrp="1"/>
          </p:cNvSpPr>
          <p:nvPr>
            <p:ph idx="1"/>
          </p:nvPr>
        </p:nvSpPr>
        <p:spPr>
          <a:xfrm>
            <a:off x="1801368" y="2133600"/>
            <a:ext cx="9703244" cy="3777622"/>
          </a:xfrm>
        </p:spPr>
        <p:txBody>
          <a:bodyPr>
            <a:normAutofit/>
          </a:bodyPr>
          <a:lstStyle/>
          <a:p>
            <a:r>
              <a:rPr lang="tr-TR" sz="2400" dirty="0" smtClean="0">
                <a:solidFill>
                  <a:schemeClr val="tx1"/>
                </a:solidFill>
                <a:latin typeface="Times New Roman" panose="02020603050405020304" pitchFamily="18" charset="0"/>
                <a:cs typeface="Times New Roman" panose="02020603050405020304" pitchFamily="18" charset="0"/>
              </a:rPr>
              <a:t>Hayvan </a:t>
            </a:r>
            <a:r>
              <a:rPr lang="tr-TR" sz="2400" dirty="0">
                <a:solidFill>
                  <a:schemeClr val="tx1"/>
                </a:solidFill>
                <a:latin typeface="Times New Roman" panose="02020603050405020304" pitchFamily="18" charset="0"/>
                <a:cs typeface="Times New Roman" panose="02020603050405020304" pitchFamily="18" charset="0"/>
              </a:rPr>
              <a:t>sağlığı ve hayvansal üretimin devamlılığını sağlamak, </a:t>
            </a:r>
            <a:endParaRPr lang="tr-TR" sz="2400" dirty="0" smtClean="0">
              <a:solidFill>
                <a:schemeClr val="tx1"/>
              </a:solidFill>
              <a:latin typeface="Times New Roman" panose="02020603050405020304" pitchFamily="18" charset="0"/>
              <a:cs typeface="Times New Roman" panose="02020603050405020304" pitchFamily="18" charset="0"/>
            </a:endParaRPr>
          </a:p>
          <a:p>
            <a:r>
              <a:rPr lang="tr-TR" sz="2400" dirty="0">
                <a:solidFill>
                  <a:schemeClr val="tx1"/>
                </a:solidFill>
                <a:latin typeface="Times New Roman" panose="02020603050405020304" pitchFamily="18" charset="0"/>
                <a:cs typeface="Times New Roman" panose="02020603050405020304" pitchFamily="18" charset="0"/>
              </a:rPr>
              <a:t>İ</a:t>
            </a:r>
            <a:r>
              <a:rPr lang="tr-TR" sz="2400" dirty="0" smtClean="0">
                <a:solidFill>
                  <a:schemeClr val="tx1"/>
                </a:solidFill>
                <a:latin typeface="Times New Roman" panose="02020603050405020304" pitchFamily="18" charset="0"/>
                <a:cs typeface="Times New Roman" panose="02020603050405020304" pitchFamily="18" charset="0"/>
              </a:rPr>
              <a:t>şletmelerin </a:t>
            </a:r>
            <a:r>
              <a:rPr lang="tr-TR" sz="2400" dirty="0">
                <a:solidFill>
                  <a:schemeClr val="tx1"/>
                </a:solidFill>
                <a:latin typeface="Times New Roman" panose="02020603050405020304" pitchFamily="18" charset="0"/>
                <a:cs typeface="Times New Roman" panose="02020603050405020304" pitchFamily="18" charset="0"/>
              </a:rPr>
              <a:t>sermayesi olacak olan hayvan varlığını yetiştirmek, </a:t>
            </a:r>
            <a:endParaRPr lang="tr-TR" sz="2400" dirty="0" smtClean="0">
              <a:solidFill>
                <a:schemeClr val="tx1"/>
              </a:solidFill>
              <a:latin typeface="Times New Roman" panose="02020603050405020304" pitchFamily="18" charset="0"/>
              <a:cs typeface="Times New Roman" panose="02020603050405020304" pitchFamily="18" charset="0"/>
            </a:endParaRPr>
          </a:p>
          <a:p>
            <a:r>
              <a:rPr lang="tr-TR" sz="2400" dirty="0" smtClean="0">
                <a:solidFill>
                  <a:schemeClr val="tx1"/>
                </a:solidFill>
                <a:latin typeface="Times New Roman" panose="02020603050405020304" pitchFamily="18" charset="0"/>
                <a:cs typeface="Times New Roman" panose="02020603050405020304" pitchFamily="18" charset="0"/>
              </a:rPr>
              <a:t>Hayvan </a:t>
            </a:r>
            <a:r>
              <a:rPr lang="tr-TR" sz="2400" dirty="0">
                <a:solidFill>
                  <a:schemeClr val="tx1"/>
                </a:solidFill>
                <a:latin typeface="Times New Roman" panose="02020603050405020304" pitchFamily="18" charset="0"/>
                <a:cs typeface="Times New Roman" panose="02020603050405020304" pitchFamily="18" charset="0"/>
              </a:rPr>
              <a:t>verimlerinin ideal seviyelerde olması </a:t>
            </a:r>
            <a:r>
              <a:rPr lang="tr-TR" sz="2400" dirty="0" smtClean="0">
                <a:solidFill>
                  <a:schemeClr val="tx1"/>
                </a:solidFill>
                <a:latin typeface="Times New Roman" panose="02020603050405020304" pitchFamily="18" charset="0"/>
                <a:cs typeface="Times New Roman" panose="02020603050405020304" pitchFamily="18" charset="0"/>
              </a:rPr>
              <a:t>= karlılığını artırmak,</a:t>
            </a:r>
          </a:p>
          <a:p>
            <a:r>
              <a:rPr lang="tr-TR" sz="2400" dirty="0" smtClean="0">
                <a:solidFill>
                  <a:schemeClr val="tx1"/>
                </a:solidFill>
                <a:latin typeface="Times New Roman" panose="02020603050405020304" pitchFamily="18" charset="0"/>
                <a:cs typeface="Times New Roman" panose="02020603050405020304" pitchFamily="18" charset="0"/>
              </a:rPr>
              <a:t>Üretimin sürdürülebilirliğini sağlamak</a:t>
            </a:r>
          </a:p>
          <a:p>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Dikdörtgen 3"/>
          <p:cNvSpPr/>
          <p:nvPr/>
        </p:nvSpPr>
        <p:spPr>
          <a:xfrm>
            <a:off x="1879066" y="1313323"/>
            <a:ext cx="3954806" cy="523220"/>
          </a:xfrm>
          <a:prstGeom prst="rect">
            <a:avLst/>
          </a:prstGeom>
        </p:spPr>
        <p:txBody>
          <a:bodyPr wrap="square">
            <a:spAutoFit/>
          </a:bodyPr>
          <a:lstStyle/>
          <a:p>
            <a:pPr marL="457200" indent="-457200">
              <a:buFont typeface="Wingdings" panose="05000000000000000000" pitchFamily="2" charset="2"/>
              <a:buChar char="§"/>
            </a:pPr>
            <a:r>
              <a:rPr lang="tr-TR" sz="2800" b="1" dirty="0" smtClean="0">
                <a:latin typeface="Times New Roman" panose="02020603050405020304" pitchFamily="18" charset="0"/>
                <a:cs typeface="Times New Roman" panose="02020603050405020304" pitchFamily="18" charset="0"/>
              </a:rPr>
              <a:t>Amacı </a:t>
            </a:r>
            <a:r>
              <a:rPr lang="tr-TR" sz="2800" b="1" dirty="0">
                <a:latin typeface="Times New Roman" panose="02020603050405020304" pitchFamily="18" charset="0"/>
                <a:cs typeface="Times New Roman" panose="02020603050405020304" pitchFamily="18" charset="0"/>
              </a:rPr>
              <a:t>ve kapsamı</a:t>
            </a:r>
          </a:p>
        </p:txBody>
      </p:sp>
      <p:sp>
        <p:nvSpPr>
          <p:cNvPr id="6" name="Dikdörtgen 5"/>
          <p:cNvSpPr/>
          <p:nvPr/>
        </p:nvSpPr>
        <p:spPr>
          <a:xfrm>
            <a:off x="2458550" y="4755290"/>
            <a:ext cx="8388879" cy="1200329"/>
          </a:xfrm>
          <a:prstGeom prst="rect">
            <a:avLst/>
          </a:prstGeom>
        </p:spPr>
        <p:txBody>
          <a:bodyPr wrap="square">
            <a:spAutoFit/>
          </a:bodyPr>
          <a:lstStyle/>
          <a:p>
            <a:r>
              <a:rPr lang="tr-TR" sz="2400" dirty="0">
                <a:latin typeface="Times New Roman" panose="02020603050405020304" pitchFamily="18" charset="0"/>
                <a:cs typeface="Times New Roman" panose="02020603050405020304" pitchFamily="18" charset="0"/>
              </a:rPr>
              <a:t>Sürü sağlığı uygulaması </a:t>
            </a:r>
            <a:r>
              <a:rPr lang="tr-TR" sz="2400" dirty="0" smtClean="0">
                <a:latin typeface="Times New Roman" panose="02020603050405020304" pitchFamily="18" charset="0"/>
                <a:cs typeface="Times New Roman" panose="02020603050405020304" pitchFamily="18" charset="0"/>
              </a:rPr>
              <a:t>sürüye özgüdür, her işletme farklıdır</a:t>
            </a:r>
            <a:r>
              <a:rPr lang="tr-TR" sz="2400" dirty="0">
                <a:latin typeface="Times New Roman" panose="02020603050405020304" pitchFamily="18" charset="0"/>
                <a:cs typeface="Times New Roman" panose="02020603050405020304" pitchFamily="18" charset="0"/>
              </a:rPr>
              <a:t>.</a:t>
            </a:r>
          </a:p>
          <a:p>
            <a:r>
              <a:rPr lang="tr-TR" sz="2400" dirty="0">
                <a:latin typeface="Times New Roman" panose="02020603050405020304" pitchFamily="18" charset="0"/>
                <a:cs typeface="Times New Roman" panose="02020603050405020304" pitchFamily="18" charset="0"/>
              </a:rPr>
              <a:t>Y</a:t>
            </a:r>
            <a:r>
              <a:rPr lang="tr-TR" sz="2400" dirty="0" smtClean="0">
                <a:latin typeface="Times New Roman" panose="02020603050405020304" pitchFamily="18" charset="0"/>
                <a:cs typeface="Times New Roman" panose="02020603050405020304" pitchFamily="18" charset="0"/>
              </a:rPr>
              <a:t>oğun </a:t>
            </a:r>
            <a:r>
              <a:rPr lang="tr-TR" sz="2400" dirty="0">
                <a:latin typeface="Times New Roman" panose="02020603050405020304" pitchFamily="18" charset="0"/>
                <a:cs typeface="Times New Roman" panose="02020603050405020304" pitchFamily="18" charset="0"/>
              </a:rPr>
              <a:t>izleme, veri toplama, analiz ve rapor edilmeyi gerektirir</a:t>
            </a:r>
            <a:r>
              <a:rPr lang="tr-TR" sz="2400" dirty="0" smtClean="0">
                <a:latin typeface="Times New Roman" panose="02020603050405020304" pitchFamily="18" charset="0"/>
                <a:cs typeface="Times New Roman" panose="02020603050405020304" pitchFamily="18" charset="0"/>
              </a:rPr>
              <a:t>.</a:t>
            </a:r>
          </a:p>
          <a:p>
            <a:r>
              <a:rPr lang="tr-TR" sz="2400" dirty="0" smtClean="0">
                <a:latin typeface="Times New Roman" panose="02020603050405020304" pitchFamily="18" charset="0"/>
                <a:cs typeface="Times New Roman" panose="02020603050405020304" pitchFamily="18" charset="0"/>
              </a:rPr>
              <a:t>Hiçbir zaman sonlanmayan bir döngü şeklinde devam eder.</a:t>
            </a:r>
            <a:r>
              <a:rPr lang="tr-TR" sz="2400" dirty="0" smtClean="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626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 süt sığırcılığı işletmesinde sürü yönetimi yavrunun doğumundan başlayıp, dana, düve ve inek oluncaya kadar ki aşamalarda yapılması gerekenleri kapsamaktadır.</a:t>
            </a:r>
          </a:p>
        </p:txBody>
      </p:sp>
    </p:spTree>
    <p:extLst>
      <p:ext uri="{BB962C8B-B14F-4D97-AF65-F5344CB8AC3E}">
        <p14:creationId xmlns:p14="http://schemas.microsoft.com/office/powerpoint/2010/main" val="25848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cxnSp>
        <p:nvCxnSpPr>
          <p:cNvPr id="5" name="Düz Ok Bağlayıcısı 4"/>
          <p:cNvCxnSpPr/>
          <p:nvPr/>
        </p:nvCxnSpPr>
        <p:spPr>
          <a:xfrm>
            <a:off x="6670881" y="4470400"/>
            <a:ext cx="830586" cy="44133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3615266" y="3285066"/>
            <a:ext cx="1024467" cy="6858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8" name="Dikdörtgen 7"/>
          <p:cNvSpPr/>
          <p:nvPr/>
        </p:nvSpPr>
        <p:spPr>
          <a:xfrm>
            <a:off x="4876800" y="3970867"/>
            <a:ext cx="1794081" cy="369332"/>
          </a:xfrm>
          <a:prstGeom prst="rect">
            <a:avLst/>
          </a:prstGeom>
        </p:spPr>
        <p:txBody>
          <a:bodyPr wrap="none">
            <a:spAutoFit/>
          </a:bodyPr>
          <a:lstStyle/>
          <a:p>
            <a:r>
              <a:rPr lang="tr-TR" dirty="0"/>
              <a:t>sağlıklı bir sürü </a:t>
            </a:r>
          </a:p>
        </p:txBody>
      </p:sp>
      <p:sp>
        <p:nvSpPr>
          <p:cNvPr id="9" name="Dikdörtgen 8"/>
          <p:cNvSpPr/>
          <p:nvPr/>
        </p:nvSpPr>
        <p:spPr>
          <a:xfrm>
            <a:off x="2184400" y="2291602"/>
            <a:ext cx="2861733" cy="646331"/>
          </a:xfrm>
          <a:prstGeom prst="rect">
            <a:avLst/>
          </a:prstGeom>
        </p:spPr>
        <p:txBody>
          <a:bodyPr wrap="square">
            <a:spAutoFit/>
          </a:bodyPr>
          <a:lstStyle/>
          <a:p>
            <a:pPr algn="ctr"/>
            <a:r>
              <a:rPr lang="tr-TR" dirty="0"/>
              <a:t>İşletmelerde </a:t>
            </a:r>
          </a:p>
          <a:p>
            <a:pPr algn="ctr"/>
            <a:r>
              <a:rPr lang="tr-TR" dirty="0"/>
              <a:t>sürdürülebilir bir üretim </a:t>
            </a:r>
          </a:p>
        </p:txBody>
      </p:sp>
      <p:sp>
        <p:nvSpPr>
          <p:cNvPr id="10" name="Dikdörtgen 9"/>
          <p:cNvSpPr/>
          <p:nvPr/>
        </p:nvSpPr>
        <p:spPr>
          <a:xfrm>
            <a:off x="7666747" y="4911738"/>
            <a:ext cx="3595856" cy="369332"/>
          </a:xfrm>
          <a:prstGeom prst="rect">
            <a:avLst/>
          </a:prstGeom>
        </p:spPr>
        <p:txBody>
          <a:bodyPr wrap="none">
            <a:spAutoFit/>
          </a:bodyPr>
          <a:lstStyle/>
          <a:p>
            <a:r>
              <a:rPr lang="tr-TR" dirty="0"/>
              <a:t>sürü sağlığı koruma protokolleri</a:t>
            </a:r>
          </a:p>
        </p:txBody>
      </p:sp>
    </p:spTree>
    <p:extLst>
      <p:ext uri="{BB962C8B-B14F-4D97-AF65-F5344CB8AC3E}">
        <p14:creationId xmlns:p14="http://schemas.microsoft.com/office/powerpoint/2010/main" val="19649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Hayvan </a:t>
            </a:r>
            <a:r>
              <a:rPr lang="tr-TR" dirty="0" smtClean="0"/>
              <a:t>hastalıkları işletme </a:t>
            </a:r>
            <a:r>
              <a:rPr lang="tr-TR" dirty="0"/>
              <a:t>karlılığını </a:t>
            </a:r>
            <a:r>
              <a:rPr lang="tr-TR" dirty="0" smtClean="0"/>
              <a:t>etkiler</a:t>
            </a:r>
            <a:r>
              <a:rPr lang="tr-TR" dirty="0"/>
              <a:t> </a:t>
            </a:r>
            <a:endParaRPr lang="tr-TR" dirty="0" smtClean="0"/>
          </a:p>
          <a:p>
            <a:pPr lvl="1"/>
            <a:r>
              <a:rPr lang="tr-TR" dirty="0" smtClean="0"/>
              <a:t>üretimde </a:t>
            </a:r>
            <a:r>
              <a:rPr lang="tr-TR" dirty="0">
                <a:solidFill>
                  <a:srgbClr val="FF0000"/>
                </a:solidFill>
              </a:rPr>
              <a:t>doğrudan</a:t>
            </a:r>
            <a:r>
              <a:rPr lang="tr-TR" dirty="0"/>
              <a:t> maliyetler </a:t>
            </a:r>
            <a:endParaRPr lang="tr-TR" dirty="0" smtClean="0"/>
          </a:p>
          <a:p>
            <a:pPr lvl="2"/>
            <a:r>
              <a:rPr lang="tr-TR" dirty="0" smtClean="0"/>
              <a:t>artan </a:t>
            </a:r>
            <a:r>
              <a:rPr lang="tr-TR" dirty="0"/>
              <a:t>ölüm oranı, </a:t>
            </a:r>
            <a:endParaRPr lang="tr-TR" dirty="0" smtClean="0"/>
          </a:p>
          <a:p>
            <a:pPr lvl="2"/>
            <a:r>
              <a:rPr lang="tr-TR" dirty="0" smtClean="0"/>
              <a:t>et</a:t>
            </a:r>
            <a:r>
              <a:rPr lang="tr-TR" dirty="0"/>
              <a:t>, süt, yumurta veriminde </a:t>
            </a:r>
            <a:r>
              <a:rPr lang="tr-TR" dirty="0" smtClean="0"/>
              <a:t>azalma</a:t>
            </a:r>
          </a:p>
          <a:p>
            <a:pPr lvl="1"/>
            <a:r>
              <a:rPr lang="tr-TR" dirty="0" smtClean="0">
                <a:solidFill>
                  <a:srgbClr val="FF0000"/>
                </a:solidFill>
              </a:rPr>
              <a:t>dolaylı</a:t>
            </a:r>
            <a:r>
              <a:rPr lang="tr-TR" dirty="0" smtClean="0"/>
              <a:t> </a:t>
            </a:r>
            <a:r>
              <a:rPr lang="tr-TR" dirty="0"/>
              <a:t>maliyetlere </a:t>
            </a:r>
            <a:endParaRPr lang="tr-TR" dirty="0" smtClean="0"/>
          </a:p>
          <a:p>
            <a:pPr lvl="2"/>
            <a:r>
              <a:rPr lang="tr-TR" dirty="0" smtClean="0"/>
              <a:t>hastalık </a:t>
            </a:r>
            <a:r>
              <a:rPr lang="tr-TR" dirty="0"/>
              <a:t>koruma ve kontrol </a:t>
            </a:r>
            <a:r>
              <a:rPr lang="tr-TR" dirty="0" smtClean="0"/>
              <a:t>önlemleri</a:t>
            </a:r>
          </a:p>
          <a:p>
            <a:r>
              <a:rPr lang="tr-TR" dirty="0" smtClean="0"/>
              <a:t>Sürü </a:t>
            </a:r>
            <a:r>
              <a:rPr lang="tr-TR" dirty="0"/>
              <a:t>sağlığı programlarının çok yüksek bir yatırım getirisi sağladığı gösterilmiştir. Bunun nedeni, hastalığın etkisinin azalması, genellikle yem veya işçilik gibi ek girdilere ihtiyaç duyulmadan üretim verimliliğini arttırmasıdır.</a:t>
            </a:r>
            <a:endParaRPr lang="tr-TR" dirty="0" smtClean="0"/>
          </a:p>
          <a:p>
            <a:pPr marL="914400" lvl="2" indent="0">
              <a:buNone/>
            </a:pPr>
            <a:endParaRPr lang="tr-TR" dirty="0"/>
          </a:p>
        </p:txBody>
      </p:sp>
    </p:spTree>
    <p:extLst>
      <p:ext uri="{BB962C8B-B14F-4D97-AF65-F5344CB8AC3E}">
        <p14:creationId xmlns:p14="http://schemas.microsoft.com/office/powerpoint/2010/main" val="4338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345175" y="1524001"/>
            <a:ext cx="6841068" cy="1077218"/>
          </a:xfrm>
          <a:prstGeom prst="rect">
            <a:avLst/>
          </a:prstGeom>
          <a:noFill/>
        </p:spPr>
        <p:txBody>
          <a:bodyPr wrap="square" rtlCol="0">
            <a:spAutoFit/>
          </a:bodyPr>
          <a:lstStyle/>
          <a:p>
            <a:pPr algn="ctr"/>
            <a:r>
              <a:rPr lang="tr-TR" sz="3200" b="1" dirty="0" smtClean="0">
                <a:solidFill>
                  <a:srgbClr val="FF0000"/>
                </a:solidFill>
              </a:rPr>
              <a:t>sürü </a:t>
            </a:r>
            <a:r>
              <a:rPr lang="tr-TR" sz="3200" b="1" dirty="0" smtClean="0">
                <a:solidFill>
                  <a:srgbClr val="FF0000"/>
                </a:solidFill>
              </a:rPr>
              <a:t>sağlığı </a:t>
            </a:r>
            <a:r>
              <a:rPr lang="tr-TR" sz="3200" b="1" dirty="0" smtClean="0">
                <a:solidFill>
                  <a:srgbClr val="FF0000"/>
                </a:solidFill>
              </a:rPr>
              <a:t>kontrol programlarının gerekliliği</a:t>
            </a:r>
            <a:endParaRPr lang="tr-TR" sz="3200" b="1" dirty="0" smtClean="0">
              <a:solidFill>
                <a:srgbClr val="FF0000"/>
              </a:solidFill>
            </a:endParaRPr>
          </a:p>
        </p:txBody>
      </p:sp>
      <p:sp>
        <p:nvSpPr>
          <p:cNvPr id="7" name="Metin kutusu 6"/>
          <p:cNvSpPr txBox="1"/>
          <p:nvPr/>
        </p:nvSpPr>
        <p:spPr>
          <a:xfrm>
            <a:off x="1122076" y="2959239"/>
            <a:ext cx="2922595" cy="1815882"/>
          </a:xfrm>
          <a:prstGeom prst="rect">
            <a:avLst/>
          </a:prstGeom>
          <a:noFill/>
        </p:spPr>
        <p:txBody>
          <a:bodyPr wrap="none" rtlCol="0">
            <a:spAutoFit/>
          </a:bodyPr>
          <a:lstStyle/>
          <a:p>
            <a:pPr marL="571500" indent="-571500">
              <a:buFont typeface="Wingdings" panose="05000000000000000000" pitchFamily="2" charset="2"/>
              <a:buChar char="§"/>
            </a:pPr>
            <a:r>
              <a:rPr lang="tr-TR" sz="2800" dirty="0" smtClean="0">
                <a:latin typeface="Times New Roman" panose="02020603050405020304" pitchFamily="18" charset="0"/>
                <a:cs typeface="Times New Roman" panose="02020603050405020304" pitchFamily="18" charset="0"/>
              </a:rPr>
              <a:t>İnsan sağlığı</a:t>
            </a:r>
          </a:p>
          <a:p>
            <a:pPr marL="571500" indent="-571500">
              <a:buFont typeface="Wingdings" panose="05000000000000000000" pitchFamily="2" charset="2"/>
              <a:buChar char="§"/>
            </a:pPr>
            <a:r>
              <a:rPr lang="tr-TR" sz="2800" dirty="0" smtClean="0">
                <a:latin typeface="Times New Roman" panose="02020603050405020304" pitchFamily="18" charset="0"/>
                <a:cs typeface="Times New Roman" panose="02020603050405020304" pitchFamily="18" charset="0"/>
              </a:rPr>
              <a:t>Hayvan sağlığı</a:t>
            </a:r>
          </a:p>
          <a:p>
            <a:pPr marL="571500" indent="-571500">
              <a:buFont typeface="Wingdings" panose="05000000000000000000" pitchFamily="2" charset="2"/>
              <a:buChar char="§"/>
            </a:pPr>
            <a:r>
              <a:rPr lang="tr-TR" sz="2800" dirty="0" smtClean="0">
                <a:latin typeface="Times New Roman" panose="02020603050405020304" pitchFamily="18" charset="0"/>
                <a:cs typeface="Times New Roman" panose="02020603050405020304" pitchFamily="18" charset="0"/>
              </a:rPr>
              <a:t>Ekonomi</a:t>
            </a:r>
          </a:p>
          <a:p>
            <a:pPr marL="571500" indent="-571500">
              <a:buFont typeface="Wingdings" panose="05000000000000000000" pitchFamily="2" charset="2"/>
              <a:buChar char="§"/>
            </a:pPr>
            <a:r>
              <a:rPr lang="tr-TR" sz="2800" dirty="0" smtClean="0">
                <a:latin typeface="Times New Roman" panose="02020603050405020304" pitchFamily="18" charset="0"/>
                <a:cs typeface="Times New Roman" panose="02020603050405020304" pitchFamily="18" charset="0"/>
              </a:rPr>
              <a:t>Çevre</a:t>
            </a:r>
            <a:endParaRPr lang="tr-TR" sz="2800" dirty="0">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6243" y="2438400"/>
            <a:ext cx="4700956" cy="3785016"/>
          </a:xfrm>
          <a:prstGeom prst="rect">
            <a:avLst/>
          </a:prstGeom>
        </p:spPr>
      </p:pic>
    </p:spTree>
    <p:extLst>
      <p:ext uri="{BB962C8B-B14F-4D97-AF65-F5344CB8AC3E}">
        <p14:creationId xmlns:p14="http://schemas.microsoft.com/office/powerpoint/2010/main" val="2308390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44133" y="624110"/>
            <a:ext cx="10244667" cy="1280890"/>
          </a:xfrm>
        </p:spPr>
        <p:txBody>
          <a:bodyPr>
            <a:normAutofit fontScale="90000"/>
          </a:bodyPr>
          <a:lstStyle/>
          <a:p>
            <a:r>
              <a:rPr lang="tr-TR" dirty="0" smtClean="0">
                <a:solidFill>
                  <a:schemeClr val="tx1"/>
                </a:solidFill>
              </a:rPr>
              <a:t>Sürü </a:t>
            </a:r>
            <a:r>
              <a:rPr lang="tr-TR" dirty="0">
                <a:solidFill>
                  <a:schemeClr val="tx1"/>
                </a:solidFill>
              </a:rPr>
              <a:t>sağlığı uygulaması </a:t>
            </a:r>
            <a:r>
              <a:rPr lang="sv-SE" dirty="0">
                <a:solidFill>
                  <a:schemeClr val="tx1"/>
                </a:solidFill>
              </a:rPr>
              <a:t>ve sistemin </a:t>
            </a:r>
            <a:r>
              <a:rPr lang="sv-SE" dirty="0" smtClean="0">
                <a:solidFill>
                  <a:schemeClr val="tx1"/>
                </a:solidFill>
              </a:rPr>
              <a:t>yönetimi</a:t>
            </a:r>
            <a:r>
              <a:rPr lang="tr-TR" dirty="0" err="1" smtClean="0">
                <a:solidFill>
                  <a:schemeClr val="tx1"/>
                </a:solidFill>
              </a:rPr>
              <a:t>nin</a:t>
            </a:r>
            <a:r>
              <a:rPr lang="tr-TR" dirty="0" smtClean="0">
                <a:solidFill>
                  <a:schemeClr val="tx1"/>
                </a:solidFill>
              </a:rPr>
              <a:t> </a:t>
            </a:r>
            <a:r>
              <a:rPr lang="sv-SE" dirty="0" smtClean="0">
                <a:solidFill>
                  <a:schemeClr val="tx1"/>
                </a:solidFill>
              </a:rPr>
              <a:t>4 kat</a:t>
            </a:r>
            <a:r>
              <a:rPr lang="tr-TR" dirty="0" smtClean="0">
                <a:solidFill>
                  <a:schemeClr val="tx1"/>
                </a:solidFill>
              </a:rPr>
              <a:t>e</a:t>
            </a:r>
            <a:r>
              <a:rPr lang="sv-SE" dirty="0" smtClean="0">
                <a:solidFill>
                  <a:schemeClr val="tx1"/>
                </a:solidFill>
              </a:rPr>
              <a:t>gori</a:t>
            </a:r>
            <a:r>
              <a:rPr lang="tr-TR" dirty="0" smtClean="0">
                <a:solidFill>
                  <a:schemeClr val="tx1"/>
                </a:solidFill>
              </a:rPr>
              <a:t>si</a:t>
            </a:r>
            <a:r>
              <a:rPr lang="sv-SE" dirty="0">
                <a:solidFill>
                  <a:schemeClr val="tx1"/>
                </a:solidFill>
              </a:rPr>
              <a:t/>
            </a:r>
            <a:br>
              <a:rPr lang="sv-SE" dirty="0">
                <a:solidFill>
                  <a:schemeClr val="tx1"/>
                </a:solidFill>
              </a:rPr>
            </a:br>
            <a:endParaRPr lang="tr-TR" dirty="0"/>
          </a:p>
        </p:txBody>
      </p:sp>
      <p:sp>
        <p:nvSpPr>
          <p:cNvPr id="3" name="İçerik Yer Tutucusu 2"/>
          <p:cNvSpPr>
            <a:spLocks noGrp="1"/>
          </p:cNvSpPr>
          <p:nvPr>
            <p:ph idx="1"/>
          </p:nvPr>
        </p:nvSpPr>
        <p:spPr>
          <a:xfrm>
            <a:off x="2013478" y="2133600"/>
            <a:ext cx="8915400" cy="3777622"/>
          </a:xfrm>
        </p:spPr>
        <p:txBody>
          <a:bodyPr>
            <a:normAutofit/>
          </a:bodyPr>
          <a:lstStyle/>
          <a:p>
            <a:pPr lvl="1"/>
            <a:r>
              <a:rPr lang="tr-TR" sz="2400" b="1" dirty="0" err="1" smtClean="0">
                <a:solidFill>
                  <a:srgbClr val="FF0000"/>
                </a:solidFill>
              </a:rPr>
              <a:t>Reprodüktif</a:t>
            </a:r>
            <a:r>
              <a:rPr lang="tr-TR" sz="2400" b="1" dirty="0" smtClean="0">
                <a:solidFill>
                  <a:srgbClr val="FF0000"/>
                </a:solidFill>
              </a:rPr>
              <a:t> </a:t>
            </a:r>
            <a:r>
              <a:rPr lang="tr-TR" sz="2400" b="1" dirty="0">
                <a:solidFill>
                  <a:srgbClr val="FF0000"/>
                </a:solidFill>
              </a:rPr>
              <a:t>sürü sağlığı kontrol programı</a:t>
            </a:r>
          </a:p>
          <a:p>
            <a:pPr lvl="1"/>
            <a:r>
              <a:rPr lang="tr-TR" sz="2400" dirty="0" err="1">
                <a:solidFill>
                  <a:schemeClr val="tx1"/>
                </a:solidFill>
              </a:rPr>
              <a:t>Mastitis</a:t>
            </a:r>
            <a:r>
              <a:rPr lang="tr-TR" sz="2400" dirty="0">
                <a:solidFill>
                  <a:schemeClr val="tx1"/>
                </a:solidFill>
              </a:rPr>
              <a:t> kontrol programı</a:t>
            </a:r>
          </a:p>
          <a:p>
            <a:pPr lvl="1"/>
            <a:r>
              <a:rPr lang="tr-TR" sz="2400" dirty="0">
                <a:solidFill>
                  <a:schemeClr val="tx1"/>
                </a:solidFill>
              </a:rPr>
              <a:t>Hayvan besleme ve besleme yönetimi</a:t>
            </a:r>
          </a:p>
          <a:p>
            <a:pPr lvl="1"/>
            <a:r>
              <a:rPr lang="tr-TR" sz="2400" dirty="0">
                <a:solidFill>
                  <a:schemeClr val="tx1"/>
                </a:solidFill>
              </a:rPr>
              <a:t>Enfeksiyonlarla mücadele ve sürü direncinin arttırılması</a:t>
            </a:r>
          </a:p>
        </p:txBody>
      </p:sp>
    </p:spTree>
    <p:extLst>
      <p:ext uri="{BB962C8B-B14F-4D97-AF65-F5344CB8AC3E}">
        <p14:creationId xmlns:p14="http://schemas.microsoft.com/office/powerpoint/2010/main" val="29126306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320</TotalTime>
  <Words>474</Words>
  <Application>Microsoft Office PowerPoint</Application>
  <PresentationFormat>Geniş ekran</PresentationFormat>
  <Paragraphs>84</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Century Gothic</vt:lpstr>
      <vt:lpstr>Times New Roman</vt:lpstr>
      <vt:lpstr>Wingdings</vt:lpstr>
      <vt:lpstr>Wingdings 3</vt:lpstr>
      <vt:lpstr>Duman</vt:lpstr>
      <vt:lpstr>REPRODÜKTİF SÜRÜ SAĞLIĞI</vt:lpstr>
      <vt:lpstr>Ders programı </vt:lpstr>
      <vt:lpstr>PowerPoint Sunusu</vt:lpstr>
      <vt:lpstr>Sürü sağlığı kontrol programı   </vt:lpstr>
      <vt:lpstr>PowerPoint Sunusu</vt:lpstr>
      <vt:lpstr>PowerPoint Sunusu</vt:lpstr>
      <vt:lpstr>PowerPoint Sunusu</vt:lpstr>
      <vt:lpstr>PowerPoint Sunusu</vt:lpstr>
      <vt:lpstr>Sürü sağlığı uygulaması ve sistemin yönetiminin 4 kategorisi </vt:lpstr>
      <vt:lpstr>Reprodüktif sürü sağlığının ekonomik yansımaları </vt:lpstr>
      <vt:lpstr>Reprodüktif sürü sağlığında veteriner hekimin rolü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REPRODÜKTİF SÜRÜ SAĞLIĞI</dc:title>
  <dc:creator>E</dc:creator>
  <cp:lastModifiedBy>E</cp:lastModifiedBy>
  <cp:revision>21</cp:revision>
  <dcterms:created xsi:type="dcterms:W3CDTF">2021-02-17T07:42:33Z</dcterms:created>
  <dcterms:modified xsi:type="dcterms:W3CDTF">2021-02-19T08:35:05Z</dcterms:modified>
</cp:coreProperties>
</file>