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9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558E-9B7E-634C-9282-6714F9A0D45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E309-A1F7-7A47-AA4E-94BF03C4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71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558E-9B7E-634C-9282-6714F9A0D45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E309-A1F7-7A47-AA4E-94BF03C4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846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558E-9B7E-634C-9282-6714F9A0D45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E309-A1F7-7A47-AA4E-94BF03C4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558E-9B7E-634C-9282-6714F9A0D45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E309-A1F7-7A47-AA4E-94BF03C4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454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558E-9B7E-634C-9282-6714F9A0D45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E309-A1F7-7A47-AA4E-94BF03C4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43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558E-9B7E-634C-9282-6714F9A0D45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E309-A1F7-7A47-AA4E-94BF03C4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57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558E-9B7E-634C-9282-6714F9A0D45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E309-A1F7-7A47-AA4E-94BF03C4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09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558E-9B7E-634C-9282-6714F9A0D45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E309-A1F7-7A47-AA4E-94BF03C4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77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558E-9B7E-634C-9282-6714F9A0D45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E309-A1F7-7A47-AA4E-94BF03C4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3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558E-9B7E-634C-9282-6714F9A0D45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E309-A1F7-7A47-AA4E-94BF03C4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89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558E-9B7E-634C-9282-6714F9A0D45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E309-A1F7-7A47-AA4E-94BF03C4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16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4558E-9B7E-634C-9282-6714F9A0D45F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1E309-A1F7-7A47-AA4E-94BF03C4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53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>
                <a:latin typeface="Tahoma" charset="0"/>
                <a:cs typeface="+mn-cs"/>
              </a:rPr>
              <a:t>Etik ile ilgili tan</a:t>
            </a:r>
            <a:r>
              <a:rPr lang="tr-TR" sz="2400">
                <a:latin typeface="Tahoma" charset="0"/>
                <a:cs typeface="+mn-cs"/>
              </a:rPr>
              <a:t>ı</a:t>
            </a:r>
            <a:r>
              <a:rPr lang="en-US" sz="2400">
                <a:latin typeface="Tahoma" charset="0"/>
                <a:cs typeface="+mn-cs"/>
              </a:rPr>
              <a:t>mlarda; </a:t>
            </a:r>
            <a:r>
              <a:rPr lang="en-US" sz="2400" i="1">
                <a:latin typeface="Tahoma" charset="0"/>
                <a:cs typeface="+mn-cs"/>
              </a:rPr>
              <a:t>iyi nedir? ya da do</a:t>
            </a:r>
            <a:r>
              <a:rPr lang="tr-TR" sz="2400" i="1">
                <a:latin typeface="Tahoma" charset="0"/>
                <a:cs typeface="+mn-cs"/>
              </a:rPr>
              <a:t>ğ</a:t>
            </a:r>
            <a:r>
              <a:rPr lang="en-US" sz="2400" i="1">
                <a:latin typeface="Tahoma" charset="0"/>
                <a:cs typeface="+mn-cs"/>
              </a:rPr>
              <a:t>rudur? </a:t>
            </a:r>
            <a:r>
              <a:rPr lang="en-US" sz="2400">
                <a:latin typeface="Tahoma" charset="0"/>
                <a:cs typeface="+mn-cs"/>
              </a:rPr>
              <a:t>gibi sorulara cevap aranmaktad</a:t>
            </a:r>
            <a:r>
              <a:rPr lang="tr-TR" sz="2400">
                <a:latin typeface="Tahoma" charset="0"/>
                <a:cs typeface="+mn-cs"/>
              </a:rPr>
              <a:t>ı</a:t>
            </a:r>
            <a:r>
              <a:rPr lang="en-US" sz="2400">
                <a:latin typeface="Tahoma" charset="0"/>
                <a:cs typeface="+mn-cs"/>
              </a:rPr>
              <a:t>r. </a:t>
            </a:r>
            <a:r>
              <a:rPr lang="tr-TR" sz="2400">
                <a:latin typeface="Tahoma" charset="0"/>
                <a:cs typeface="+mn-cs"/>
              </a:rPr>
              <a:t>B</a:t>
            </a:r>
            <a:r>
              <a:rPr lang="en-US" sz="2400">
                <a:latin typeface="Tahoma" charset="0"/>
                <a:cs typeface="+mn-cs"/>
              </a:rPr>
              <a:t>irçok tan</a:t>
            </a:r>
            <a:r>
              <a:rPr lang="tr-TR" sz="2400">
                <a:latin typeface="Tahoma" charset="0"/>
                <a:cs typeface="+mn-cs"/>
              </a:rPr>
              <a:t>ı</a:t>
            </a:r>
            <a:r>
              <a:rPr lang="en-US" sz="2400">
                <a:latin typeface="Tahoma" charset="0"/>
                <a:cs typeface="+mn-cs"/>
              </a:rPr>
              <a:t>mda etik, ahlak felsefesi olarak ifade edilmi</a:t>
            </a:r>
            <a:r>
              <a:rPr lang="tr-TR" sz="2400">
                <a:latin typeface="Tahoma" charset="0"/>
                <a:cs typeface="+mn-cs"/>
              </a:rPr>
              <a:t>ş</a:t>
            </a:r>
            <a:r>
              <a:rPr lang="en-US" sz="2400">
                <a:latin typeface="Tahoma" charset="0"/>
                <a:cs typeface="+mn-cs"/>
              </a:rPr>
              <a:t>; ödev, </a:t>
            </a:r>
            <a:r>
              <a:rPr lang="tr-TR" sz="2400">
                <a:latin typeface="Tahoma" charset="0"/>
                <a:cs typeface="+mn-cs"/>
              </a:rPr>
              <a:t>yüküm</a:t>
            </a:r>
            <a:r>
              <a:rPr lang="en-US" sz="2400">
                <a:latin typeface="Tahoma" charset="0"/>
                <a:cs typeface="+mn-cs"/>
              </a:rPr>
              <a:t>lülük, sorumluluk, erdem gibi kavramlar</a:t>
            </a:r>
            <a:r>
              <a:rPr lang="tr-TR" sz="2400">
                <a:latin typeface="Tahoma" charset="0"/>
                <a:cs typeface="+mn-cs"/>
              </a:rPr>
              <a:t>ı </a:t>
            </a:r>
            <a:r>
              <a:rPr lang="en-US" sz="2400">
                <a:latin typeface="Tahoma" charset="0"/>
                <a:cs typeface="+mn-cs"/>
              </a:rPr>
              <a:t>analiz ederek, do</a:t>
            </a:r>
            <a:r>
              <a:rPr lang="tr-TR" sz="2400">
                <a:latin typeface="Tahoma" charset="0"/>
                <a:cs typeface="+mn-cs"/>
              </a:rPr>
              <a:t>ğ</a:t>
            </a:r>
            <a:r>
              <a:rPr lang="en-US" sz="2400">
                <a:latin typeface="Tahoma" charset="0"/>
                <a:cs typeface="+mn-cs"/>
              </a:rPr>
              <a:t>ruluk ya da yanl</a:t>
            </a:r>
            <a:r>
              <a:rPr lang="tr-TR" sz="2400">
                <a:latin typeface="Tahoma" charset="0"/>
                <a:cs typeface="+mn-cs"/>
              </a:rPr>
              <a:t>ış</a:t>
            </a:r>
            <a:r>
              <a:rPr lang="en-US" sz="2400">
                <a:latin typeface="Tahoma" charset="0"/>
                <a:cs typeface="+mn-cs"/>
              </a:rPr>
              <a:t>l</a:t>
            </a:r>
            <a:r>
              <a:rPr lang="tr-TR" sz="2400">
                <a:latin typeface="Tahoma" charset="0"/>
                <a:cs typeface="+mn-cs"/>
              </a:rPr>
              <a:t>ı</a:t>
            </a:r>
            <a:r>
              <a:rPr lang="en-US" sz="2400">
                <a:latin typeface="Tahoma" charset="0"/>
                <a:cs typeface="+mn-cs"/>
              </a:rPr>
              <a:t>kla iyi ve kötüyle ilgili ahlaki yarg</a:t>
            </a:r>
            <a:r>
              <a:rPr lang="tr-TR" sz="2400">
                <a:latin typeface="Tahoma" charset="0"/>
                <a:cs typeface="+mn-cs"/>
              </a:rPr>
              <a:t>ı</a:t>
            </a:r>
            <a:r>
              <a:rPr lang="en-US" sz="2400">
                <a:latin typeface="Tahoma" charset="0"/>
                <a:cs typeface="+mn-cs"/>
              </a:rPr>
              <a:t>lar</a:t>
            </a:r>
            <a:r>
              <a:rPr lang="tr-TR" sz="2400">
                <a:latin typeface="Tahoma" charset="0"/>
                <a:cs typeface="+mn-cs"/>
              </a:rPr>
              <a:t>ı </a:t>
            </a:r>
            <a:r>
              <a:rPr lang="en-US" sz="2400">
                <a:latin typeface="Tahoma" charset="0"/>
                <a:cs typeface="+mn-cs"/>
              </a:rPr>
              <a:t>ele alan, ahlaki eylemin do</a:t>
            </a:r>
            <a:r>
              <a:rPr lang="tr-TR" sz="2400">
                <a:latin typeface="Tahoma" charset="0"/>
                <a:cs typeface="+mn-cs"/>
              </a:rPr>
              <a:t>ğ</a:t>
            </a:r>
            <a:r>
              <a:rPr lang="en-US" sz="2400">
                <a:latin typeface="Tahoma" charset="0"/>
                <a:cs typeface="+mn-cs"/>
              </a:rPr>
              <a:t>as</a:t>
            </a:r>
            <a:r>
              <a:rPr lang="tr-TR" sz="2400">
                <a:latin typeface="Tahoma" charset="0"/>
                <a:cs typeface="+mn-cs"/>
              </a:rPr>
              <a:t>ı</a:t>
            </a:r>
            <a:r>
              <a:rPr lang="en-US" sz="2400">
                <a:latin typeface="Tahoma" charset="0"/>
                <a:cs typeface="+mn-cs"/>
              </a:rPr>
              <a:t>n</a:t>
            </a:r>
            <a:r>
              <a:rPr lang="tr-TR" sz="2400">
                <a:latin typeface="Tahoma" charset="0"/>
                <a:cs typeface="+mn-cs"/>
              </a:rPr>
              <a:t>ı oluş</a:t>
            </a:r>
            <a:r>
              <a:rPr lang="en-US" sz="2400">
                <a:latin typeface="Tahoma" charset="0"/>
                <a:cs typeface="+mn-cs"/>
              </a:rPr>
              <a:t>turan ve iyi bir ya</a:t>
            </a:r>
            <a:r>
              <a:rPr lang="tr-TR" sz="2400">
                <a:latin typeface="Tahoma" charset="0"/>
                <a:cs typeface="+mn-cs"/>
              </a:rPr>
              <a:t>ş</a:t>
            </a:r>
            <a:r>
              <a:rPr lang="en-US" sz="2400">
                <a:latin typeface="Tahoma" charset="0"/>
                <a:cs typeface="+mn-cs"/>
              </a:rPr>
              <a:t>am</a:t>
            </a:r>
            <a:r>
              <a:rPr lang="tr-TR" sz="2400">
                <a:latin typeface="Tahoma" charset="0"/>
                <a:cs typeface="+mn-cs"/>
              </a:rPr>
              <a:t>ı</a:t>
            </a:r>
            <a:r>
              <a:rPr lang="en-US" sz="2400">
                <a:latin typeface="Tahoma" charset="0"/>
                <a:cs typeface="+mn-cs"/>
              </a:rPr>
              <a:t>n nas</a:t>
            </a:r>
            <a:r>
              <a:rPr lang="tr-TR" sz="2400">
                <a:latin typeface="Tahoma" charset="0"/>
                <a:cs typeface="+mn-cs"/>
              </a:rPr>
              <a:t>ı</a:t>
            </a:r>
            <a:r>
              <a:rPr lang="en-US" sz="2400">
                <a:latin typeface="Tahoma" charset="0"/>
                <a:cs typeface="+mn-cs"/>
              </a:rPr>
              <a:t>l</a:t>
            </a:r>
            <a:r>
              <a:rPr lang="tr-TR" sz="2400">
                <a:latin typeface="Tahoma" charset="0"/>
                <a:cs typeface="+mn-cs"/>
              </a:rPr>
              <a:t> </a:t>
            </a:r>
            <a:r>
              <a:rPr lang="en-US" sz="2400">
                <a:latin typeface="Tahoma" charset="0"/>
                <a:cs typeface="+mn-cs"/>
              </a:rPr>
              <a:t>olmas</a:t>
            </a:r>
            <a:r>
              <a:rPr lang="tr-TR" sz="2400">
                <a:latin typeface="Tahoma" charset="0"/>
                <a:cs typeface="+mn-cs"/>
              </a:rPr>
              <a:t>ı </a:t>
            </a:r>
            <a:r>
              <a:rPr lang="en-US" sz="2400">
                <a:latin typeface="Tahoma" charset="0"/>
                <a:cs typeface="+mn-cs"/>
              </a:rPr>
              <a:t>gerekti</a:t>
            </a:r>
            <a:r>
              <a:rPr lang="tr-TR" sz="2400">
                <a:latin typeface="Tahoma" charset="0"/>
                <a:cs typeface="+mn-cs"/>
              </a:rPr>
              <a:t>ğ</a:t>
            </a:r>
            <a:r>
              <a:rPr lang="en-US" sz="2400">
                <a:latin typeface="Tahoma" charset="0"/>
                <a:cs typeface="+mn-cs"/>
              </a:rPr>
              <a:t>ini aç</a:t>
            </a:r>
            <a:r>
              <a:rPr lang="tr-TR" sz="2400">
                <a:latin typeface="Tahoma" charset="0"/>
                <a:cs typeface="+mn-cs"/>
              </a:rPr>
              <a:t>ı</a:t>
            </a:r>
            <a:r>
              <a:rPr lang="en-US" sz="2400">
                <a:latin typeface="Tahoma" charset="0"/>
                <a:cs typeface="+mn-cs"/>
              </a:rPr>
              <a:t>klamaya çal</a:t>
            </a:r>
            <a:r>
              <a:rPr lang="tr-TR" sz="2400">
                <a:latin typeface="Tahoma" charset="0"/>
                <a:cs typeface="+mn-cs"/>
              </a:rPr>
              <a:t>ış</a:t>
            </a:r>
            <a:r>
              <a:rPr lang="en-US" sz="2400">
                <a:latin typeface="Tahoma" charset="0"/>
                <a:cs typeface="+mn-cs"/>
              </a:rPr>
              <a:t>an bir fel</a:t>
            </a:r>
            <a:r>
              <a:rPr lang="tr-TR" sz="2400">
                <a:latin typeface="Tahoma" charset="0"/>
                <a:cs typeface="+mn-cs"/>
              </a:rPr>
              <a:t>s</a:t>
            </a:r>
            <a:r>
              <a:rPr lang="en-US" sz="2400">
                <a:latin typeface="Tahoma" charset="0"/>
                <a:cs typeface="+mn-cs"/>
              </a:rPr>
              <a:t>e</a:t>
            </a:r>
            <a:r>
              <a:rPr lang="tr-TR" sz="2400">
                <a:latin typeface="Tahoma" charset="0"/>
                <a:cs typeface="+mn-cs"/>
              </a:rPr>
              <a:t>fe</a:t>
            </a:r>
            <a:r>
              <a:rPr lang="en-US" sz="2400">
                <a:latin typeface="Tahoma" charset="0"/>
                <a:cs typeface="+mn-cs"/>
              </a:rPr>
              <a:t> dal</a:t>
            </a:r>
            <a:r>
              <a:rPr lang="tr-TR" sz="2400">
                <a:latin typeface="Tahoma" charset="0"/>
                <a:cs typeface="+mn-cs"/>
              </a:rPr>
              <a:t>ı </a:t>
            </a:r>
            <a:r>
              <a:rPr lang="en-US" sz="2400">
                <a:latin typeface="Tahoma" charset="0"/>
                <a:cs typeface="+mn-cs"/>
              </a:rPr>
              <a:t>olarak tan</a:t>
            </a:r>
            <a:r>
              <a:rPr lang="tr-TR" sz="2400">
                <a:latin typeface="Tahoma" charset="0"/>
                <a:cs typeface="+mn-cs"/>
              </a:rPr>
              <a:t>ı</a:t>
            </a:r>
            <a:r>
              <a:rPr lang="en-US" sz="2400">
                <a:latin typeface="Tahoma" charset="0"/>
                <a:cs typeface="+mn-cs"/>
              </a:rPr>
              <a:t>mlanm</a:t>
            </a:r>
            <a:r>
              <a:rPr lang="tr-TR" sz="2400">
                <a:latin typeface="Tahoma" charset="0"/>
                <a:cs typeface="+mn-cs"/>
              </a:rPr>
              <a:t>ış</a:t>
            </a:r>
            <a:r>
              <a:rPr lang="en-US" sz="2400">
                <a:latin typeface="Tahoma" charset="0"/>
                <a:cs typeface="+mn-cs"/>
              </a:rPr>
              <a:t>t</a:t>
            </a:r>
            <a:r>
              <a:rPr lang="tr-TR" sz="2400">
                <a:latin typeface="Tahoma" charset="0"/>
                <a:cs typeface="+mn-cs"/>
              </a:rPr>
              <a:t>ı</a:t>
            </a:r>
            <a:r>
              <a:rPr lang="en-US" sz="2400">
                <a:latin typeface="Tahoma" charset="0"/>
                <a:cs typeface="+mn-cs"/>
              </a:rPr>
              <a:t>r. </a:t>
            </a:r>
            <a:endParaRPr lang="tr-TR" sz="2400">
              <a:latin typeface="Tahoma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endParaRPr lang="tr-TR" sz="2400">
              <a:latin typeface="Tahoma" charset="0"/>
              <a:cs typeface="+mn-cs"/>
            </a:endParaRPr>
          </a:p>
        </p:txBody>
      </p:sp>
      <p:pic>
        <p:nvPicPr>
          <p:cNvPr id="29699" name="Picture 4" descr="C1AAPCAA3XFKWCA80EZWCCA2M97KJCA2PCI9TCAPK7BBVCAHFF6VBCA7WYON6CABJB5Q1CA6RWKE7CAXQFMVTCARJ8M0SCACFM4TLCA80D53KCASN9DCNCA7LERHMCAMZX57MCANYE1RRCAQGOPX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59338"/>
            <a:ext cx="1571625" cy="199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4422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508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>
                <a:latin typeface="Arial" charset="0"/>
                <a:cs typeface="+mj-cs"/>
              </a:rPr>
              <a:t>Ahlak Felsefesi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14500"/>
            <a:ext cx="9144000" cy="441642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000" b="1">
                <a:effectLst/>
                <a:latin typeface="Tahoma" charset="0"/>
                <a:cs typeface="+mn-cs"/>
              </a:rPr>
              <a:t>Ahlak felsefesi ise ahlak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n ne oldu</a:t>
            </a:r>
            <a:r>
              <a:rPr lang="tr-TR" sz="2000" b="1">
                <a:effectLst/>
                <a:latin typeface="Tahoma" charset="0"/>
                <a:cs typeface="+mn-cs"/>
              </a:rPr>
              <a:t>ğ</a:t>
            </a:r>
            <a:r>
              <a:rPr lang="en-US" sz="2000" b="1">
                <a:effectLst/>
                <a:latin typeface="Tahoma" charset="0"/>
                <a:cs typeface="+mn-cs"/>
              </a:rPr>
              <a:t>unu, insan davran</a:t>
            </a:r>
            <a:r>
              <a:rPr lang="tr-TR" sz="2000" b="1">
                <a:effectLst/>
                <a:latin typeface="Tahoma" charset="0"/>
                <a:cs typeface="+mn-cs"/>
              </a:rPr>
              <a:t>ış</a:t>
            </a:r>
            <a:r>
              <a:rPr lang="en-US" sz="2000" b="1">
                <a:effectLst/>
                <a:latin typeface="Tahoma" charset="0"/>
                <a:cs typeface="+mn-cs"/>
              </a:rPr>
              <a:t>lar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n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n dayand</a:t>
            </a:r>
            <a:r>
              <a:rPr lang="tr-TR" sz="2000" b="1">
                <a:effectLst/>
                <a:latin typeface="Tahoma" charset="0"/>
                <a:cs typeface="+mn-cs"/>
              </a:rPr>
              <a:t>ığı </a:t>
            </a:r>
            <a:r>
              <a:rPr lang="en-US" sz="2000" b="1">
                <a:effectLst/>
                <a:latin typeface="Tahoma" charset="0"/>
                <a:cs typeface="+mn-cs"/>
              </a:rPr>
              <a:t>te</a:t>
            </a:r>
            <a:r>
              <a:rPr lang="tr-TR" sz="2000" b="1">
                <a:effectLst/>
                <a:latin typeface="Tahoma" charset="0"/>
                <a:cs typeface="+mn-cs"/>
              </a:rPr>
              <a:t>mel</a:t>
            </a:r>
            <a:r>
              <a:rPr lang="en-US" sz="2000" b="1">
                <a:effectLst/>
                <a:latin typeface="Tahoma" charset="0"/>
                <a:cs typeface="+mn-cs"/>
              </a:rPr>
              <a:t>leri, iyi ve kötü eylemlerin nedenlerini inceler</a:t>
            </a:r>
            <a:r>
              <a:rPr lang="tr-TR" sz="2000" b="1">
                <a:effectLst/>
                <a:latin typeface="Tahoma" charset="0"/>
                <a:cs typeface="+mn-cs"/>
              </a:rPr>
              <a:t>. İ</a:t>
            </a:r>
            <a:r>
              <a:rPr lang="en-US" sz="2000" b="1">
                <a:effectLst/>
                <a:latin typeface="Tahoma" charset="0"/>
                <a:cs typeface="+mn-cs"/>
              </a:rPr>
              <a:t>nsan ya</a:t>
            </a:r>
            <a:r>
              <a:rPr lang="tr-TR" sz="2000" b="1">
                <a:effectLst/>
                <a:latin typeface="Tahoma" charset="0"/>
                <a:cs typeface="+mn-cs"/>
              </a:rPr>
              <a:t>ş</a:t>
            </a:r>
            <a:r>
              <a:rPr lang="en-US" sz="2000" b="1">
                <a:effectLst/>
                <a:latin typeface="Tahoma" charset="0"/>
                <a:cs typeface="+mn-cs"/>
              </a:rPr>
              <a:t>am</a:t>
            </a:r>
            <a:r>
              <a:rPr lang="tr-TR" sz="2000" b="1">
                <a:effectLst/>
                <a:latin typeface="Tahoma" charset="0"/>
                <a:cs typeface="+mn-cs"/>
              </a:rPr>
              <a:t>ı­</a:t>
            </a:r>
            <a:r>
              <a:rPr lang="en-US" sz="2000" b="1">
                <a:effectLst/>
                <a:latin typeface="Tahoma" charset="0"/>
                <a:cs typeface="+mn-cs"/>
              </a:rPr>
              <a:t>ahlaki boyutu ile ilgilenen bilim ve felsefe disiplinidir. </a:t>
            </a:r>
            <a:endParaRPr lang="tr-TR" sz="2000" b="1">
              <a:effectLst/>
              <a:latin typeface="Tahoma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r>
              <a:rPr lang="tr-TR" sz="2000" b="1">
                <a:effectLst/>
                <a:latin typeface="Tahoma" charset="0"/>
                <a:cs typeface="+mn-cs"/>
              </a:rPr>
              <a:t> </a:t>
            </a:r>
          </a:p>
          <a:p>
            <a:pPr>
              <a:defRPr/>
            </a:pPr>
            <a:r>
              <a:rPr lang="en-US" sz="2000" b="1">
                <a:effectLst/>
                <a:latin typeface="Tahoma" charset="0"/>
                <a:cs typeface="+mn-cs"/>
              </a:rPr>
              <a:t>Etik, ahlaki davran</a:t>
            </a:r>
            <a:r>
              <a:rPr lang="tr-TR" sz="2000" b="1">
                <a:effectLst/>
                <a:latin typeface="Tahoma" charset="0"/>
                <a:cs typeface="+mn-cs"/>
              </a:rPr>
              <a:t>ışı</a:t>
            </a:r>
            <a:r>
              <a:rPr lang="en-US" sz="2000" b="1">
                <a:effectLst/>
                <a:latin typeface="Tahoma" charset="0"/>
                <a:cs typeface="+mn-cs"/>
              </a:rPr>
              <a:t>n kendisini de</a:t>
            </a:r>
            <a:r>
              <a:rPr lang="tr-TR" sz="2000" b="1">
                <a:effectLst/>
                <a:latin typeface="Tahoma" charset="0"/>
                <a:cs typeface="+mn-cs"/>
              </a:rPr>
              <a:t>ğ</a:t>
            </a:r>
            <a:r>
              <a:rPr lang="en-US" sz="2000" b="1">
                <a:effectLst/>
                <a:latin typeface="Tahoma" charset="0"/>
                <a:cs typeface="+mn-cs"/>
              </a:rPr>
              <a:t>il, onun olmas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n</a:t>
            </a:r>
            <a:r>
              <a:rPr lang="tr-TR" sz="2000" b="1">
                <a:effectLst/>
                <a:latin typeface="Tahoma" charset="0"/>
                <a:cs typeface="+mn-cs"/>
              </a:rPr>
              <a:t>ı </a:t>
            </a:r>
            <a:r>
              <a:rPr lang="en-US" sz="2000" b="1">
                <a:effectLst/>
                <a:latin typeface="Tahoma" charset="0"/>
                <a:cs typeface="+mn-cs"/>
              </a:rPr>
              <a:t>sa</a:t>
            </a:r>
            <a:r>
              <a:rPr lang="tr-TR" sz="2000" b="1">
                <a:effectLst/>
                <a:latin typeface="Tahoma" charset="0"/>
                <a:cs typeface="+mn-cs"/>
              </a:rPr>
              <a:t>ğ</a:t>
            </a:r>
            <a:r>
              <a:rPr lang="en-US" sz="2000" b="1">
                <a:effectLst/>
                <a:latin typeface="Tahoma" charset="0"/>
                <a:cs typeface="+mn-cs"/>
              </a:rPr>
              <a:t>layan temel ilkenin yap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s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n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, özünü ve do</a:t>
            </a:r>
            <a:r>
              <a:rPr lang="tr-TR" sz="2000" b="1">
                <a:effectLst/>
                <a:latin typeface="Tahoma" charset="0"/>
                <a:cs typeface="+mn-cs"/>
              </a:rPr>
              <a:t>ğ</a:t>
            </a:r>
            <a:r>
              <a:rPr lang="en-US" sz="2000" b="1">
                <a:effectLst/>
                <a:latin typeface="Tahoma" charset="0"/>
                <a:cs typeface="+mn-cs"/>
              </a:rPr>
              <a:t>as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n</a:t>
            </a:r>
            <a:r>
              <a:rPr lang="tr-TR" sz="2000" b="1">
                <a:effectLst/>
                <a:latin typeface="Tahoma" charset="0"/>
                <a:cs typeface="+mn-cs"/>
              </a:rPr>
              <a:t>ı </a:t>
            </a:r>
            <a:r>
              <a:rPr lang="en-US" sz="2000" b="1">
                <a:effectLst/>
                <a:latin typeface="Tahoma" charset="0"/>
                <a:cs typeface="+mn-cs"/>
              </a:rPr>
              <a:t>inceler. Bu durumda ahlak felsefesi, davran</a:t>
            </a:r>
            <a:r>
              <a:rPr lang="tr-TR" sz="2000" b="1">
                <a:effectLst/>
                <a:latin typeface="Tahoma" charset="0"/>
                <a:cs typeface="+mn-cs"/>
              </a:rPr>
              <a:t>ış</a:t>
            </a:r>
            <a:r>
              <a:rPr lang="en-US" sz="2000" b="1">
                <a:effectLst/>
                <a:latin typeface="Tahoma" charset="0"/>
                <a:cs typeface="+mn-cs"/>
              </a:rPr>
              <a:t>la</a:t>
            </a:r>
            <a:r>
              <a:rPr lang="tr-TR" sz="2000" b="1">
                <a:effectLst/>
                <a:latin typeface="Tahoma" charset="0"/>
                <a:cs typeface="+mn-cs"/>
              </a:rPr>
              <a:t>rın </a:t>
            </a:r>
            <a:r>
              <a:rPr lang="en-US" sz="2000" b="1">
                <a:effectLst/>
                <a:latin typeface="Tahoma" charset="0"/>
                <a:cs typeface="+mn-cs"/>
              </a:rPr>
              <a:t>ahlaki özünü ve yap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s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n</a:t>
            </a:r>
            <a:r>
              <a:rPr lang="tr-TR" sz="2000" b="1">
                <a:effectLst/>
                <a:latin typeface="Tahoma" charset="0"/>
                <a:cs typeface="+mn-cs"/>
              </a:rPr>
              <a:t>ı </a:t>
            </a:r>
            <a:r>
              <a:rPr lang="en-US" sz="2000" b="1">
                <a:effectLst/>
                <a:latin typeface="Tahoma" charset="0"/>
                <a:cs typeface="+mn-cs"/>
              </a:rPr>
              <a:t>incelerken; etik, davran</a:t>
            </a:r>
            <a:r>
              <a:rPr lang="tr-TR" sz="2000" b="1">
                <a:effectLst/>
                <a:latin typeface="Tahoma" charset="0"/>
                <a:cs typeface="+mn-cs"/>
              </a:rPr>
              <a:t>ış</a:t>
            </a:r>
            <a:r>
              <a:rPr lang="en-US" sz="2000" b="1">
                <a:effectLst/>
                <a:latin typeface="Tahoma" charset="0"/>
                <a:cs typeface="+mn-cs"/>
              </a:rPr>
              <a:t>lar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n arkas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ndaki ilkelere dikkat çeker. </a:t>
            </a:r>
            <a:endParaRPr lang="tr-TR" sz="2000" b="1">
              <a:effectLst/>
              <a:latin typeface="Tahoma" charset="0"/>
              <a:cs typeface="+mn-cs"/>
            </a:endParaRPr>
          </a:p>
          <a:p>
            <a:pPr>
              <a:defRPr/>
            </a:pPr>
            <a:endParaRPr lang="tr-TR" sz="2000" b="1">
              <a:effectLst/>
              <a:latin typeface="Tahoma" charset="0"/>
              <a:cs typeface="+mn-cs"/>
            </a:endParaRPr>
          </a:p>
          <a:p>
            <a:pPr>
              <a:defRPr/>
            </a:pPr>
            <a:r>
              <a:rPr lang="tr-TR" sz="2000" b="1">
                <a:effectLst/>
                <a:latin typeface="Tahoma" charset="0"/>
                <a:cs typeface="+mn-cs"/>
              </a:rPr>
              <a:t>A</a:t>
            </a:r>
            <a:r>
              <a:rPr lang="en-US" sz="2000" b="1">
                <a:effectLst/>
                <a:latin typeface="Tahoma" charset="0"/>
                <a:cs typeface="+mn-cs"/>
              </a:rPr>
              <a:t>hlak, kültürel de</a:t>
            </a:r>
            <a:r>
              <a:rPr lang="tr-TR" sz="2000" b="1">
                <a:effectLst/>
                <a:latin typeface="Tahoma" charset="0"/>
                <a:cs typeface="+mn-cs"/>
              </a:rPr>
              <a:t>ğ</a:t>
            </a:r>
            <a:r>
              <a:rPr lang="en-US" sz="2000" b="1">
                <a:effectLst/>
                <a:latin typeface="Tahoma" charset="0"/>
                <a:cs typeface="+mn-cs"/>
              </a:rPr>
              <a:t>erler ilgili do</a:t>
            </a:r>
            <a:r>
              <a:rPr lang="tr-TR" sz="2000" b="1">
                <a:effectLst/>
                <a:latin typeface="Tahoma" charset="0"/>
                <a:cs typeface="+mn-cs"/>
              </a:rPr>
              <a:t>ğ</a:t>
            </a:r>
            <a:r>
              <a:rPr lang="en-US" sz="2000" b="1">
                <a:effectLst/>
                <a:latin typeface="Tahoma" charset="0"/>
                <a:cs typeface="+mn-cs"/>
              </a:rPr>
              <a:t>rular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, yanl</a:t>
            </a:r>
            <a:r>
              <a:rPr lang="tr-TR" sz="2000" b="1">
                <a:effectLst/>
                <a:latin typeface="Tahoma" charset="0"/>
                <a:cs typeface="+mn-cs"/>
              </a:rPr>
              <a:t>ış</a:t>
            </a:r>
            <a:r>
              <a:rPr lang="en-US" sz="2000" b="1">
                <a:effectLst/>
                <a:latin typeface="Tahoma" charset="0"/>
                <a:cs typeface="+mn-cs"/>
              </a:rPr>
              <a:t>lar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, bunlara uygun olarak nas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l davran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lmas</a:t>
            </a:r>
            <a:r>
              <a:rPr lang="tr-TR" sz="2000" b="1">
                <a:effectLst/>
                <a:latin typeface="Tahoma" charset="0"/>
                <a:cs typeface="+mn-cs"/>
              </a:rPr>
              <a:t>ı </a:t>
            </a:r>
            <a:r>
              <a:rPr lang="en-US" sz="2000" b="1">
                <a:effectLst/>
                <a:latin typeface="Tahoma" charset="0"/>
                <a:cs typeface="+mn-cs"/>
              </a:rPr>
              <a:t>ge</a:t>
            </a:r>
            <a:r>
              <a:rPr lang="tr-TR" sz="2000" b="1">
                <a:effectLst/>
                <a:latin typeface="Tahoma" charset="0"/>
                <a:cs typeface="+mn-cs"/>
              </a:rPr>
              <a:t>rektiğ</a:t>
            </a:r>
            <a:r>
              <a:rPr lang="en-US" sz="2000" b="1">
                <a:effectLst/>
                <a:latin typeface="Tahoma" charset="0"/>
                <a:cs typeface="+mn-cs"/>
              </a:rPr>
              <a:t>ini ortaya koyan toplumda kabul görmü</a:t>
            </a:r>
            <a:r>
              <a:rPr lang="tr-TR" sz="2000" b="1">
                <a:effectLst/>
                <a:latin typeface="Tahoma" charset="0"/>
                <a:cs typeface="+mn-cs"/>
              </a:rPr>
              <a:t>ş </a:t>
            </a:r>
            <a:r>
              <a:rPr lang="en-US" sz="2000" b="1">
                <a:effectLst/>
                <a:latin typeface="Tahoma" charset="0"/>
                <a:cs typeface="+mn-cs"/>
              </a:rPr>
              <a:t>yaz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l</a:t>
            </a:r>
            <a:r>
              <a:rPr lang="tr-TR" sz="2000" b="1">
                <a:effectLst/>
                <a:latin typeface="Tahoma" charset="0"/>
                <a:cs typeface="+mn-cs"/>
              </a:rPr>
              <a:t>ı </a:t>
            </a:r>
            <a:r>
              <a:rPr lang="en-US" sz="2000" b="1">
                <a:effectLst/>
                <a:latin typeface="Tahoma" charset="0"/>
                <a:cs typeface="+mn-cs"/>
              </a:rPr>
              <a:t>olmayan kurallar bütünü</a:t>
            </a:r>
            <a:r>
              <a:rPr lang="tr-TR" sz="2000" b="1">
                <a:effectLst/>
                <a:latin typeface="Tahoma" charset="0"/>
                <a:cs typeface="+mn-cs"/>
              </a:rPr>
              <a:t>dür. Etik ile </a:t>
            </a:r>
            <a:r>
              <a:rPr lang="en-US" sz="2000" b="1">
                <a:effectLst/>
                <a:latin typeface="Tahoma" charset="0"/>
                <a:cs typeface="+mn-cs"/>
              </a:rPr>
              <a:t>ortak yö</a:t>
            </a:r>
            <a:r>
              <a:rPr lang="tr-TR" sz="2000" b="1">
                <a:effectLst/>
                <a:latin typeface="Tahoma" charset="0"/>
                <a:cs typeface="+mn-cs"/>
              </a:rPr>
              <a:t>nü b</a:t>
            </a:r>
            <a:r>
              <a:rPr lang="en-US" sz="2000" b="1">
                <a:effectLst/>
                <a:latin typeface="Tahoma" charset="0"/>
                <a:cs typeface="+mn-cs"/>
              </a:rPr>
              <a:t>ireyler aras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ndaki ili</a:t>
            </a:r>
            <a:r>
              <a:rPr lang="tr-TR" sz="2000" b="1">
                <a:effectLst/>
                <a:latin typeface="Tahoma" charset="0"/>
                <a:cs typeface="+mn-cs"/>
              </a:rPr>
              <a:t>ş</a:t>
            </a:r>
            <a:r>
              <a:rPr lang="en-US" sz="2000" b="1">
                <a:effectLst/>
                <a:latin typeface="Tahoma" charset="0"/>
                <a:cs typeface="+mn-cs"/>
              </a:rPr>
              <a:t>kiyi düzenleyen davran</a:t>
            </a:r>
            <a:r>
              <a:rPr lang="tr-TR" sz="2000" b="1">
                <a:effectLst/>
                <a:latin typeface="Tahoma" charset="0"/>
                <a:cs typeface="+mn-cs"/>
              </a:rPr>
              <a:t>ış </a:t>
            </a:r>
            <a:r>
              <a:rPr lang="en-US" sz="2000" b="1">
                <a:effectLst/>
                <a:latin typeface="Tahoma" charset="0"/>
                <a:cs typeface="+mn-cs"/>
              </a:rPr>
              <a:t>kurallar</a:t>
            </a:r>
            <a:r>
              <a:rPr lang="tr-TR" sz="2000" b="1">
                <a:effectLst/>
                <a:latin typeface="Tahoma" charset="0"/>
                <a:cs typeface="+mn-cs"/>
              </a:rPr>
              <a:t>ı </a:t>
            </a:r>
            <a:r>
              <a:rPr lang="en-US" sz="2000" b="1">
                <a:effectLst/>
                <a:latin typeface="Tahoma" charset="0"/>
                <a:cs typeface="+mn-cs"/>
              </a:rPr>
              <a:t>olmalar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d</a:t>
            </a:r>
            <a:r>
              <a:rPr lang="tr-TR" sz="2000" b="1">
                <a:effectLst/>
                <a:latin typeface="Tahoma" charset="0"/>
                <a:cs typeface="+mn-cs"/>
              </a:rPr>
              <a:t>ı</a:t>
            </a:r>
            <a:r>
              <a:rPr lang="en-US" sz="2000" b="1">
                <a:effectLst/>
                <a:latin typeface="Tahoma" charset="0"/>
                <a:cs typeface="+mn-cs"/>
              </a:rPr>
              <a:t>r. </a:t>
            </a:r>
            <a:endParaRPr lang="tr-TR" sz="2000" b="1">
              <a:effectLst/>
              <a:latin typeface="Tahoma" charset="0"/>
              <a:cs typeface="+mn-cs"/>
            </a:endParaRPr>
          </a:p>
          <a:p>
            <a:pPr>
              <a:defRPr/>
            </a:pPr>
            <a:endParaRPr lang="tr-TR" sz="1200">
              <a:latin typeface="Tahoma" charset="0"/>
              <a:cs typeface="+mn-cs"/>
            </a:endParaRPr>
          </a:p>
        </p:txBody>
      </p:sp>
      <p:pic>
        <p:nvPicPr>
          <p:cNvPr id="30723" name="Picture 3" descr="93527[1]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43188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8800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214313"/>
            <a:ext cx="8472487" cy="6429375"/>
          </a:xfrm>
        </p:spPr>
        <p:txBody>
          <a:bodyPr/>
          <a:lstStyle/>
          <a:p>
            <a:pPr>
              <a:defRPr/>
            </a:pPr>
            <a:r>
              <a:rPr lang="en-US" sz="2000">
                <a:latin typeface="Tahoma" charset="0"/>
                <a:cs typeface="+mn-cs"/>
              </a:rPr>
              <a:t>Konu i</a:t>
            </a:r>
            <a:r>
              <a:rPr lang="tr-TR" sz="2000">
                <a:latin typeface="Tahoma" charset="0"/>
                <a:cs typeface="+mn-cs"/>
              </a:rPr>
              <a:t>ş</a:t>
            </a:r>
            <a:r>
              <a:rPr lang="en-US" sz="2000">
                <a:latin typeface="Tahoma" charset="0"/>
                <a:cs typeface="+mn-cs"/>
              </a:rPr>
              <a:t>letme literatüründeki durum itibariyle incelendi</a:t>
            </a:r>
            <a:r>
              <a:rPr lang="tr-TR" sz="2000">
                <a:latin typeface="Tahoma" charset="0"/>
                <a:cs typeface="+mn-cs"/>
              </a:rPr>
              <a:t>ğ</a:t>
            </a:r>
            <a:r>
              <a:rPr lang="en-US" sz="2000">
                <a:latin typeface="Tahoma" charset="0"/>
                <a:cs typeface="+mn-cs"/>
              </a:rPr>
              <a:t>inde, eti</a:t>
            </a:r>
            <a:r>
              <a:rPr lang="tr-TR" sz="2000">
                <a:latin typeface="Tahoma" charset="0"/>
                <a:cs typeface="+mn-cs"/>
              </a:rPr>
              <a:t>ğ</a:t>
            </a:r>
            <a:r>
              <a:rPr lang="en-US" sz="2000">
                <a:latin typeface="Tahoma" charset="0"/>
                <a:cs typeface="+mn-cs"/>
              </a:rPr>
              <a:t>in daha kural ve politikalara dayal</a:t>
            </a:r>
            <a:r>
              <a:rPr lang="tr-TR" sz="2000">
                <a:latin typeface="Tahoma" charset="0"/>
                <a:cs typeface="+mn-cs"/>
              </a:rPr>
              <a:t>ı </a:t>
            </a:r>
            <a:r>
              <a:rPr lang="en-US" sz="2000">
                <a:latin typeface="Tahoma" charset="0"/>
                <a:cs typeface="+mn-cs"/>
              </a:rPr>
              <a:t>davran</a:t>
            </a:r>
            <a:r>
              <a:rPr lang="tr-TR" sz="2000">
                <a:latin typeface="Tahoma" charset="0"/>
                <a:cs typeface="+mn-cs"/>
              </a:rPr>
              <a:t>ış</a:t>
            </a:r>
            <a:r>
              <a:rPr lang="en-US" sz="2000">
                <a:latin typeface="Tahoma" charset="0"/>
                <a:cs typeface="+mn-cs"/>
              </a:rPr>
              <a:t>lar</a:t>
            </a:r>
            <a:r>
              <a:rPr lang="tr-TR" sz="2000">
                <a:latin typeface="Tahoma" charset="0"/>
                <a:cs typeface="+mn-cs"/>
              </a:rPr>
              <a:t>ı </a:t>
            </a:r>
            <a:r>
              <a:rPr lang="en-US" sz="2000">
                <a:latin typeface="Tahoma" charset="0"/>
                <a:cs typeface="+mn-cs"/>
              </a:rPr>
              <a:t>ifade etti</a:t>
            </a:r>
            <a:r>
              <a:rPr lang="tr-TR" sz="2000">
                <a:latin typeface="Tahoma" charset="0"/>
                <a:cs typeface="+mn-cs"/>
              </a:rPr>
              <a:t>ğ</a:t>
            </a:r>
            <a:r>
              <a:rPr lang="en-US" sz="2000">
                <a:latin typeface="Tahoma" charset="0"/>
                <a:cs typeface="+mn-cs"/>
              </a:rPr>
              <a:t>i; ahlak kavram</a:t>
            </a:r>
            <a:r>
              <a:rPr lang="tr-TR" sz="2000">
                <a:latin typeface="Tahoma" charset="0"/>
                <a:cs typeface="+mn-cs"/>
              </a:rPr>
              <a:t>ı</a:t>
            </a:r>
            <a:r>
              <a:rPr lang="en-US" sz="2000">
                <a:latin typeface="Tahoma" charset="0"/>
                <a:cs typeface="+mn-cs"/>
              </a:rPr>
              <a:t>na ise, de</a:t>
            </a:r>
            <a:r>
              <a:rPr lang="tr-TR" sz="2000">
                <a:latin typeface="Tahoma" charset="0"/>
                <a:cs typeface="+mn-cs"/>
              </a:rPr>
              <a:t>ğ</a:t>
            </a:r>
            <a:r>
              <a:rPr lang="en-US" sz="2000">
                <a:latin typeface="Tahoma" charset="0"/>
                <a:cs typeface="+mn-cs"/>
              </a:rPr>
              <a:t>erlerle ilgili anlamlar yüklendi</a:t>
            </a:r>
            <a:r>
              <a:rPr lang="tr-TR" sz="2000">
                <a:latin typeface="Tahoma" charset="0"/>
                <a:cs typeface="+mn-cs"/>
              </a:rPr>
              <a:t>ğ</a:t>
            </a:r>
            <a:r>
              <a:rPr lang="en-US" sz="2000">
                <a:latin typeface="Tahoma" charset="0"/>
                <a:cs typeface="+mn-cs"/>
              </a:rPr>
              <a:t>i görülür. Bu yarg</a:t>
            </a:r>
            <a:r>
              <a:rPr lang="tr-TR" sz="2000">
                <a:latin typeface="Tahoma" charset="0"/>
                <a:cs typeface="+mn-cs"/>
              </a:rPr>
              <a:t>ı</a:t>
            </a:r>
            <a:r>
              <a:rPr lang="en-US" sz="2000">
                <a:latin typeface="Tahoma" charset="0"/>
                <a:cs typeface="+mn-cs"/>
              </a:rPr>
              <a:t>lamalar, e</a:t>
            </a:r>
            <a:r>
              <a:rPr lang="tr-TR" sz="2000">
                <a:latin typeface="Tahoma" charset="0"/>
                <a:cs typeface="+mn-cs"/>
              </a:rPr>
              <a:t>ğ</a:t>
            </a:r>
            <a:r>
              <a:rPr lang="en-US" sz="2000">
                <a:latin typeface="Tahoma" charset="0"/>
                <a:cs typeface="+mn-cs"/>
              </a:rPr>
              <a:t>itim ve adalet leri gibi toplum kurumlar</a:t>
            </a:r>
            <a:r>
              <a:rPr lang="tr-TR" sz="2000">
                <a:latin typeface="Tahoma" charset="0"/>
                <a:cs typeface="+mn-cs"/>
              </a:rPr>
              <a:t>ı</a:t>
            </a:r>
            <a:r>
              <a:rPr lang="en-US" sz="2000">
                <a:latin typeface="Tahoma" charset="0"/>
                <a:cs typeface="+mn-cs"/>
              </a:rPr>
              <a:t>n</a:t>
            </a:r>
            <a:r>
              <a:rPr lang="tr-TR" sz="2000">
                <a:latin typeface="Tahoma" charset="0"/>
                <a:cs typeface="+mn-cs"/>
              </a:rPr>
              <a:t>ı</a:t>
            </a:r>
            <a:r>
              <a:rPr lang="en-US" sz="2000">
                <a:latin typeface="Tahoma" charset="0"/>
                <a:cs typeface="+mn-cs"/>
              </a:rPr>
              <a:t>n biçimlendirilmesi yan</a:t>
            </a:r>
            <a:r>
              <a:rPr lang="tr-TR" sz="2000">
                <a:latin typeface="Tahoma" charset="0"/>
                <a:cs typeface="+mn-cs"/>
              </a:rPr>
              <a:t>ı</a:t>
            </a:r>
            <a:r>
              <a:rPr lang="en-US" sz="2000">
                <a:latin typeface="Tahoma" charset="0"/>
                <a:cs typeface="+mn-cs"/>
              </a:rPr>
              <a:t>nda, yönetim ve karar gibi i</a:t>
            </a:r>
            <a:r>
              <a:rPr lang="tr-TR" sz="2000">
                <a:latin typeface="Tahoma" charset="0"/>
                <a:cs typeface="+mn-cs"/>
              </a:rPr>
              <a:t>ş</a:t>
            </a:r>
            <a:r>
              <a:rPr lang="en-US" sz="2000">
                <a:latin typeface="Tahoma" charset="0"/>
                <a:cs typeface="+mn-cs"/>
              </a:rPr>
              <a:t>letme konular</a:t>
            </a:r>
            <a:r>
              <a:rPr lang="tr-TR" sz="2000">
                <a:latin typeface="Tahoma" charset="0"/>
                <a:cs typeface="+mn-cs"/>
              </a:rPr>
              <a:t>ı</a:t>
            </a:r>
            <a:r>
              <a:rPr lang="en-US" sz="2000">
                <a:latin typeface="Tahoma" charset="0"/>
                <a:cs typeface="+mn-cs"/>
              </a:rPr>
              <a:t>nda da yol gösterici olur. </a:t>
            </a:r>
            <a:endParaRPr lang="tr-TR" sz="2000">
              <a:latin typeface="Tahoma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endParaRPr lang="tr-TR" sz="2000">
              <a:latin typeface="Tahoma" charset="0"/>
              <a:cs typeface="+mn-cs"/>
            </a:endParaRPr>
          </a:p>
          <a:p>
            <a:pPr>
              <a:defRPr/>
            </a:pPr>
            <a:r>
              <a:rPr lang="tr-TR" sz="2000">
                <a:latin typeface="Tahoma" charset="0"/>
                <a:cs typeface="+mn-cs"/>
              </a:rPr>
              <a:t>E</a:t>
            </a:r>
            <a:r>
              <a:rPr lang="en-US" sz="2000">
                <a:latin typeface="Tahoma" charset="0"/>
                <a:cs typeface="+mn-cs"/>
              </a:rPr>
              <a:t>tik ile ilgili oldu</a:t>
            </a:r>
            <a:r>
              <a:rPr lang="tr-TR" sz="2000">
                <a:latin typeface="Tahoma" charset="0"/>
                <a:cs typeface="+mn-cs"/>
              </a:rPr>
              <a:t>ğ</a:t>
            </a:r>
            <a:r>
              <a:rPr lang="en-US" sz="2000">
                <a:latin typeface="Tahoma" charset="0"/>
                <a:cs typeface="+mn-cs"/>
              </a:rPr>
              <a:t>u dü</a:t>
            </a:r>
            <a:r>
              <a:rPr lang="tr-TR" sz="2000">
                <a:latin typeface="Tahoma" charset="0"/>
                <a:cs typeface="+mn-cs"/>
              </a:rPr>
              <a:t>ş</a:t>
            </a:r>
            <a:r>
              <a:rPr lang="en-US" sz="2000">
                <a:latin typeface="Tahoma" charset="0"/>
                <a:cs typeface="+mn-cs"/>
              </a:rPr>
              <a:t>ünülen ba</a:t>
            </a:r>
            <a:r>
              <a:rPr lang="tr-TR" sz="2000">
                <a:latin typeface="Tahoma" charset="0"/>
                <a:cs typeface="+mn-cs"/>
              </a:rPr>
              <a:t>ş</a:t>
            </a:r>
            <a:r>
              <a:rPr lang="en-US" sz="2000">
                <a:latin typeface="Tahoma" charset="0"/>
                <a:cs typeface="+mn-cs"/>
              </a:rPr>
              <a:t>ka kavramlar da bulunmak</a:t>
            </a:r>
            <a:r>
              <a:rPr lang="tr-TR" sz="2000">
                <a:latin typeface="Tahoma" charset="0"/>
                <a:cs typeface="+mn-cs"/>
              </a:rPr>
              <a:t>tır</a:t>
            </a:r>
          </a:p>
          <a:p>
            <a:pPr>
              <a:buFont typeface="Wingdings" charset="0"/>
              <a:buNone/>
              <a:defRPr/>
            </a:pPr>
            <a:r>
              <a:rPr lang="en-US" sz="2000">
                <a:latin typeface="Tahoma" charset="0"/>
                <a:cs typeface="+mn-cs"/>
              </a:rPr>
              <a:t> </a:t>
            </a:r>
            <a:r>
              <a:rPr lang="tr-TR" sz="2000">
                <a:latin typeface="Tahoma" charset="0"/>
                <a:cs typeface="+mn-cs"/>
              </a:rPr>
              <a:t> </a:t>
            </a:r>
          </a:p>
          <a:p>
            <a:pPr>
              <a:defRPr/>
            </a:pPr>
            <a:r>
              <a:rPr lang="en-US" sz="2000">
                <a:latin typeface="Tahoma" charset="0"/>
                <a:cs typeface="+mn-cs"/>
              </a:rPr>
              <a:t>" Bu ba</a:t>
            </a:r>
            <a:r>
              <a:rPr lang="tr-TR" sz="2000">
                <a:latin typeface="Tahoma" charset="0"/>
                <a:cs typeface="+mn-cs"/>
              </a:rPr>
              <a:t>ğ</a:t>
            </a:r>
            <a:r>
              <a:rPr lang="en-US" sz="2000">
                <a:latin typeface="Tahoma" charset="0"/>
                <a:cs typeface="+mn-cs"/>
              </a:rPr>
              <a:t>lamda, ilk akla gelen bir di</a:t>
            </a:r>
            <a:r>
              <a:rPr lang="tr-TR" sz="2000">
                <a:latin typeface="Tahoma" charset="0"/>
                <a:cs typeface="+mn-cs"/>
              </a:rPr>
              <a:t>ğ</a:t>
            </a:r>
            <a:r>
              <a:rPr lang="en-US" sz="2000">
                <a:latin typeface="Tahoma" charset="0"/>
                <a:cs typeface="+mn-cs"/>
              </a:rPr>
              <a:t>er benzer ifade vicdand</a:t>
            </a:r>
            <a:r>
              <a:rPr lang="tr-TR" sz="2000">
                <a:latin typeface="Tahoma" charset="0"/>
                <a:cs typeface="+mn-cs"/>
              </a:rPr>
              <a:t>ı</a:t>
            </a:r>
            <a:r>
              <a:rPr lang="en-US" sz="2000">
                <a:latin typeface="Tahoma" charset="0"/>
                <a:cs typeface="+mn-cs"/>
              </a:rPr>
              <a:t>r. </a:t>
            </a:r>
            <a:r>
              <a:rPr lang="en-US" sz="2000" i="1">
                <a:latin typeface="Tahoma" charset="0"/>
                <a:cs typeface="+mn-cs"/>
              </a:rPr>
              <a:t>Vicdan, </a:t>
            </a:r>
            <a:r>
              <a:rPr lang="en-US" sz="2000">
                <a:latin typeface="Tahoma" charset="0"/>
                <a:cs typeface="+mn-cs"/>
              </a:rPr>
              <a:t>baz</a:t>
            </a:r>
            <a:r>
              <a:rPr lang="tr-TR" sz="2000">
                <a:latin typeface="Tahoma" charset="0"/>
                <a:cs typeface="+mn-cs"/>
              </a:rPr>
              <a:t>ı </a:t>
            </a:r>
            <a:r>
              <a:rPr lang="en-US" sz="2000">
                <a:latin typeface="Tahoma" charset="0"/>
                <a:cs typeface="+mn-cs"/>
              </a:rPr>
              <a:t>normlar</a:t>
            </a:r>
            <a:r>
              <a:rPr lang="tr-TR" sz="2000">
                <a:latin typeface="Tahoma" charset="0"/>
                <a:cs typeface="+mn-cs"/>
              </a:rPr>
              <a:t>ı</a:t>
            </a:r>
            <a:r>
              <a:rPr lang="en-US" sz="2000">
                <a:latin typeface="Tahoma" charset="0"/>
                <a:cs typeface="+mn-cs"/>
              </a:rPr>
              <a:t>n</a:t>
            </a:r>
            <a:r>
              <a:rPr lang="tr-TR" sz="2000">
                <a:latin typeface="Tahoma" charset="0"/>
                <a:cs typeface="+mn-cs"/>
              </a:rPr>
              <a:t>ı</a:t>
            </a:r>
            <a:r>
              <a:rPr lang="en-US" sz="2000">
                <a:latin typeface="Tahoma" charset="0"/>
                <a:cs typeface="+mn-cs"/>
              </a:rPr>
              <a:t>n içten, do</a:t>
            </a:r>
            <a:r>
              <a:rPr lang="tr-TR" sz="2000">
                <a:latin typeface="Tahoma" charset="0"/>
                <a:cs typeface="+mn-cs"/>
              </a:rPr>
              <a:t>ğ</a:t>
            </a:r>
            <a:r>
              <a:rPr lang="en-US" sz="2000">
                <a:latin typeface="Tahoma" charset="0"/>
                <a:cs typeface="+mn-cs"/>
              </a:rPr>
              <a:t>ru ve zorunlu olarak kabul edilmesi ve bu kurallar</a:t>
            </a:r>
            <a:r>
              <a:rPr lang="tr-TR" sz="2000">
                <a:latin typeface="Tahoma" charset="0"/>
                <a:cs typeface="+mn-cs"/>
              </a:rPr>
              <a:t>ı</a:t>
            </a:r>
            <a:r>
              <a:rPr lang="en-US" sz="2000">
                <a:latin typeface="Tahoma" charset="0"/>
                <a:cs typeface="+mn-cs"/>
              </a:rPr>
              <a:t>n halinde bir sorumluluk duygusunun meydana gelmesi demektir. insanlar nedenlerle, iyi veya kötünün ne oldu</a:t>
            </a:r>
            <a:r>
              <a:rPr lang="tr-TR" sz="2000">
                <a:latin typeface="Tahoma" charset="0"/>
                <a:cs typeface="+mn-cs"/>
              </a:rPr>
              <a:t>ğ</a:t>
            </a:r>
            <a:r>
              <a:rPr lang="en-US" sz="2000">
                <a:latin typeface="Tahoma" charset="0"/>
                <a:cs typeface="+mn-cs"/>
              </a:rPr>
              <a:t>una dair bir bilince sahiptirler, bu çle iyiye yör</a:t>
            </a:r>
            <a:r>
              <a:rPr lang="tr-TR" sz="2000">
                <a:latin typeface="Tahoma" charset="0"/>
                <a:cs typeface="+mn-cs"/>
              </a:rPr>
              <a:t>ı</a:t>
            </a:r>
            <a:r>
              <a:rPr lang="en-US" sz="2000">
                <a:latin typeface="Tahoma" charset="0"/>
                <a:cs typeface="+mn-cs"/>
              </a:rPr>
              <a:t>elmeye, kötüden uzak durmaya çal</a:t>
            </a:r>
            <a:r>
              <a:rPr lang="tr-TR" sz="2000">
                <a:latin typeface="Tahoma" charset="0"/>
                <a:cs typeface="+mn-cs"/>
              </a:rPr>
              <a:t>ışı</a:t>
            </a:r>
            <a:r>
              <a:rPr lang="en-US" sz="2000">
                <a:latin typeface="Tahoma" charset="0"/>
                <a:cs typeface="+mn-cs"/>
              </a:rPr>
              <a:t>rlar. insan</a:t>
            </a:r>
            <a:r>
              <a:rPr lang="tr-TR" sz="2000">
                <a:latin typeface="Tahoma" charset="0"/>
                <a:cs typeface="+mn-cs"/>
              </a:rPr>
              <a:t>ı</a:t>
            </a:r>
            <a:r>
              <a:rPr lang="en-US" sz="2000">
                <a:latin typeface="Tahoma" charset="0"/>
                <a:cs typeface="+mn-cs"/>
              </a:rPr>
              <a:t>n kendili</a:t>
            </a:r>
            <a:r>
              <a:rPr lang="tr-TR" sz="2000">
                <a:latin typeface="Tahoma" charset="0"/>
                <a:cs typeface="+mn-cs"/>
              </a:rPr>
              <a:t>ğ</a:t>
            </a:r>
            <a:r>
              <a:rPr lang="en-US" sz="2000">
                <a:latin typeface="Tahoma" charset="0"/>
                <a:cs typeface="+mn-cs"/>
              </a:rPr>
              <a:t>inden, bir ahlak veya felsefe e</a:t>
            </a:r>
            <a:r>
              <a:rPr lang="tr-TR" sz="2000">
                <a:latin typeface="Tahoma" charset="0"/>
                <a:cs typeface="+mn-cs"/>
              </a:rPr>
              <a:t>ğ</a:t>
            </a:r>
            <a:r>
              <a:rPr lang="en-US" sz="2000">
                <a:latin typeface="Tahoma" charset="0"/>
                <a:cs typeface="+mn-cs"/>
              </a:rPr>
              <a:t>itimi olmadan, sahip oldu</a:t>
            </a:r>
            <a:r>
              <a:rPr lang="tr-TR" sz="2000">
                <a:latin typeface="Tahoma" charset="0"/>
                <a:cs typeface="+mn-cs"/>
              </a:rPr>
              <a:t>ğ</a:t>
            </a:r>
            <a:r>
              <a:rPr lang="en-US" sz="2000">
                <a:latin typeface="Tahoma" charset="0"/>
                <a:cs typeface="+mn-cs"/>
              </a:rPr>
              <a:t>u iyi bilgisi vicdan olarak edilmektedir.</a:t>
            </a:r>
            <a:endParaRPr lang="tr-TR" sz="2000">
              <a:latin typeface="Tahoma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7680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Meryem</a:t>
            </a:r>
            <a:r>
              <a:rPr lang="en-US" dirty="0" smtClean="0"/>
              <a:t> </a:t>
            </a:r>
            <a:r>
              <a:rPr lang="en-US" dirty="0" err="1" smtClean="0"/>
              <a:t>Kozak</a:t>
            </a:r>
            <a:r>
              <a:rPr lang="en-US" dirty="0" smtClean="0"/>
              <a:t>- </a:t>
            </a:r>
            <a:r>
              <a:rPr lang="en-US" dirty="0" err="1" smtClean="0"/>
              <a:t>Hatice</a:t>
            </a:r>
            <a:r>
              <a:rPr lang="en-US" dirty="0" smtClean="0"/>
              <a:t> </a:t>
            </a:r>
            <a:r>
              <a:rPr lang="en-US" dirty="0" err="1" smtClean="0"/>
              <a:t>Nergis</a:t>
            </a:r>
            <a:r>
              <a:rPr lang="en-US" dirty="0" smtClean="0"/>
              <a:t>- </a:t>
            </a:r>
            <a:r>
              <a:rPr lang="en-US" dirty="0" err="1" smtClean="0"/>
              <a:t>Turizmde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- </a:t>
            </a:r>
            <a:r>
              <a:rPr lang="en-US" dirty="0" err="1" smtClean="0"/>
              <a:t>Detay</a:t>
            </a:r>
            <a:r>
              <a:rPr lang="en-US" dirty="0" smtClean="0"/>
              <a:t> </a:t>
            </a:r>
            <a:r>
              <a:rPr lang="en-US" dirty="0" err="1" smtClean="0"/>
              <a:t>Yayıncılık</a:t>
            </a:r>
            <a:endParaRPr lang="en-US" dirty="0" smtClean="0"/>
          </a:p>
          <a:p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makaleler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086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Macintosh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Ahlak Felsefesi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2</cp:revision>
  <dcterms:created xsi:type="dcterms:W3CDTF">2017-11-16T12:52:15Z</dcterms:created>
  <dcterms:modified xsi:type="dcterms:W3CDTF">2017-11-16T13:36:49Z</dcterms:modified>
</cp:coreProperties>
</file>