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9"/>
  </p:notesMasterIdLst>
  <p:sldIdLst>
    <p:sldId id="303" r:id="rId2"/>
    <p:sldId id="256" r:id="rId3"/>
    <p:sldId id="326"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52" r:id="rId20"/>
    <p:sldId id="351" r:id="rId21"/>
    <p:sldId id="350" r:id="rId22"/>
    <p:sldId id="349" r:id="rId23"/>
    <p:sldId id="345" r:id="rId24"/>
    <p:sldId id="346" r:id="rId25"/>
    <p:sldId id="347" r:id="rId26"/>
    <p:sldId id="348" r:id="rId27"/>
    <p:sldId id="353"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1"/>
    <p:restoredTop sz="85425" autoAdjust="0"/>
  </p:normalViewPr>
  <p:slideViewPr>
    <p:cSldViewPr snapToGrid="0" snapToObjects="1">
      <p:cViewPr varScale="1">
        <p:scale>
          <a:sx n="40" d="100"/>
          <a:sy n="40" d="100"/>
        </p:scale>
        <p:origin x="16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tr-TR"/>
              <a:t>Asıl başlık stilini düzenlemek için tıklayın</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5381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0590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3674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7"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108352003_2880x2057.jpeg"/>
          <p:cNvSpPr>
            <a:spLocks noGrp="1"/>
          </p:cNvSpPr>
          <p:nvPr>
            <p:ph type="pic" idx="14"/>
          </p:nvPr>
        </p:nvSpPr>
        <p:spPr>
          <a:xfrm>
            <a:off x="368300" y="444500"/>
            <a:ext cx="12268200" cy="632460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355600" y="6908800"/>
            <a:ext cx="12293600" cy="1104900"/>
          </a:xfrm>
          <a:prstGeom prst="rect">
            <a:avLst/>
          </a:prstGeom>
        </p:spPr>
        <p:txBody>
          <a:bodyPr anchor="b"/>
          <a:lstStyle/>
          <a:p>
            <a:r>
              <a:t>Title Text</a:t>
            </a:r>
          </a:p>
        </p:txBody>
      </p:sp>
      <p:sp>
        <p:nvSpPr>
          <p:cNvPr id="30"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50574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117356722_2160x1620.jpeg"/>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41407369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300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tr-TR"/>
              <a:t>Asıl başlık stilini düzenlemek için tıklayın</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8612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6689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tr-TR"/>
              <a:t>Asıl metin stillerini düzenlemek için tıklayın</a:t>
            </a:r>
          </a:p>
        </p:txBody>
      </p:sp>
      <p:sp>
        <p:nvSpPr>
          <p:cNvPr id="4" name="Content Placeholder 3"/>
          <p:cNvSpPr>
            <a:spLocks noGrp="1"/>
          </p:cNvSpPr>
          <p:nvPr>
            <p:ph sz="half" idx="2"/>
          </p:nvPr>
        </p:nvSpPr>
        <p:spPr>
          <a:xfrm>
            <a:off x="895775" y="3562773"/>
            <a:ext cx="5501639" cy="524030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tr-TR"/>
              <a:t>Asıl metin stillerini düzenlemek için tıklayın</a:t>
            </a:r>
          </a:p>
        </p:txBody>
      </p:sp>
      <p:sp>
        <p:nvSpPr>
          <p:cNvPr id="6" name="Content Placeholder 5"/>
          <p:cNvSpPr>
            <a:spLocks noGrp="1"/>
          </p:cNvSpPr>
          <p:nvPr>
            <p:ph sz="quarter" idx="4"/>
          </p:nvPr>
        </p:nvSpPr>
        <p:spPr>
          <a:xfrm>
            <a:off x="6583681" y="3562773"/>
            <a:ext cx="5528734" cy="524030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4939397-2F5F-40A5-89F9-D8434501AC03}" type="datetimeFigureOut">
              <a:rPr lang="en-US" smtClean="0"/>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314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4939397-2F5F-40A5-89F9-D8434501AC03}" type="datetimeFigureOut">
              <a:rPr lang="en-US" smtClean="0"/>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7660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39397-2F5F-40A5-89F9-D8434501AC03}" type="datetimeFigureOut">
              <a:rPr lang="en-US" smtClean="0"/>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2879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tr-TR"/>
              <a:t>Asıl başlık stilini düzenlemek için tıklayın</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1073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tr-TR"/>
              <a:t>Resim eklemek için simgeye tıklayın</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4642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1/22/2023</a:t>
            </a:fld>
            <a:endParaRPr lang="en-US"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tr-TR" smtClean="0"/>
              <a:t>‹#›</a:t>
            </a:fld>
            <a:endParaRPr lang="tr-TR"/>
          </a:p>
        </p:txBody>
      </p:sp>
    </p:spTree>
    <p:extLst>
      <p:ext uri="{BB962C8B-B14F-4D97-AF65-F5344CB8AC3E}">
        <p14:creationId xmlns:p14="http://schemas.microsoft.com/office/powerpoint/2010/main" val="120595475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pPr>
              <a:lnSpc>
                <a:spcPct val="107000"/>
              </a:lnSpc>
              <a:spcAft>
                <a:spcPts val="800"/>
              </a:spcAft>
            </a:pPr>
            <a:r>
              <a:rPr lang="tr-TR" sz="4000" dirty="0">
                <a:latin typeface="Times New Roman" panose="02020603050405020304" pitchFamily="18" charset="0"/>
                <a:ea typeface="Calibri" panose="020F0502020204030204" pitchFamily="34" charset="0"/>
              </a:rPr>
              <a:t>HİNT </a:t>
            </a:r>
            <a:r>
              <a:rPr lang="tr-TR" sz="4000" dirty="0">
                <a:effectLst/>
                <a:latin typeface="Times New Roman" panose="02020603050405020304" pitchFamily="18" charset="0"/>
                <a:ea typeface="Calibri" panose="020F0502020204030204" pitchFamily="34" charset="0"/>
              </a:rPr>
              <a:t>ALT-KITASINDA DELHİ SULTANLIĞI'NDAN BABÜRLÜ İMPARATORLUĞU 'NA SANAT VE KÜLTÜR</a:t>
            </a:r>
            <a:r>
              <a:rPr lang="tr-TR" sz="4000" dirty="0">
                <a:effectLst/>
                <a:latin typeface="Times New Roman" panose="02020603050405020304" pitchFamily="18" charset="0"/>
                <a:ea typeface="Calibri" panose="020F0502020204030204" pitchFamily="34" charset="0"/>
                <a:cs typeface="Times New Roman" panose="02020603050405020304" pitchFamily="18" charset="0"/>
              </a:rPr>
              <a:t> SANATI VE KÜLTÜRÜ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Sanatları ve 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F6A911D7-92C3-DC3D-3991-C701A969EC45}"/>
              </a:ext>
            </a:extLst>
          </p:cNvPr>
          <p:cNvSpPr>
            <a:spLocks noGrp="1"/>
          </p:cNvSpPr>
          <p:nvPr>
            <p:ph type="pic" idx="13"/>
          </p:nvPr>
        </p:nvSpPr>
        <p:spPr/>
      </p:sp>
      <p:sp>
        <p:nvSpPr>
          <p:cNvPr id="3" name="Başlık 2">
            <a:extLst>
              <a:ext uri="{FF2B5EF4-FFF2-40B4-BE49-F238E27FC236}">
                <a16:creationId xmlns:a16="http://schemas.microsoft.com/office/drawing/2014/main" id="{A695734E-3370-6D3F-430F-64415B199A7D}"/>
              </a:ext>
            </a:extLst>
          </p:cNvPr>
          <p:cNvSpPr>
            <a:spLocks noGrp="1"/>
          </p:cNvSpPr>
          <p:nvPr>
            <p:ph type="title"/>
          </p:nvPr>
        </p:nvSpPr>
        <p:spPr/>
        <p:txBody>
          <a:bodyPr/>
          <a:lstStyle/>
          <a:p>
            <a:endParaRPr lang="tr-TR"/>
          </a:p>
        </p:txBody>
      </p:sp>
      <p:pic>
        <p:nvPicPr>
          <p:cNvPr id="6" name="Resim 5">
            <a:extLst>
              <a:ext uri="{FF2B5EF4-FFF2-40B4-BE49-F238E27FC236}">
                <a16:creationId xmlns:a16="http://schemas.microsoft.com/office/drawing/2014/main" id="{A48AB292-15D9-FD51-FDEB-4516B87FC3DD}"/>
              </a:ext>
            </a:extLst>
          </p:cNvPr>
          <p:cNvPicPr>
            <a:picLocks noChangeAspect="1"/>
          </p:cNvPicPr>
          <p:nvPr/>
        </p:nvPicPr>
        <p:blipFill>
          <a:blip r:embed="rId2"/>
          <a:stretch>
            <a:fillRect/>
          </a:stretch>
        </p:blipFill>
        <p:spPr>
          <a:xfrm>
            <a:off x="122814" y="0"/>
            <a:ext cx="10468573" cy="4929653"/>
          </a:xfrm>
          <a:prstGeom prst="rect">
            <a:avLst/>
          </a:prstGeom>
        </p:spPr>
      </p:pic>
      <p:sp>
        <p:nvSpPr>
          <p:cNvPr id="8" name="Metin kutusu 7">
            <a:extLst>
              <a:ext uri="{FF2B5EF4-FFF2-40B4-BE49-F238E27FC236}">
                <a16:creationId xmlns:a16="http://schemas.microsoft.com/office/drawing/2014/main" id="{554D8BD4-F7BD-6D1E-D996-BFEA3F28FE3D}"/>
              </a:ext>
            </a:extLst>
          </p:cNvPr>
          <p:cNvSpPr txBox="1"/>
          <p:nvPr/>
        </p:nvSpPr>
        <p:spPr>
          <a:xfrm>
            <a:off x="769257" y="5036457"/>
            <a:ext cx="10468573" cy="3785652"/>
          </a:xfrm>
          <a:prstGeom prst="rect">
            <a:avLst/>
          </a:prstGeom>
          <a:noFill/>
        </p:spPr>
        <p:txBody>
          <a:bodyPr wrap="square">
            <a:spAutoFit/>
          </a:bodyPr>
          <a:lstStyle/>
          <a:p>
            <a:pPr algn="l"/>
            <a:r>
              <a:rPr lang="tr-TR" sz="2400" b="0" i="0" u="none" strike="noStrike" baseline="0" dirty="0">
                <a:solidFill>
                  <a:schemeClr val="tx1"/>
                </a:solidFill>
                <a:latin typeface="Fd1366326-Identity-H"/>
              </a:rPr>
              <a:t>Hümayun Türbesi'nin cepheden </a:t>
            </a:r>
            <a:r>
              <a:rPr lang="de-DE" sz="2400" b="0" i="0" u="none" strike="noStrike" baseline="0" dirty="0" err="1">
                <a:solidFill>
                  <a:schemeClr val="tx1"/>
                </a:solidFill>
                <a:latin typeface="Fd1366326-Identity-H"/>
              </a:rPr>
              <a:t>görünüşü</a:t>
            </a:r>
            <a:r>
              <a:rPr lang="de-DE" sz="2400" b="0" i="0" u="none" strike="noStrike" baseline="0" dirty="0">
                <a:solidFill>
                  <a:schemeClr val="tx1"/>
                </a:solidFill>
                <a:latin typeface="Fd1366326-Identity-H"/>
              </a:rPr>
              <a:t> </a:t>
            </a:r>
            <a:r>
              <a:rPr lang="de-DE" sz="2400" b="0" i="0" u="none" strike="noStrike" baseline="0" dirty="0">
                <a:solidFill>
                  <a:schemeClr val="tx1"/>
                </a:solidFill>
                <a:latin typeface="Fd1366323-Identity-H"/>
              </a:rPr>
              <a:t>Delhi,</a:t>
            </a:r>
            <a:r>
              <a:rPr lang="tr-TR" sz="2400" b="0" i="0" u="none" strike="noStrike" baseline="0" dirty="0">
                <a:solidFill>
                  <a:schemeClr val="tx1"/>
                </a:solidFill>
                <a:latin typeface="Fd1366323-Identity-H"/>
              </a:rPr>
              <a:t> </a:t>
            </a:r>
            <a:r>
              <a:rPr lang="tr-TR" sz="2400" b="0" i="0" u="none" strike="noStrike" baseline="0" dirty="0" err="1">
                <a:solidFill>
                  <a:schemeClr val="tx1"/>
                </a:solidFill>
                <a:latin typeface="Fd1366323-Identity-H"/>
              </a:rPr>
              <a:t>Mirak</a:t>
            </a:r>
            <a:r>
              <a:rPr lang="tr-TR" sz="2400" b="0" i="0" u="none" strike="noStrike" baseline="0" dirty="0">
                <a:solidFill>
                  <a:schemeClr val="tx1"/>
                </a:solidFill>
                <a:latin typeface="Fd1366323-Identity-H"/>
              </a:rPr>
              <a:t> Seyyid </a:t>
            </a:r>
            <a:r>
              <a:rPr lang="tr-TR" sz="2400" b="0" i="0" u="none" strike="noStrike" baseline="0" dirty="0" err="1">
                <a:solidFill>
                  <a:schemeClr val="tx1"/>
                </a:solidFill>
                <a:latin typeface="Fd1366323-Identity-H"/>
              </a:rPr>
              <a:t>Gıyas</a:t>
            </a:r>
            <a:r>
              <a:rPr lang="tr-TR" sz="2400" b="0" i="0" u="none" strike="noStrike" baseline="0" dirty="0">
                <a:solidFill>
                  <a:schemeClr val="tx1"/>
                </a:solidFill>
                <a:latin typeface="Fd1366323-Identity-H"/>
              </a:rPr>
              <a:t> ve Seyyid Muhammed, 1562- 1571</a:t>
            </a:r>
            <a:r>
              <a:rPr lang="tr-TR" sz="2400" dirty="0">
                <a:solidFill>
                  <a:schemeClr val="tx1"/>
                </a:solidFill>
                <a:latin typeface="Fd1366323-Identity-H"/>
              </a:rPr>
              <a:t> </a:t>
            </a:r>
            <a:r>
              <a:rPr lang="tr-TR" sz="2400" b="0" i="0" u="none" strike="noStrike" baseline="0" dirty="0">
                <a:solidFill>
                  <a:schemeClr val="tx1"/>
                </a:solidFill>
                <a:latin typeface="Fd1366323-Identity-H"/>
              </a:rPr>
              <a:t>ikinci </a:t>
            </a:r>
            <a:r>
              <a:rPr lang="tr-TR" sz="2400" b="0" i="0" u="none" strike="noStrike" baseline="0" dirty="0" err="1">
                <a:solidFill>
                  <a:schemeClr val="tx1"/>
                </a:solidFill>
                <a:latin typeface="Fd1366323-Identity-H"/>
              </a:rPr>
              <a:t>Babürlü</a:t>
            </a:r>
            <a:r>
              <a:rPr lang="tr-TR" sz="2400" b="0" i="0" u="none" strike="noStrike" baseline="0" dirty="0">
                <a:solidFill>
                  <a:schemeClr val="tx1"/>
                </a:solidFill>
                <a:latin typeface="Fd1366323-Identity-H"/>
              </a:rPr>
              <a:t> Hükümdarı </a:t>
            </a:r>
            <a:r>
              <a:rPr lang="tr-TR" sz="2400" b="0" i="0" u="none" strike="noStrike" baseline="0" dirty="0" err="1">
                <a:solidFill>
                  <a:schemeClr val="tx1"/>
                </a:solidFill>
                <a:latin typeface="Fd1366323-Identity-H"/>
              </a:rPr>
              <a:t>Hümayun'un</a:t>
            </a:r>
            <a:r>
              <a:rPr lang="tr-TR" sz="2400" b="0" i="0" u="none" strike="noStrike" baseline="0" dirty="0">
                <a:solidFill>
                  <a:schemeClr val="tx1"/>
                </a:solidFill>
                <a:latin typeface="Fd1366323-Identity-H"/>
              </a:rPr>
              <a:t> anıtsal</a:t>
            </a:r>
          </a:p>
          <a:p>
            <a:pPr algn="l"/>
            <a:r>
              <a:rPr lang="tr-TR" sz="2400" b="0" i="0" u="none" strike="noStrike" baseline="0" dirty="0">
                <a:solidFill>
                  <a:schemeClr val="tx1"/>
                </a:solidFill>
                <a:latin typeface="Fd1366323-Identity-H"/>
              </a:rPr>
              <a:t>mezarı, büyük </a:t>
            </a:r>
            <a:r>
              <a:rPr lang="tr-TR" sz="2400" b="0" i="0" u="none" strike="noStrike" baseline="0" dirty="0" err="1">
                <a:solidFill>
                  <a:schemeClr val="tx1"/>
                </a:solidFill>
                <a:latin typeface="Fd1366323-Identity-H"/>
              </a:rPr>
              <a:t>Babürlü</a:t>
            </a:r>
            <a:r>
              <a:rPr lang="tr-TR" sz="2400" b="0" i="0" u="none" strike="noStrike" baseline="0" dirty="0">
                <a:solidFill>
                  <a:schemeClr val="tx1"/>
                </a:solidFill>
                <a:latin typeface="Fd1366323-Identity-H"/>
              </a:rPr>
              <a:t> türbelerinin ilkiydi.</a:t>
            </a:r>
          </a:p>
          <a:p>
            <a:pPr algn="l"/>
            <a:r>
              <a:rPr lang="tr-TR" sz="2400" b="0" i="0" u="none" strike="noStrike" baseline="0" dirty="0">
                <a:solidFill>
                  <a:schemeClr val="tx1"/>
                </a:solidFill>
                <a:latin typeface="Fd1366323-Identity-H"/>
              </a:rPr>
              <a:t>Ölçek ve tasarım ilkeleri bakımından Timurlu</a:t>
            </a:r>
          </a:p>
          <a:p>
            <a:pPr algn="l"/>
            <a:r>
              <a:rPr lang="tr-TR" sz="2400" b="0" i="0" u="none" strike="noStrike" baseline="0" dirty="0">
                <a:solidFill>
                  <a:schemeClr val="tx1"/>
                </a:solidFill>
                <a:latin typeface="Fd1366323-Identity-H"/>
              </a:rPr>
              <a:t>etkisini gösterir, ayrıca </a:t>
            </a:r>
            <a:r>
              <a:rPr lang="tr-TR" sz="2400" b="0" i="0" u="none" strike="noStrike" baseline="0" dirty="0" err="1">
                <a:solidFill>
                  <a:schemeClr val="tx1"/>
                </a:solidFill>
                <a:latin typeface="Fd1366323-Identity-H"/>
              </a:rPr>
              <a:t>Babürlülerin</a:t>
            </a:r>
            <a:r>
              <a:rPr lang="tr-TR" sz="2400" dirty="0">
                <a:solidFill>
                  <a:schemeClr val="tx1"/>
                </a:solidFill>
                <a:latin typeface="Fd1366323-Identity-H"/>
              </a:rPr>
              <a:t> </a:t>
            </a:r>
            <a:r>
              <a:rPr lang="tr-TR" sz="2400" b="0" i="0" u="none" strike="noStrike" baseline="0" dirty="0">
                <a:solidFill>
                  <a:schemeClr val="tx1"/>
                </a:solidFill>
                <a:latin typeface="Fd1366323-Identity-H"/>
              </a:rPr>
              <a:t>hanedan köklerini ve emellerini yansıtır. Hümayun sürgündeyken ziyaret ettiği </a:t>
            </a:r>
            <a:r>
              <a:rPr lang="tr-TR" sz="2400" b="0" i="0" u="none" strike="noStrike" baseline="0" dirty="0" err="1">
                <a:solidFill>
                  <a:schemeClr val="tx1"/>
                </a:solidFill>
                <a:latin typeface="Fd1366323-Identity-H"/>
              </a:rPr>
              <a:t>Herat’ın</a:t>
            </a:r>
            <a:r>
              <a:rPr lang="tr-TR" sz="2400" dirty="0">
                <a:solidFill>
                  <a:schemeClr val="tx1"/>
                </a:solidFill>
                <a:latin typeface="Fd1366323-Identity-H"/>
              </a:rPr>
              <a:t> </a:t>
            </a:r>
            <a:r>
              <a:rPr lang="tr-TR" sz="2400" b="0" i="0" u="none" strike="noStrike" baseline="0" dirty="0">
                <a:solidFill>
                  <a:schemeClr val="tx1"/>
                </a:solidFill>
                <a:latin typeface="Fd1366323-Identity-H"/>
              </a:rPr>
              <a:t>Timurlu mimarisine hayran kalmıştı. Baba-oğul mimarlar eski Timurlu başkenti</a:t>
            </a:r>
          </a:p>
          <a:p>
            <a:pPr algn="l"/>
            <a:r>
              <a:rPr lang="tr-TR" sz="2400" b="0" i="0" u="none" strike="noStrike" baseline="0" dirty="0" err="1">
                <a:solidFill>
                  <a:schemeClr val="tx1"/>
                </a:solidFill>
                <a:latin typeface="Fd1366323-Identity-H"/>
              </a:rPr>
              <a:t>Herat'ta</a:t>
            </a:r>
            <a:r>
              <a:rPr lang="tr-TR" sz="2400" b="0" i="0" u="none" strike="noStrike" baseline="0" dirty="0">
                <a:solidFill>
                  <a:schemeClr val="tx1"/>
                </a:solidFill>
                <a:latin typeface="Fd1366323-Identity-H"/>
              </a:rPr>
              <a:t> ve daha sonra Buhara'nın Özbek hükümdarı için çalışmıştı. Hümayun Türbesi’nde Timurlu mimari kavramları Hint </a:t>
            </a:r>
            <a:r>
              <a:rPr lang="tr-TR" sz="2400" b="0" i="0" u="none" strike="noStrike" baseline="0" dirty="0" err="1">
                <a:solidFill>
                  <a:schemeClr val="tx1"/>
                </a:solidFill>
                <a:latin typeface="Fd1366323-Identity-H"/>
              </a:rPr>
              <a:t>altkıtasının</a:t>
            </a:r>
            <a:r>
              <a:rPr lang="tr-TR" sz="2400" dirty="0">
                <a:solidFill>
                  <a:schemeClr val="tx1"/>
                </a:solidFill>
                <a:latin typeface="Fd1366323-Identity-H"/>
              </a:rPr>
              <a:t> </a:t>
            </a:r>
            <a:r>
              <a:rPr lang="tr-TR" sz="2400" b="0" i="0" u="none" strike="noStrike" baseline="0" dirty="0">
                <a:solidFill>
                  <a:schemeClr val="tx1"/>
                </a:solidFill>
                <a:latin typeface="Fd1366323-Identity-H"/>
              </a:rPr>
              <a:t>zanaat ustalığıyla ifade bulur.</a:t>
            </a:r>
            <a:endParaRPr lang="tr-TR" sz="2400" dirty="0">
              <a:solidFill>
                <a:schemeClr val="tx1"/>
              </a:solidFill>
            </a:endParaRPr>
          </a:p>
        </p:txBody>
      </p:sp>
    </p:spTree>
    <p:extLst>
      <p:ext uri="{BB962C8B-B14F-4D97-AF65-F5344CB8AC3E}">
        <p14:creationId xmlns:p14="http://schemas.microsoft.com/office/powerpoint/2010/main" val="12965631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6EC00964-D839-0380-0D3E-8397C9157111}"/>
              </a:ext>
            </a:extLst>
          </p:cNvPr>
          <p:cNvSpPr>
            <a:spLocks noGrp="1"/>
          </p:cNvSpPr>
          <p:nvPr>
            <p:ph type="title"/>
          </p:nvPr>
        </p:nvSpPr>
        <p:spPr/>
        <p:txBody>
          <a:bodyPr/>
          <a:lstStyle/>
          <a:p>
            <a:endParaRPr lang="tr-TR"/>
          </a:p>
        </p:txBody>
      </p:sp>
      <p:sp>
        <p:nvSpPr>
          <p:cNvPr id="4" name="Metin Yer Tutucusu 3">
            <a:extLst>
              <a:ext uri="{FF2B5EF4-FFF2-40B4-BE49-F238E27FC236}">
                <a16:creationId xmlns:a16="http://schemas.microsoft.com/office/drawing/2014/main" id="{EF0B22A0-82BA-AAA3-F698-ABF1C45EF4AC}"/>
              </a:ext>
            </a:extLst>
          </p:cNvPr>
          <p:cNvSpPr>
            <a:spLocks noGrp="1"/>
          </p:cNvSpPr>
          <p:nvPr>
            <p:ph type="body" sz="half" idx="1"/>
          </p:nvPr>
        </p:nvSpPr>
        <p:spPr/>
        <p:txBody>
          <a:bodyPr/>
          <a:lstStyle/>
          <a:p>
            <a:endParaRPr lang="tr-TR"/>
          </a:p>
        </p:txBody>
      </p:sp>
      <p:pic>
        <p:nvPicPr>
          <p:cNvPr id="8" name="Resim 7">
            <a:extLst>
              <a:ext uri="{FF2B5EF4-FFF2-40B4-BE49-F238E27FC236}">
                <a16:creationId xmlns:a16="http://schemas.microsoft.com/office/drawing/2014/main" id="{B608CA90-1FD5-794C-5D3D-9926F1773232}"/>
              </a:ext>
            </a:extLst>
          </p:cNvPr>
          <p:cNvPicPr>
            <a:picLocks noChangeAspect="1"/>
          </p:cNvPicPr>
          <p:nvPr/>
        </p:nvPicPr>
        <p:blipFill>
          <a:blip r:embed="rId2"/>
          <a:stretch>
            <a:fillRect/>
          </a:stretch>
        </p:blipFill>
        <p:spPr>
          <a:xfrm>
            <a:off x="0" y="0"/>
            <a:ext cx="9545759" cy="5732013"/>
          </a:xfrm>
          <a:prstGeom prst="rect">
            <a:avLst/>
          </a:prstGeom>
        </p:spPr>
      </p:pic>
      <p:sp>
        <p:nvSpPr>
          <p:cNvPr id="10" name="Metin kutusu 9">
            <a:extLst>
              <a:ext uri="{FF2B5EF4-FFF2-40B4-BE49-F238E27FC236}">
                <a16:creationId xmlns:a16="http://schemas.microsoft.com/office/drawing/2014/main" id="{EB150869-5856-9FD5-FB40-4AAA3D0A9E4A}"/>
              </a:ext>
            </a:extLst>
          </p:cNvPr>
          <p:cNvSpPr txBox="1"/>
          <p:nvPr/>
        </p:nvSpPr>
        <p:spPr>
          <a:xfrm>
            <a:off x="355600" y="5732013"/>
            <a:ext cx="12293599" cy="3539430"/>
          </a:xfrm>
          <a:prstGeom prst="rect">
            <a:avLst/>
          </a:prstGeom>
          <a:noFill/>
        </p:spPr>
        <p:txBody>
          <a:bodyPr wrap="square">
            <a:spAutoFit/>
          </a:bodyPr>
          <a:lstStyle/>
          <a:p>
            <a:pPr algn="l"/>
            <a:r>
              <a:rPr lang="tr-TR" sz="2800" b="0" i="0" u="none" strike="noStrike" baseline="0" dirty="0">
                <a:solidFill>
                  <a:schemeClr val="tx1"/>
                </a:solidFill>
                <a:latin typeface="Fd1366326-Identity-H"/>
              </a:rPr>
              <a:t>Hümayun Türbesi'nden bahçenin görünüşü, </a:t>
            </a:r>
            <a:r>
              <a:rPr lang="tr-TR" sz="2800" b="0" i="0" u="none" strike="noStrike" baseline="0" dirty="0">
                <a:solidFill>
                  <a:schemeClr val="tx1"/>
                </a:solidFill>
                <a:latin typeface="Fd1366323-Identity-H"/>
              </a:rPr>
              <a:t>Delhi, 1564</a:t>
            </a:r>
            <a:r>
              <a:rPr lang="tr-TR" sz="2800" dirty="0">
                <a:solidFill>
                  <a:schemeClr val="tx1"/>
                </a:solidFill>
                <a:latin typeface="Fd1366323-Identity-H"/>
              </a:rPr>
              <a:t> </a:t>
            </a:r>
            <a:r>
              <a:rPr lang="tr-TR" sz="2800" b="0" i="0" u="none" strike="noStrike" baseline="0" dirty="0">
                <a:solidFill>
                  <a:schemeClr val="tx1"/>
                </a:solidFill>
                <a:latin typeface="Fd1366323-Identity-H"/>
              </a:rPr>
              <a:t>Hümayun Türbesi geniş bir bahçenin ortasında yer alır. Bu tür bahçelerin Kuran'daki</a:t>
            </a:r>
          </a:p>
          <a:p>
            <a:pPr algn="l"/>
            <a:r>
              <a:rPr lang="tr-TR" sz="2800" b="0" i="0" u="none" strike="noStrike" baseline="0" dirty="0">
                <a:solidFill>
                  <a:schemeClr val="tx1"/>
                </a:solidFill>
                <a:latin typeface="Fd1366323-Identity-H"/>
              </a:rPr>
              <a:t>cennet tasvirini, öbür dünyada mutlu bir hayat</a:t>
            </a:r>
          </a:p>
          <a:p>
            <a:pPr algn="l"/>
            <a:r>
              <a:rPr lang="tr-TR" sz="2800" b="0" i="0" u="none" strike="noStrike" baseline="0" dirty="0">
                <a:solidFill>
                  <a:schemeClr val="tx1"/>
                </a:solidFill>
                <a:latin typeface="Fd1366323-Identity-H"/>
              </a:rPr>
              <a:t>sunan gölgelik alanları, pınarları, akarsuları</a:t>
            </a:r>
          </a:p>
          <a:p>
            <a:pPr algn="l"/>
            <a:r>
              <a:rPr lang="tr-TR" sz="2800" b="0" i="0" u="none" strike="noStrike" baseline="0" dirty="0">
                <a:solidFill>
                  <a:schemeClr val="tx1"/>
                </a:solidFill>
                <a:latin typeface="Fd1366323-Identity-H"/>
              </a:rPr>
              <a:t>ve semavi köşkleri çağrıştıran bir yönü</a:t>
            </a:r>
          </a:p>
          <a:p>
            <a:pPr algn="l"/>
            <a:r>
              <a:rPr lang="sv-SE" sz="2800" b="0" i="0" u="none" strike="noStrike" baseline="0" dirty="0">
                <a:solidFill>
                  <a:schemeClr val="tx1"/>
                </a:solidFill>
                <a:latin typeface="Fd1366323-Identity-H"/>
              </a:rPr>
              <a:t>vardı. Cennetin kapısında bekleyen melekler</a:t>
            </a:r>
          </a:p>
          <a:p>
            <a:pPr algn="l"/>
            <a:r>
              <a:rPr lang="tr-TR" sz="2800" b="0" i="0" u="none" strike="noStrike" baseline="0" dirty="0">
                <a:solidFill>
                  <a:schemeClr val="tx1"/>
                </a:solidFill>
                <a:latin typeface="Fd1366323-Identity-H"/>
              </a:rPr>
              <a:t>fikri, örtük bir şekilde kapalı bir alanı belirtirdi.</a:t>
            </a:r>
          </a:p>
          <a:p>
            <a:pPr algn="l"/>
            <a:r>
              <a:rPr lang="tr-TR" sz="2800" b="0" i="0" u="none" strike="noStrike" baseline="0" dirty="0" err="1">
                <a:solidFill>
                  <a:schemeClr val="tx1"/>
                </a:solidFill>
                <a:latin typeface="Fd1366323-Identity-H"/>
              </a:rPr>
              <a:t>Babürlü</a:t>
            </a:r>
            <a:r>
              <a:rPr lang="tr-TR" sz="2800" b="0" i="0" u="none" strike="noStrike" baseline="0" dirty="0">
                <a:solidFill>
                  <a:schemeClr val="tx1"/>
                </a:solidFill>
                <a:latin typeface="Fd1366323-Identity-H"/>
              </a:rPr>
              <a:t> hanedan türbeleri bu mecazları somutlaştıran yapılardı.</a:t>
            </a:r>
            <a:endParaRPr lang="tr-TR" sz="2800" dirty="0">
              <a:solidFill>
                <a:schemeClr val="tx1"/>
              </a:solidFill>
            </a:endParaRPr>
          </a:p>
        </p:txBody>
      </p:sp>
    </p:spTree>
    <p:extLst>
      <p:ext uri="{BB962C8B-B14F-4D97-AF65-F5344CB8AC3E}">
        <p14:creationId xmlns:p14="http://schemas.microsoft.com/office/powerpoint/2010/main" val="21886871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14DFD22E-8156-1A1A-A6E3-41D4CDAF53C7}"/>
              </a:ext>
            </a:extLst>
          </p:cNvPr>
          <p:cNvSpPr>
            <a:spLocks noGrp="1"/>
          </p:cNvSpPr>
          <p:nvPr>
            <p:ph type="title"/>
          </p:nvPr>
        </p:nvSpPr>
        <p:spPr/>
        <p:txBody>
          <a:bodyPr/>
          <a:lstStyle/>
          <a:p>
            <a:endParaRPr lang="tr-TR"/>
          </a:p>
        </p:txBody>
      </p:sp>
      <p:pic>
        <p:nvPicPr>
          <p:cNvPr id="6" name="Resim 5">
            <a:extLst>
              <a:ext uri="{FF2B5EF4-FFF2-40B4-BE49-F238E27FC236}">
                <a16:creationId xmlns:a16="http://schemas.microsoft.com/office/drawing/2014/main" id="{AD434879-EAC2-9E54-90A8-EA466D281153}"/>
              </a:ext>
            </a:extLst>
          </p:cNvPr>
          <p:cNvPicPr>
            <a:picLocks noChangeAspect="1"/>
          </p:cNvPicPr>
          <p:nvPr/>
        </p:nvPicPr>
        <p:blipFill>
          <a:blip r:embed="rId2"/>
          <a:stretch>
            <a:fillRect/>
          </a:stretch>
        </p:blipFill>
        <p:spPr>
          <a:xfrm>
            <a:off x="160185" y="0"/>
            <a:ext cx="8043693" cy="6185139"/>
          </a:xfrm>
          <a:prstGeom prst="rect">
            <a:avLst/>
          </a:prstGeom>
        </p:spPr>
      </p:pic>
      <p:sp>
        <p:nvSpPr>
          <p:cNvPr id="10" name="Metin kutusu 9">
            <a:extLst>
              <a:ext uri="{FF2B5EF4-FFF2-40B4-BE49-F238E27FC236}">
                <a16:creationId xmlns:a16="http://schemas.microsoft.com/office/drawing/2014/main" id="{41B9EB37-30F3-F003-28BF-5B5F398B49FC}"/>
              </a:ext>
            </a:extLst>
          </p:cNvPr>
          <p:cNvSpPr txBox="1"/>
          <p:nvPr/>
        </p:nvSpPr>
        <p:spPr>
          <a:xfrm>
            <a:off x="464456" y="6516913"/>
            <a:ext cx="11437257" cy="3046988"/>
          </a:xfrm>
          <a:prstGeom prst="rect">
            <a:avLst/>
          </a:prstGeom>
          <a:noFill/>
        </p:spPr>
        <p:txBody>
          <a:bodyPr wrap="square">
            <a:spAutoFit/>
          </a:bodyPr>
          <a:lstStyle/>
          <a:p>
            <a:pPr algn="l"/>
            <a:r>
              <a:rPr lang="tr-TR" sz="2400" b="0" i="0" u="none" strike="noStrike" baseline="0" dirty="0">
                <a:solidFill>
                  <a:schemeClr val="tx1"/>
                </a:solidFill>
                <a:latin typeface="Fd1366326-Identity-H"/>
              </a:rPr>
              <a:t>Ekber Türbesi'nin ana kapısı </a:t>
            </a:r>
            <a:r>
              <a:rPr lang="tr-TR" sz="2400" b="0" i="0" u="none" strike="noStrike" baseline="0" dirty="0" err="1">
                <a:solidFill>
                  <a:schemeClr val="tx1"/>
                </a:solidFill>
                <a:latin typeface="Fd1366323-Identity-H"/>
              </a:rPr>
              <a:t>Sikandra</a:t>
            </a:r>
            <a:r>
              <a:rPr lang="tr-TR" sz="2400" b="0" i="0" u="none" strike="noStrike" baseline="0" dirty="0">
                <a:solidFill>
                  <a:schemeClr val="tx1"/>
                </a:solidFill>
                <a:latin typeface="Fd1366323-Identity-H"/>
              </a:rPr>
              <a:t>, 1612- 1614</a:t>
            </a:r>
          </a:p>
          <a:p>
            <a:pPr algn="l"/>
            <a:r>
              <a:rPr lang="tr-TR" sz="2400" b="0" i="0" u="none" strike="noStrike" baseline="0" dirty="0">
                <a:solidFill>
                  <a:schemeClr val="tx1"/>
                </a:solidFill>
                <a:latin typeface="Fd1366323-Identity-H"/>
              </a:rPr>
              <a:t>Son derece zengin bezemeli yüzeyler, Cihangir</a:t>
            </a:r>
          </a:p>
          <a:p>
            <a:pPr algn="l"/>
            <a:r>
              <a:rPr lang="tr-TR" sz="2400" b="0" i="0" u="none" strike="noStrike" baseline="0" dirty="0">
                <a:solidFill>
                  <a:schemeClr val="tx1"/>
                </a:solidFill>
                <a:latin typeface="Fd1366323-Identity-H"/>
              </a:rPr>
              <a:t>dönemi mimarisinin ayırıcı özelliğiydi. Yeni</a:t>
            </a:r>
          </a:p>
          <a:p>
            <a:pPr algn="l"/>
            <a:r>
              <a:rPr lang="tr-TR" sz="2400" b="0" i="0" u="none" strike="noStrike" baseline="0" dirty="0">
                <a:solidFill>
                  <a:schemeClr val="tx1"/>
                </a:solidFill>
                <a:latin typeface="Fd1366323-Identity-H"/>
              </a:rPr>
              <a:t>tonoz sistemleri </a:t>
            </a:r>
            <a:r>
              <a:rPr lang="tr-TR" sz="2400" b="0" i="0" u="none" strike="noStrike" baseline="0" dirty="0" err="1">
                <a:solidFill>
                  <a:schemeClr val="tx1"/>
                </a:solidFill>
                <a:latin typeface="Fd1366323-Identity-H"/>
              </a:rPr>
              <a:t>Safevi</a:t>
            </a:r>
            <a:r>
              <a:rPr lang="tr-TR" sz="2400" b="0" i="0" u="none" strike="noStrike" baseline="0" dirty="0">
                <a:solidFill>
                  <a:schemeClr val="tx1"/>
                </a:solidFill>
                <a:latin typeface="Fd1366323-Identity-H"/>
              </a:rPr>
              <a:t> ve Timurlu </a:t>
            </a:r>
            <a:r>
              <a:rPr lang="tr-TR" sz="2400" b="0" i="0" u="none" strike="noStrike" baseline="0" dirty="0" err="1">
                <a:solidFill>
                  <a:schemeClr val="tx1"/>
                </a:solidFill>
                <a:latin typeface="Fd1366323-Identity-H"/>
              </a:rPr>
              <a:t>proto</a:t>
            </a:r>
            <a:r>
              <a:rPr lang="tr-TR" sz="2400" b="0" i="0" u="none" strike="noStrike" baseline="0" dirty="0">
                <a:solidFill>
                  <a:schemeClr val="tx1"/>
                </a:solidFill>
                <a:latin typeface="Fd1366323-Identity-H"/>
              </a:rPr>
              <a:t>-</a:t>
            </a:r>
          </a:p>
          <a:p>
            <a:pPr algn="l"/>
            <a:r>
              <a:rPr lang="tr-TR" sz="2400" b="0" i="0" u="none" strike="noStrike" baseline="0" dirty="0">
                <a:solidFill>
                  <a:schemeClr val="tx1"/>
                </a:solidFill>
                <a:latin typeface="Fd1366323-Identity-H"/>
              </a:rPr>
              <a:t>tipleri esas alınarak uygulandı. Hindistan Genel</a:t>
            </a:r>
          </a:p>
          <a:p>
            <a:pPr algn="l"/>
            <a:r>
              <a:rPr lang="tr-TR" sz="2400" b="0" i="0" u="none" strike="noStrike" baseline="0" dirty="0">
                <a:solidFill>
                  <a:schemeClr val="tx1"/>
                </a:solidFill>
                <a:latin typeface="Fd1366323-Identity-H"/>
              </a:rPr>
              <a:t>Valisi Lord Curzon ( 1 899- 1 905) bir deprem</a:t>
            </a:r>
          </a:p>
          <a:p>
            <a:pPr algn="l"/>
            <a:r>
              <a:rPr lang="tr-TR" sz="2400" b="0" i="0" u="none" strike="noStrike" baseline="0" dirty="0">
                <a:solidFill>
                  <a:schemeClr val="tx1"/>
                </a:solidFill>
                <a:latin typeface="Fd1366323-Identity-H"/>
              </a:rPr>
              <a:t>sırasında yıkılmış olan minareleri tekrar</a:t>
            </a:r>
          </a:p>
          <a:p>
            <a:pPr algn="l"/>
            <a:r>
              <a:rPr lang="tr-TR" sz="2400" b="0" i="0" u="none" strike="noStrike" baseline="0" dirty="0">
                <a:solidFill>
                  <a:schemeClr val="tx1"/>
                </a:solidFill>
                <a:latin typeface="Fd1366323-Identity-H"/>
              </a:rPr>
              <a:t>yerlerine koydurdu.</a:t>
            </a:r>
            <a:endParaRPr lang="tr-TR" sz="2400" dirty="0">
              <a:solidFill>
                <a:schemeClr val="tx1"/>
              </a:solidFill>
            </a:endParaRPr>
          </a:p>
        </p:txBody>
      </p:sp>
    </p:spTree>
    <p:extLst>
      <p:ext uri="{BB962C8B-B14F-4D97-AF65-F5344CB8AC3E}">
        <p14:creationId xmlns:p14="http://schemas.microsoft.com/office/powerpoint/2010/main" val="233694821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EE14AE7-500B-6187-9DF7-610BFC015760}"/>
              </a:ext>
            </a:extLst>
          </p:cNvPr>
          <p:cNvSpPr>
            <a:spLocks noGrp="1"/>
          </p:cNvSpPr>
          <p:nvPr>
            <p:ph type="title"/>
          </p:nvPr>
        </p:nvSpPr>
        <p:spPr/>
        <p:txBody>
          <a:bodyPr/>
          <a:lstStyle/>
          <a:p>
            <a:endParaRPr lang="tr-TR"/>
          </a:p>
        </p:txBody>
      </p:sp>
      <p:sp>
        <p:nvSpPr>
          <p:cNvPr id="4" name="Metin Yer Tutucusu 3">
            <a:extLst>
              <a:ext uri="{FF2B5EF4-FFF2-40B4-BE49-F238E27FC236}">
                <a16:creationId xmlns:a16="http://schemas.microsoft.com/office/drawing/2014/main" id="{5D770FAC-C064-306E-486A-96D857D8D736}"/>
              </a:ext>
            </a:extLst>
          </p:cNvPr>
          <p:cNvSpPr>
            <a:spLocks noGrp="1"/>
          </p:cNvSpPr>
          <p:nvPr>
            <p:ph type="body" sz="half" idx="1"/>
          </p:nvPr>
        </p:nvSpPr>
        <p:spPr/>
        <p:txBody>
          <a:bodyPr/>
          <a:lstStyle/>
          <a:p>
            <a:endParaRPr lang="tr-TR"/>
          </a:p>
        </p:txBody>
      </p:sp>
      <p:pic>
        <p:nvPicPr>
          <p:cNvPr id="8" name="Resim 7">
            <a:extLst>
              <a:ext uri="{FF2B5EF4-FFF2-40B4-BE49-F238E27FC236}">
                <a16:creationId xmlns:a16="http://schemas.microsoft.com/office/drawing/2014/main" id="{71D98820-8366-39B8-F72A-EAFDAE00C257}"/>
              </a:ext>
            </a:extLst>
          </p:cNvPr>
          <p:cNvPicPr>
            <a:picLocks noChangeAspect="1"/>
          </p:cNvPicPr>
          <p:nvPr/>
        </p:nvPicPr>
        <p:blipFill>
          <a:blip r:embed="rId2"/>
          <a:stretch>
            <a:fillRect/>
          </a:stretch>
        </p:blipFill>
        <p:spPr>
          <a:xfrm>
            <a:off x="181402" y="201882"/>
            <a:ext cx="8301188" cy="5565236"/>
          </a:xfrm>
          <a:prstGeom prst="rect">
            <a:avLst/>
          </a:prstGeom>
        </p:spPr>
      </p:pic>
      <p:sp>
        <p:nvSpPr>
          <p:cNvPr id="10" name="Metin kutusu 9">
            <a:extLst>
              <a:ext uri="{FF2B5EF4-FFF2-40B4-BE49-F238E27FC236}">
                <a16:creationId xmlns:a16="http://schemas.microsoft.com/office/drawing/2014/main" id="{BAAE5524-E87C-C28C-9201-039E5E9BF114}"/>
              </a:ext>
            </a:extLst>
          </p:cNvPr>
          <p:cNvSpPr txBox="1"/>
          <p:nvPr/>
        </p:nvSpPr>
        <p:spPr>
          <a:xfrm>
            <a:off x="508000" y="6009736"/>
            <a:ext cx="11030857" cy="3046988"/>
          </a:xfrm>
          <a:prstGeom prst="rect">
            <a:avLst/>
          </a:prstGeom>
          <a:noFill/>
        </p:spPr>
        <p:txBody>
          <a:bodyPr wrap="square">
            <a:spAutoFit/>
          </a:bodyPr>
          <a:lstStyle/>
          <a:p>
            <a:pPr algn="l"/>
            <a:r>
              <a:rPr lang="tr-TR" sz="2400" b="0" i="0" u="none" strike="noStrike" baseline="0" dirty="0" err="1">
                <a:solidFill>
                  <a:schemeClr val="tx1"/>
                </a:solidFill>
                <a:latin typeface="Fd1366326-Identity-H"/>
              </a:rPr>
              <a:t>İtimadü'd</a:t>
            </a:r>
            <a:r>
              <a:rPr lang="tr-TR" sz="2400" b="0" i="0" u="none" strike="noStrike" baseline="0" dirty="0">
                <a:solidFill>
                  <a:schemeClr val="tx1"/>
                </a:solidFill>
                <a:latin typeface="Fd1366326-Identity-H"/>
              </a:rPr>
              <a:t>-Devle Türbesi </a:t>
            </a:r>
            <a:r>
              <a:rPr lang="tr-TR" sz="2400" b="0" i="0" u="none" strike="noStrike" baseline="0" dirty="0" err="1">
                <a:solidFill>
                  <a:schemeClr val="tx1"/>
                </a:solidFill>
                <a:latin typeface="Fd1366323-Identity-H"/>
              </a:rPr>
              <a:t>Agra</a:t>
            </a:r>
            <a:r>
              <a:rPr lang="tr-TR" sz="2400" b="0" i="0" u="none" strike="noStrike" baseline="0" dirty="0">
                <a:solidFill>
                  <a:schemeClr val="tx1"/>
                </a:solidFill>
                <a:latin typeface="Fd1366323-Identity-H"/>
              </a:rPr>
              <a:t>, 1626- 1628</a:t>
            </a:r>
            <a:r>
              <a:rPr lang="tr-TR" sz="2400" dirty="0">
                <a:solidFill>
                  <a:schemeClr val="tx1"/>
                </a:solidFill>
                <a:latin typeface="Fd1366323-Identity-H"/>
              </a:rPr>
              <a:t> </a:t>
            </a:r>
            <a:r>
              <a:rPr lang="tr-TR" sz="2400" b="0" i="0" u="none" strike="noStrike" baseline="0" dirty="0">
                <a:solidFill>
                  <a:schemeClr val="tx1"/>
                </a:solidFill>
                <a:latin typeface="Fd1366323-Identity-H"/>
              </a:rPr>
              <a:t>Nur Cihan bu türbeyi Cihangir'in veziri olan babası </a:t>
            </a:r>
            <a:r>
              <a:rPr lang="tr-TR" sz="2400" b="0" i="0" u="none" strike="noStrike" baseline="0" dirty="0" err="1">
                <a:solidFill>
                  <a:schemeClr val="tx1"/>
                </a:solidFill>
                <a:latin typeface="Fd1366323-Identity-H"/>
              </a:rPr>
              <a:t>İtimadü'd</a:t>
            </a:r>
            <a:r>
              <a:rPr lang="tr-TR" sz="2400" b="0" i="0" u="none" strike="noStrike" baseline="0" dirty="0">
                <a:solidFill>
                  <a:schemeClr val="tx1"/>
                </a:solidFill>
                <a:latin typeface="Fd1366323-Identity-H"/>
              </a:rPr>
              <a:t>-Devle ve annesi Esma Begüm için yaptırmıştı. Köşelerinde kameriye</a:t>
            </a:r>
          </a:p>
          <a:p>
            <a:pPr algn="l"/>
            <a:r>
              <a:rPr lang="tr-TR" sz="2400" b="0" i="0" u="none" strike="noStrike" baseline="0" dirty="0">
                <a:solidFill>
                  <a:schemeClr val="tx1"/>
                </a:solidFill>
                <a:latin typeface="Fd1366323-Identity-H"/>
              </a:rPr>
              <a:t>tipi dört minare bulunan kare planlı yapı, tamamen</a:t>
            </a:r>
          </a:p>
          <a:p>
            <a:pPr algn="l"/>
            <a:r>
              <a:rPr lang="tr-TR" sz="2400" b="0" i="0" u="none" strike="noStrike" baseline="0" dirty="0">
                <a:solidFill>
                  <a:schemeClr val="tx1"/>
                </a:solidFill>
                <a:latin typeface="Fd1366323-Identity-H"/>
              </a:rPr>
              <a:t>beyaz mermerle kaplıdır ve mermer</a:t>
            </a:r>
          </a:p>
          <a:p>
            <a:pPr algn="l"/>
            <a:r>
              <a:rPr lang="tr-TR" sz="2400" b="0" i="0" u="none" strike="noStrike" baseline="0" dirty="0">
                <a:solidFill>
                  <a:schemeClr val="tx1"/>
                </a:solidFill>
                <a:latin typeface="Fd1366323-Identity-H"/>
              </a:rPr>
              <a:t>yüzeye yarı değerli taşlar kakılmıştır. Ekber</a:t>
            </a:r>
          </a:p>
          <a:p>
            <a:pPr algn="l"/>
            <a:r>
              <a:rPr lang="tr-TR" sz="2400" b="0" i="0" u="none" strike="noStrike" baseline="0" dirty="0">
                <a:solidFill>
                  <a:schemeClr val="tx1"/>
                </a:solidFill>
                <a:latin typeface="Fd1366323-Identity-H"/>
              </a:rPr>
              <a:t>Türbesi'nin ana kapısını örnek alarak yeni bir</a:t>
            </a:r>
          </a:p>
          <a:p>
            <a:pPr algn="l"/>
            <a:r>
              <a:rPr lang="tr-TR" sz="2400" b="0" i="0" u="none" strike="noStrike" baseline="0" dirty="0">
                <a:solidFill>
                  <a:schemeClr val="tx1"/>
                </a:solidFill>
                <a:latin typeface="Fd1366323-Identity-H"/>
              </a:rPr>
              <a:t>incelik aşamasına taşınan bu teknik, </a:t>
            </a:r>
            <a:r>
              <a:rPr lang="tr-TR" sz="2400" b="0" i="0" u="none" strike="noStrike" baseline="0" dirty="0" err="1">
                <a:solidFill>
                  <a:schemeClr val="tx1"/>
                </a:solidFill>
                <a:latin typeface="Fd1366323-Identity-H"/>
              </a:rPr>
              <a:t>Tac</a:t>
            </a:r>
            <a:r>
              <a:rPr lang="tr-TR" sz="2400" b="0" i="0" u="none" strike="noStrike" baseline="0" dirty="0">
                <a:solidFill>
                  <a:schemeClr val="tx1"/>
                </a:solidFill>
                <a:latin typeface="Fd1366323-Identity-H"/>
              </a:rPr>
              <a:t> Mahal'in</a:t>
            </a:r>
          </a:p>
          <a:p>
            <a:pPr algn="l"/>
            <a:r>
              <a:rPr lang="tr-TR" sz="2400" b="0" i="0" u="none" strike="noStrike" baseline="0" dirty="0">
                <a:solidFill>
                  <a:schemeClr val="tx1"/>
                </a:solidFill>
                <a:latin typeface="Fd1366323-Identity-H"/>
              </a:rPr>
              <a:t>mozaik üslubunda taş kakmalarıyla daha da ileriye götürüldü.</a:t>
            </a:r>
            <a:endParaRPr lang="tr-TR" sz="2400" dirty="0">
              <a:solidFill>
                <a:schemeClr val="tx1"/>
              </a:solidFill>
            </a:endParaRPr>
          </a:p>
        </p:txBody>
      </p:sp>
    </p:spTree>
    <p:extLst>
      <p:ext uri="{BB962C8B-B14F-4D97-AF65-F5344CB8AC3E}">
        <p14:creationId xmlns:p14="http://schemas.microsoft.com/office/powerpoint/2010/main" val="27940006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9DB6C323-2C8B-4578-BCB7-CE1B2BEEEE1C}"/>
              </a:ext>
            </a:extLst>
          </p:cNvPr>
          <p:cNvSpPr>
            <a:spLocks noGrp="1"/>
          </p:cNvSpPr>
          <p:nvPr>
            <p:ph type="pic" idx="13"/>
          </p:nvPr>
        </p:nvSpPr>
        <p:spPr/>
      </p:sp>
      <p:sp>
        <p:nvSpPr>
          <p:cNvPr id="3" name="Başlık 2">
            <a:extLst>
              <a:ext uri="{FF2B5EF4-FFF2-40B4-BE49-F238E27FC236}">
                <a16:creationId xmlns:a16="http://schemas.microsoft.com/office/drawing/2014/main" id="{79CF5E54-3954-7B45-CAB3-4AC4041F2196}"/>
              </a:ext>
            </a:extLst>
          </p:cNvPr>
          <p:cNvSpPr>
            <a:spLocks noGrp="1"/>
          </p:cNvSpPr>
          <p:nvPr>
            <p:ph type="title"/>
          </p:nvPr>
        </p:nvSpPr>
        <p:spPr/>
        <p:txBody>
          <a:bodyPr/>
          <a:lstStyle/>
          <a:p>
            <a:endParaRPr lang="tr-TR" dirty="0"/>
          </a:p>
        </p:txBody>
      </p:sp>
      <p:pic>
        <p:nvPicPr>
          <p:cNvPr id="5" name="Picture 11" descr="TajMahal- Aerial view">
            <a:extLst>
              <a:ext uri="{FF2B5EF4-FFF2-40B4-BE49-F238E27FC236}">
                <a16:creationId xmlns:a16="http://schemas.microsoft.com/office/drawing/2014/main" id="{454B9678-595D-293F-598C-1F520189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63900" y="151582"/>
            <a:ext cx="9631028" cy="7223271"/>
          </a:xfrm>
          <a:prstGeom prst="rect">
            <a:avLst/>
          </a:prstGeom>
          <a:noFill/>
          <a:ln w="12700">
            <a:miter lim="400000"/>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Metin kutusu 6">
            <a:extLst>
              <a:ext uri="{FF2B5EF4-FFF2-40B4-BE49-F238E27FC236}">
                <a16:creationId xmlns:a16="http://schemas.microsoft.com/office/drawing/2014/main" id="{92E30E59-A98D-5080-E97F-DF959BFA23C6}"/>
              </a:ext>
            </a:extLst>
          </p:cNvPr>
          <p:cNvSpPr txBox="1"/>
          <p:nvPr/>
        </p:nvSpPr>
        <p:spPr>
          <a:xfrm>
            <a:off x="203200" y="4483364"/>
            <a:ext cx="6357257" cy="5262979"/>
          </a:xfrm>
          <a:prstGeom prst="rect">
            <a:avLst/>
          </a:prstGeom>
          <a:noFill/>
        </p:spPr>
        <p:txBody>
          <a:bodyPr wrap="square">
            <a:spAutoFit/>
          </a:bodyPr>
          <a:lstStyle/>
          <a:p>
            <a:pPr algn="l"/>
            <a:r>
              <a:rPr lang="tr-TR" sz="2400" b="0" i="0" u="none" strike="noStrike" baseline="0" dirty="0" err="1">
                <a:solidFill>
                  <a:schemeClr val="tx1"/>
                </a:solidFill>
                <a:latin typeface="Times New Roman" panose="02020603050405020304" pitchFamily="18" charset="0"/>
                <a:cs typeface="Times New Roman" panose="02020603050405020304" pitchFamily="18" charset="0"/>
              </a:rPr>
              <a:t>Tac</a:t>
            </a:r>
            <a:r>
              <a:rPr lang="tr-TR" sz="2400" b="0" i="0" u="none" strike="noStrike" baseline="0" dirty="0">
                <a:solidFill>
                  <a:schemeClr val="tx1"/>
                </a:solidFill>
                <a:latin typeface="Times New Roman" panose="02020603050405020304" pitchFamily="18" charset="0"/>
                <a:cs typeface="Times New Roman" panose="02020603050405020304" pitchFamily="18" charset="0"/>
              </a:rPr>
              <a:t> Mahal, </a:t>
            </a:r>
            <a:r>
              <a:rPr lang="tr-TR" sz="2400" b="0" i="0" u="none" strike="noStrike" baseline="0" dirty="0" err="1">
                <a:solidFill>
                  <a:schemeClr val="tx1"/>
                </a:solidFill>
                <a:latin typeface="Times New Roman" panose="02020603050405020304" pitchFamily="18" charset="0"/>
                <a:cs typeface="Times New Roman" panose="02020603050405020304" pitchFamily="18" charset="0"/>
              </a:rPr>
              <a:t>Agra</a:t>
            </a:r>
            <a:r>
              <a:rPr lang="tr-TR" sz="2400" b="0" i="0" u="none" strike="noStrike" baseline="0" dirty="0">
                <a:solidFill>
                  <a:schemeClr val="tx1"/>
                </a:solidFill>
                <a:latin typeface="Times New Roman" panose="02020603050405020304" pitchFamily="18" charset="0"/>
                <a:cs typeface="Times New Roman" panose="02020603050405020304" pitchFamily="18" charset="0"/>
              </a:rPr>
              <a:t>, 1632- 1643</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Dünyanın bu en ünlü anıtsal mezarını, Şah Cihan</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çok sevdiği karısı </a:t>
            </a:r>
            <a:r>
              <a:rPr lang="tr-TR" sz="2400" b="0" i="0" u="none" strike="noStrike" baseline="0" dirty="0" err="1">
                <a:solidFill>
                  <a:schemeClr val="tx1"/>
                </a:solidFill>
                <a:latin typeface="Times New Roman" panose="02020603050405020304" pitchFamily="18" charset="0"/>
                <a:cs typeface="Times New Roman" panose="02020603050405020304" pitchFamily="18" charset="0"/>
              </a:rPr>
              <a:t>Ercümend</a:t>
            </a:r>
            <a:r>
              <a:rPr lang="tr-TR" sz="2400" b="0" i="0" u="none" strike="noStrike" baseline="0" dirty="0">
                <a:solidFill>
                  <a:schemeClr val="tx1"/>
                </a:solidFill>
                <a:latin typeface="Times New Roman" panose="02020603050405020304" pitchFamily="18" charset="0"/>
                <a:cs typeface="Times New Roman" panose="02020603050405020304" pitchFamily="18" charset="0"/>
              </a:rPr>
              <a:t> Banu Begüm,</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daha yaygın bilinen adıyla Mümtaz Mahal için</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yaptırmıştı. </a:t>
            </a:r>
            <a:r>
              <a:rPr lang="tr-TR" sz="2400" b="0" i="0" u="none" strike="noStrike" baseline="0" dirty="0" err="1">
                <a:solidFill>
                  <a:schemeClr val="tx1"/>
                </a:solidFill>
                <a:latin typeface="Times New Roman" panose="02020603050405020304" pitchFamily="18" charset="0"/>
                <a:cs typeface="Times New Roman" panose="02020603050405020304" pitchFamily="18" charset="0"/>
              </a:rPr>
              <a:t>Şahcihanabad'daki</a:t>
            </a:r>
            <a:r>
              <a:rPr lang="tr-TR" sz="2400" b="0" i="0" u="none" strike="noStrike" baseline="0" dirty="0">
                <a:solidFill>
                  <a:schemeClr val="tx1"/>
                </a:solidFill>
                <a:latin typeface="Times New Roman" panose="02020603050405020304" pitchFamily="18" charset="0"/>
                <a:cs typeface="Times New Roman" panose="02020603050405020304" pitchFamily="18" charset="0"/>
              </a:rPr>
              <a:t> Kırmızı Kale'nin</a:t>
            </a:r>
          </a:p>
          <a:p>
            <a:pPr algn="l"/>
            <a:r>
              <a:rPr lang="sv-SE" sz="2400" b="0" i="0" u="none" strike="noStrike" baseline="0" dirty="0">
                <a:solidFill>
                  <a:schemeClr val="tx1"/>
                </a:solidFill>
                <a:latin typeface="Times New Roman" panose="02020603050405020304" pitchFamily="18" charset="0"/>
                <a:cs typeface="Times New Roman" panose="02020603050405020304" pitchFamily="18" charset="0"/>
              </a:rPr>
              <a:t>inşasına daha sonra nezaret eden Makramat</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Han'ın ve Cihangir döneminin usta mimarlarından</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Abdülkerim'in gözetimindeki inşa çalışmaları</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tam 11 yıl sürdü. Şah Cihan çok yakından</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izlediği gerekçesiyle yapının tasarımından</a:t>
            </a:r>
          </a:p>
          <a:p>
            <a:pPr algn="l"/>
            <a:r>
              <a:rPr lang="da-DK" sz="2400" b="0" i="0" u="none" strike="noStrike" baseline="0" dirty="0">
                <a:solidFill>
                  <a:schemeClr val="tx1"/>
                </a:solidFill>
                <a:latin typeface="Times New Roman" panose="02020603050405020304" pitchFamily="18" charset="0"/>
                <a:cs typeface="Times New Roman" panose="02020603050405020304" pitchFamily="18" charset="0"/>
              </a:rPr>
              <a:t>kendine pay çıkardı; Üstat Ama olduğu sanılan</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asıl mimarın adının resmi vakayinamede anılmaması</a:t>
            </a:r>
          </a:p>
          <a:p>
            <a:pPr algn="l"/>
            <a:r>
              <a:rPr lang="tr-TR" sz="2400" b="0" i="0" u="none" strike="noStrike" baseline="0" dirty="0">
                <a:solidFill>
                  <a:schemeClr val="tx1"/>
                </a:solidFill>
                <a:latin typeface="Times New Roman" panose="02020603050405020304" pitchFamily="18" charset="0"/>
                <a:cs typeface="Times New Roman" panose="02020603050405020304" pitchFamily="18" charset="0"/>
              </a:rPr>
              <a:t>bundan kaynaklanmış olabilir.</a:t>
            </a:r>
            <a:endParaRPr lang="tr-T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5363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90316951-3507-3328-32E2-EB02460FB7F3}"/>
              </a:ext>
            </a:extLst>
          </p:cNvPr>
          <p:cNvSpPr>
            <a:spLocks noGrp="1"/>
          </p:cNvSpPr>
          <p:nvPr>
            <p:ph type="pic" idx="13"/>
          </p:nvPr>
        </p:nvSpPr>
        <p:spPr/>
      </p:sp>
      <p:sp>
        <p:nvSpPr>
          <p:cNvPr id="3" name="Başlık 2">
            <a:extLst>
              <a:ext uri="{FF2B5EF4-FFF2-40B4-BE49-F238E27FC236}">
                <a16:creationId xmlns:a16="http://schemas.microsoft.com/office/drawing/2014/main" id="{BE5295D7-ADEC-543D-9D31-A155466A342C}"/>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E3C5120F-10E9-3699-A22F-E20A9AB83CD1}"/>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CCDA5952-76EF-7E4F-67F6-A69B876E27B6}"/>
              </a:ext>
            </a:extLst>
          </p:cNvPr>
          <p:cNvPicPr>
            <a:picLocks noChangeAspect="1"/>
          </p:cNvPicPr>
          <p:nvPr/>
        </p:nvPicPr>
        <p:blipFill rotWithShape="1">
          <a:blip r:embed="rId2"/>
          <a:srcRect l="35268" t="15278" r="33928" b="41071"/>
          <a:stretch/>
        </p:blipFill>
        <p:spPr>
          <a:xfrm>
            <a:off x="440418" y="0"/>
            <a:ext cx="11793765" cy="9400826"/>
          </a:xfrm>
          <a:prstGeom prst="rect">
            <a:avLst/>
          </a:prstGeom>
        </p:spPr>
      </p:pic>
    </p:spTree>
    <p:extLst>
      <p:ext uri="{BB962C8B-B14F-4D97-AF65-F5344CB8AC3E}">
        <p14:creationId xmlns:p14="http://schemas.microsoft.com/office/powerpoint/2010/main" val="34364113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2F6151B6-B052-A6E5-28F6-519548F95C1A}"/>
              </a:ext>
            </a:extLst>
          </p:cNvPr>
          <p:cNvSpPr>
            <a:spLocks noGrp="1"/>
          </p:cNvSpPr>
          <p:nvPr>
            <p:ph type="pic" idx="13"/>
          </p:nvPr>
        </p:nvSpPr>
        <p:spPr/>
      </p:sp>
      <p:sp>
        <p:nvSpPr>
          <p:cNvPr id="3" name="Başlık 2">
            <a:extLst>
              <a:ext uri="{FF2B5EF4-FFF2-40B4-BE49-F238E27FC236}">
                <a16:creationId xmlns:a16="http://schemas.microsoft.com/office/drawing/2014/main" id="{08E5FDF2-AE45-1A81-FD95-EEED0F28A3C2}"/>
              </a:ext>
            </a:extLst>
          </p:cNvPr>
          <p:cNvSpPr>
            <a:spLocks noGrp="1"/>
          </p:cNvSpPr>
          <p:nvPr>
            <p:ph type="title"/>
          </p:nvPr>
        </p:nvSpPr>
        <p:spPr/>
        <p:txBody>
          <a:bodyPr/>
          <a:lstStyle/>
          <a:p>
            <a:endParaRPr lang="tr-TR" dirty="0"/>
          </a:p>
        </p:txBody>
      </p:sp>
      <p:pic>
        <p:nvPicPr>
          <p:cNvPr id="6" name="Resim 5">
            <a:extLst>
              <a:ext uri="{FF2B5EF4-FFF2-40B4-BE49-F238E27FC236}">
                <a16:creationId xmlns:a16="http://schemas.microsoft.com/office/drawing/2014/main" id="{15CC7EF3-E7E5-6EC4-539F-F6A8C9B01DB8}"/>
              </a:ext>
            </a:extLst>
          </p:cNvPr>
          <p:cNvPicPr>
            <a:picLocks noChangeAspect="1"/>
          </p:cNvPicPr>
          <p:nvPr/>
        </p:nvPicPr>
        <p:blipFill rotWithShape="1">
          <a:blip r:embed="rId2"/>
          <a:srcRect t="20152"/>
          <a:stretch/>
        </p:blipFill>
        <p:spPr>
          <a:xfrm>
            <a:off x="-23584" y="-60042"/>
            <a:ext cx="8795656" cy="5720827"/>
          </a:xfrm>
          <a:prstGeom prst="rect">
            <a:avLst/>
          </a:prstGeom>
        </p:spPr>
      </p:pic>
      <p:sp>
        <p:nvSpPr>
          <p:cNvPr id="8" name="Metin kutusu 7">
            <a:extLst>
              <a:ext uri="{FF2B5EF4-FFF2-40B4-BE49-F238E27FC236}">
                <a16:creationId xmlns:a16="http://schemas.microsoft.com/office/drawing/2014/main" id="{E1457EDD-9906-43F5-7604-27E9573AF58C}"/>
              </a:ext>
            </a:extLst>
          </p:cNvPr>
          <p:cNvSpPr txBox="1"/>
          <p:nvPr/>
        </p:nvSpPr>
        <p:spPr>
          <a:xfrm rot="10800000" flipV="1">
            <a:off x="176461" y="6220746"/>
            <a:ext cx="12577012" cy="3108543"/>
          </a:xfrm>
          <a:prstGeom prst="rect">
            <a:avLst/>
          </a:prstGeom>
          <a:noFill/>
        </p:spPr>
        <p:txBody>
          <a:bodyPr wrap="square">
            <a:spAutoFit/>
          </a:bodyPr>
          <a:lstStyle/>
          <a:p>
            <a:pPr algn="l"/>
            <a:r>
              <a:rPr lang="tr-TR" sz="2800" b="0" i="0" u="none" strike="noStrike" baseline="0" dirty="0">
                <a:solidFill>
                  <a:schemeClr val="tx1"/>
                </a:solidFill>
                <a:latin typeface="Fd1366326-Identity-H"/>
              </a:rPr>
              <a:t>Mümtaz Mahal ve Şah Cihan'ın</a:t>
            </a:r>
          </a:p>
          <a:p>
            <a:pPr algn="l"/>
            <a:r>
              <a:rPr lang="tr-TR" sz="2800" b="0" i="0" u="none" strike="noStrike" baseline="0" dirty="0">
                <a:solidFill>
                  <a:schemeClr val="tx1"/>
                </a:solidFill>
                <a:latin typeface="Fd1366326-Identity-H"/>
              </a:rPr>
              <a:t>sandukaları, </a:t>
            </a:r>
            <a:r>
              <a:rPr lang="tr-TR" sz="2800" b="0" i="0" u="none" strike="noStrike" baseline="0" dirty="0" err="1">
                <a:solidFill>
                  <a:schemeClr val="tx1"/>
                </a:solidFill>
                <a:latin typeface="Fd1366323-Identity-H"/>
              </a:rPr>
              <a:t>Tac</a:t>
            </a:r>
            <a:r>
              <a:rPr lang="tr-TR" sz="2800" b="0" i="0" u="none" strike="noStrike" baseline="0" dirty="0">
                <a:solidFill>
                  <a:schemeClr val="tx1"/>
                </a:solidFill>
                <a:latin typeface="Fd1366323-Identity-H"/>
              </a:rPr>
              <a:t> Mahal, </a:t>
            </a:r>
            <a:r>
              <a:rPr lang="tr-TR" sz="2800" b="0" i="0" u="none" strike="noStrike" baseline="0" dirty="0" err="1">
                <a:solidFill>
                  <a:schemeClr val="tx1"/>
                </a:solidFill>
                <a:latin typeface="Fd1366323-Identity-H"/>
              </a:rPr>
              <a:t>Agra</a:t>
            </a:r>
            <a:r>
              <a:rPr lang="tr-TR" sz="2800" b="0" i="0" u="none" strike="noStrike" baseline="0" dirty="0">
                <a:solidFill>
                  <a:schemeClr val="tx1"/>
                </a:solidFill>
                <a:latin typeface="Fd1366323-Identity-H"/>
              </a:rPr>
              <a:t>, 1632- 1643</a:t>
            </a:r>
          </a:p>
          <a:p>
            <a:pPr algn="l"/>
            <a:r>
              <a:rPr lang="tr-TR" sz="2800" b="0" i="0" u="none" strike="noStrike" baseline="0" dirty="0">
                <a:solidFill>
                  <a:schemeClr val="tx1"/>
                </a:solidFill>
                <a:latin typeface="Fd1366323-Identity-H"/>
              </a:rPr>
              <a:t>Orta bölmenin iç mekanı beyaz mermer</a:t>
            </a:r>
          </a:p>
          <a:p>
            <a:pPr algn="l"/>
            <a:r>
              <a:rPr lang="tr-TR" sz="2800" b="0" i="0" u="none" strike="noStrike" baseline="0" dirty="0">
                <a:solidFill>
                  <a:schemeClr val="tx1"/>
                </a:solidFill>
                <a:latin typeface="Fd1366323-Identity-H"/>
              </a:rPr>
              <a:t>içindeki yarı değerli taş kakmalardan oluşan</a:t>
            </a:r>
          </a:p>
          <a:p>
            <a:pPr algn="l"/>
            <a:r>
              <a:rPr lang="tr-TR" sz="2800" b="0" i="0" u="none" strike="noStrike" baseline="0" dirty="0">
                <a:solidFill>
                  <a:schemeClr val="tx1"/>
                </a:solidFill>
                <a:latin typeface="Fd1366323-Identity-H"/>
              </a:rPr>
              <a:t>yarısaydam bitki dallarıyla bezenmiştir. Özgün yaldızlı paravan yerleştirilmesinden kısa bir süre sonra yağmaya karşı bir tedbir olarak</a:t>
            </a:r>
          </a:p>
          <a:p>
            <a:pPr algn="l"/>
            <a:r>
              <a:rPr lang="tr-TR" sz="2800" b="0" i="0" u="none" strike="noStrike" baseline="0" dirty="0">
                <a:solidFill>
                  <a:schemeClr val="tx1"/>
                </a:solidFill>
                <a:latin typeface="Fd1366323-Identity-H"/>
              </a:rPr>
              <a:t>kaldırılmış ve yerine mevcut oymalı mermer paravan konmuştur.</a:t>
            </a:r>
            <a:endParaRPr lang="tr-TR" sz="2800" dirty="0">
              <a:solidFill>
                <a:schemeClr val="tx1"/>
              </a:solidFill>
            </a:endParaRPr>
          </a:p>
        </p:txBody>
      </p:sp>
    </p:spTree>
    <p:extLst>
      <p:ext uri="{BB962C8B-B14F-4D97-AF65-F5344CB8AC3E}">
        <p14:creationId xmlns:p14="http://schemas.microsoft.com/office/powerpoint/2010/main" val="1913875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E5F2385C-F3AC-3084-7C0D-31421829D2FE}"/>
              </a:ext>
            </a:extLst>
          </p:cNvPr>
          <p:cNvSpPr>
            <a:spLocks noGrp="1"/>
          </p:cNvSpPr>
          <p:nvPr>
            <p:ph type="pic" idx="13"/>
          </p:nvPr>
        </p:nvSpPr>
        <p:spPr/>
      </p:sp>
      <p:sp>
        <p:nvSpPr>
          <p:cNvPr id="3" name="Başlık 2">
            <a:extLst>
              <a:ext uri="{FF2B5EF4-FFF2-40B4-BE49-F238E27FC236}">
                <a16:creationId xmlns:a16="http://schemas.microsoft.com/office/drawing/2014/main" id="{D74EFC80-B452-6576-F3C1-2AF2A664F22F}"/>
              </a:ext>
            </a:extLst>
          </p:cNvPr>
          <p:cNvSpPr>
            <a:spLocks noGrp="1"/>
          </p:cNvSpPr>
          <p:nvPr>
            <p:ph type="title"/>
          </p:nvPr>
        </p:nvSpPr>
        <p:spPr/>
        <p:txBody>
          <a:bodyPr/>
          <a:lstStyle/>
          <a:p>
            <a:endParaRPr lang="tr-TR"/>
          </a:p>
        </p:txBody>
      </p:sp>
      <p:sp>
        <p:nvSpPr>
          <p:cNvPr id="4" name="Metin Yer Tutucusu 3">
            <a:extLst>
              <a:ext uri="{FF2B5EF4-FFF2-40B4-BE49-F238E27FC236}">
                <a16:creationId xmlns:a16="http://schemas.microsoft.com/office/drawing/2014/main" id="{F32E4A61-A2FC-1560-B102-F71D75487D78}"/>
              </a:ext>
            </a:extLst>
          </p:cNvPr>
          <p:cNvSpPr>
            <a:spLocks noGrp="1"/>
          </p:cNvSpPr>
          <p:nvPr>
            <p:ph type="body" sz="half" idx="1"/>
          </p:nvPr>
        </p:nvSpPr>
        <p:spPr/>
        <p:txBody>
          <a:bodyPr/>
          <a:lstStyle/>
          <a:p>
            <a:endParaRPr lang="tr-TR" dirty="0"/>
          </a:p>
        </p:txBody>
      </p:sp>
      <p:pic>
        <p:nvPicPr>
          <p:cNvPr id="6" name="Resim 5">
            <a:extLst>
              <a:ext uri="{FF2B5EF4-FFF2-40B4-BE49-F238E27FC236}">
                <a16:creationId xmlns:a16="http://schemas.microsoft.com/office/drawing/2014/main" id="{24766CD5-FB56-CDA1-75DF-8E316482B0C8}"/>
              </a:ext>
            </a:extLst>
          </p:cNvPr>
          <p:cNvPicPr>
            <a:picLocks noChangeAspect="1"/>
          </p:cNvPicPr>
          <p:nvPr/>
        </p:nvPicPr>
        <p:blipFill>
          <a:blip r:embed="rId2"/>
          <a:stretch>
            <a:fillRect/>
          </a:stretch>
        </p:blipFill>
        <p:spPr>
          <a:xfrm>
            <a:off x="49513" y="1059543"/>
            <a:ext cx="7570486" cy="5795060"/>
          </a:xfrm>
          <a:prstGeom prst="rect">
            <a:avLst/>
          </a:prstGeom>
        </p:spPr>
      </p:pic>
      <p:sp>
        <p:nvSpPr>
          <p:cNvPr id="8" name="Metin kutusu 7">
            <a:extLst>
              <a:ext uri="{FF2B5EF4-FFF2-40B4-BE49-F238E27FC236}">
                <a16:creationId xmlns:a16="http://schemas.microsoft.com/office/drawing/2014/main" id="{B540C89F-D64C-2CED-48B0-AA6B67E41A36}"/>
              </a:ext>
            </a:extLst>
          </p:cNvPr>
          <p:cNvSpPr txBox="1"/>
          <p:nvPr/>
        </p:nvSpPr>
        <p:spPr>
          <a:xfrm>
            <a:off x="8098971" y="1306286"/>
            <a:ext cx="4426857" cy="7417415"/>
          </a:xfrm>
          <a:prstGeom prst="rect">
            <a:avLst/>
          </a:prstGeom>
          <a:noFill/>
        </p:spPr>
        <p:txBody>
          <a:bodyPr wrap="square">
            <a:spAutoFit/>
          </a:bodyPr>
          <a:lstStyle/>
          <a:p>
            <a:pPr algn="l"/>
            <a:r>
              <a:rPr lang="tr-TR" sz="2800" b="0" i="0" u="none" strike="noStrike" baseline="0" dirty="0">
                <a:solidFill>
                  <a:schemeClr val="tx1"/>
                </a:solidFill>
                <a:latin typeface="Fd1366326-Identity-H"/>
              </a:rPr>
              <a:t>Bir dış süpürgelikteki bezeme detayı</a:t>
            </a:r>
          </a:p>
          <a:p>
            <a:pPr algn="l"/>
            <a:r>
              <a:rPr lang="tr-TR" sz="2800" b="0" i="0" u="none" strike="noStrike" baseline="0" dirty="0" err="1">
                <a:solidFill>
                  <a:schemeClr val="tx1"/>
                </a:solidFill>
                <a:latin typeface="Fd1366323-Identity-H"/>
              </a:rPr>
              <a:t>Tac</a:t>
            </a:r>
            <a:r>
              <a:rPr lang="tr-TR" sz="2800" b="0" i="0" u="none" strike="noStrike" baseline="0" dirty="0">
                <a:solidFill>
                  <a:schemeClr val="tx1"/>
                </a:solidFill>
                <a:latin typeface="Fd1366323-Identity-H"/>
              </a:rPr>
              <a:t> Mahal, </a:t>
            </a:r>
            <a:r>
              <a:rPr lang="tr-TR" sz="2800" b="0" i="0" u="none" strike="noStrike" baseline="0" dirty="0" err="1">
                <a:solidFill>
                  <a:schemeClr val="tx1"/>
                </a:solidFill>
                <a:latin typeface="Fd1366323-Identity-H"/>
              </a:rPr>
              <a:t>Agra</a:t>
            </a:r>
            <a:r>
              <a:rPr lang="tr-TR" sz="2800" b="0" i="0" u="none" strike="noStrike" baseline="0" dirty="0">
                <a:solidFill>
                  <a:schemeClr val="tx1"/>
                </a:solidFill>
                <a:latin typeface="Fd1366323-Identity-H"/>
              </a:rPr>
              <a:t>, 1632- 1643</a:t>
            </a:r>
          </a:p>
          <a:p>
            <a:pPr algn="l"/>
            <a:r>
              <a:rPr lang="tr-TR" sz="2800" b="0" i="0" u="none" strike="noStrike" baseline="0" dirty="0" err="1">
                <a:solidFill>
                  <a:schemeClr val="tx1"/>
                </a:solidFill>
                <a:latin typeface="Fd1366323-Identity-H"/>
              </a:rPr>
              <a:t>Tac</a:t>
            </a:r>
            <a:r>
              <a:rPr lang="tr-TR" sz="2800" b="0" i="0" u="none" strike="noStrike" baseline="0" dirty="0">
                <a:solidFill>
                  <a:schemeClr val="tx1"/>
                </a:solidFill>
                <a:latin typeface="Fd1366323-Identity-H"/>
              </a:rPr>
              <a:t> Mahal'in bolca kullanılan ve ince ayrıntılara</a:t>
            </a:r>
          </a:p>
          <a:p>
            <a:pPr algn="l"/>
            <a:r>
              <a:rPr lang="tr-TR" sz="2800" b="0" i="0" u="none" strike="noStrike" baseline="0" dirty="0">
                <a:solidFill>
                  <a:schemeClr val="tx1"/>
                </a:solidFill>
                <a:latin typeface="Fd1366323-Identity-H"/>
              </a:rPr>
              <a:t>kadar işlenmiş olan bitki bezemeleri,</a:t>
            </a:r>
          </a:p>
          <a:p>
            <a:pPr algn="l"/>
            <a:r>
              <a:rPr lang="tr-TR" sz="2800" b="0" i="0" u="none" strike="noStrike" baseline="0" dirty="0" err="1">
                <a:solidFill>
                  <a:schemeClr val="tx1"/>
                </a:solidFill>
                <a:latin typeface="Fd1366323-Identity-H"/>
              </a:rPr>
              <a:t>Babürlü</a:t>
            </a:r>
            <a:r>
              <a:rPr lang="tr-TR" sz="2800" b="0" i="0" u="none" strike="noStrike" baseline="0" dirty="0">
                <a:solidFill>
                  <a:schemeClr val="tx1"/>
                </a:solidFill>
                <a:latin typeface="Fd1366323-Identity-H"/>
              </a:rPr>
              <a:t> döneminde doğaya duyulan yoğun</a:t>
            </a:r>
          </a:p>
          <a:p>
            <a:pPr algn="l"/>
            <a:r>
              <a:rPr lang="tr-TR" sz="2800" b="0" i="0" u="none" strike="noStrike" baseline="0" dirty="0">
                <a:solidFill>
                  <a:schemeClr val="tx1"/>
                </a:solidFill>
                <a:latin typeface="Fd1366323-Identity-H"/>
              </a:rPr>
              <a:t>ilgiyi gösterir. Şah Cihan'ın minyatür albümlerinde,</a:t>
            </a:r>
          </a:p>
          <a:p>
            <a:pPr algn="l"/>
            <a:r>
              <a:rPr lang="tr-TR" sz="2800" b="0" i="0" u="none" strike="noStrike" baseline="0" dirty="0">
                <a:solidFill>
                  <a:schemeClr val="tx1"/>
                </a:solidFill>
                <a:latin typeface="Fd1366323-Identity-H"/>
              </a:rPr>
              <a:t>halılarda ve diğer dokumalarda da</a:t>
            </a:r>
          </a:p>
          <a:p>
            <a:pPr algn="l"/>
            <a:r>
              <a:rPr lang="pt-BR" sz="2800" b="0" i="0" u="none" strike="noStrike" baseline="0" dirty="0">
                <a:solidFill>
                  <a:schemeClr val="tx1"/>
                </a:solidFill>
                <a:latin typeface="Fd1366323-Identity-H"/>
              </a:rPr>
              <a:t>bezeme şeritleri ya da tam panolar halinde</a:t>
            </a:r>
          </a:p>
          <a:p>
            <a:pPr algn="l"/>
            <a:r>
              <a:rPr lang="tr-TR" sz="2800" b="0" i="0" u="none" strike="noStrike" baseline="0" dirty="0">
                <a:solidFill>
                  <a:schemeClr val="tx1"/>
                </a:solidFill>
                <a:latin typeface="Fd1366323-Identity-H"/>
              </a:rPr>
              <a:t>benzer bitki motiflerine rastlanır.</a:t>
            </a:r>
            <a:endParaRPr lang="tr-TR" sz="2800" dirty="0">
              <a:solidFill>
                <a:schemeClr val="tx1"/>
              </a:solidFill>
            </a:endParaRPr>
          </a:p>
        </p:txBody>
      </p:sp>
    </p:spTree>
    <p:extLst>
      <p:ext uri="{BB962C8B-B14F-4D97-AF65-F5344CB8AC3E}">
        <p14:creationId xmlns:p14="http://schemas.microsoft.com/office/powerpoint/2010/main" val="2616766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2C82E858-2FD0-025B-E736-55AECDE8B8F5}"/>
              </a:ext>
            </a:extLst>
          </p:cNvPr>
          <p:cNvPicPr>
            <a:picLocks noGrp="1" noChangeAspect="1"/>
          </p:cNvPicPr>
          <p:nvPr>
            <p:ph type="pic" idx="13"/>
          </p:nvPr>
        </p:nvPicPr>
        <p:blipFill rotWithShape="1">
          <a:blip r:embed="rId2"/>
          <a:srcRect t="8542" b="8542"/>
          <a:stretch/>
        </p:blipFill>
        <p:spPr/>
      </p:pic>
      <p:sp>
        <p:nvSpPr>
          <p:cNvPr id="3" name="Başlık 2">
            <a:extLst>
              <a:ext uri="{FF2B5EF4-FFF2-40B4-BE49-F238E27FC236}">
                <a16:creationId xmlns:a16="http://schemas.microsoft.com/office/drawing/2014/main" id="{E092966D-C4A3-ED06-21D0-C33048A0F445}"/>
              </a:ext>
            </a:extLst>
          </p:cNvPr>
          <p:cNvSpPr>
            <a:spLocks noGrp="1"/>
          </p:cNvSpPr>
          <p:nvPr>
            <p:ph type="title"/>
          </p:nvPr>
        </p:nvSpPr>
        <p:spPr/>
        <p:txBody>
          <a:bodyPr>
            <a:noAutofit/>
          </a:bodyPr>
          <a:lstStyle/>
          <a:p>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r>
              <a:rPr lang="tr-TR" sz="2800" b="0" i="0" u="none" strike="noStrike" baseline="0" dirty="0">
                <a:latin typeface="Fd1366326-Identity-H"/>
              </a:rPr>
              <a:t>Mescide doğru bakışla, güney</a:t>
            </a:r>
            <a:br>
              <a:rPr lang="tr-TR" sz="2800" b="0" i="0" u="none" strike="noStrike" baseline="0" dirty="0">
                <a:latin typeface="Fd1366326-Identity-H"/>
              </a:rPr>
            </a:br>
            <a:r>
              <a:rPr lang="tr-TR" sz="2800" b="0" i="0" u="none" strike="noStrike" baseline="0" dirty="0">
                <a:latin typeface="Fd1366326-Identity-H"/>
              </a:rPr>
              <a:t>cephesinin yandan görünüşü,</a:t>
            </a:r>
            <a:br>
              <a:rPr lang="tr-TR" sz="2800" b="0" i="0" u="none" strike="noStrike" baseline="0" dirty="0">
                <a:latin typeface="Fd1366326-Identity-H"/>
              </a:rPr>
            </a:br>
            <a:r>
              <a:rPr lang="tr-TR" sz="2800" b="0" i="0" u="none" strike="noStrike" baseline="0" dirty="0" err="1">
                <a:latin typeface="Fd1366323-Identity-H"/>
              </a:rPr>
              <a:t>Tac</a:t>
            </a:r>
            <a:r>
              <a:rPr lang="tr-TR" sz="2800" b="0" i="0" u="none" strike="noStrike" baseline="0" dirty="0">
                <a:latin typeface="Fd1366323-Identity-H"/>
              </a:rPr>
              <a:t> Mahal, </a:t>
            </a:r>
            <a:r>
              <a:rPr lang="tr-TR" sz="2800" b="0" i="0" u="none" strike="noStrike" baseline="0" dirty="0" err="1">
                <a:latin typeface="Fd1366323-Identity-H"/>
              </a:rPr>
              <a:t>Agra</a:t>
            </a:r>
            <a:r>
              <a:rPr lang="tr-TR" sz="2800" b="0" i="0" u="none" strike="noStrike" baseline="0" dirty="0">
                <a:latin typeface="Fd1366323-Identity-H"/>
              </a:rPr>
              <a:t>, 1 632- 1 643</a:t>
            </a:r>
            <a:br>
              <a:rPr lang="tr-TR" sz="2800" b="0" i="0" u="none" strike="noStrike" baseline="0" dirty="0">
                <a:latin typeface="Fd1366323-Identity-H"/>
              </a:rPr>
            </a:br>
            <a:r>
              <a:rPr lang="tr-TR" sz="2800" b="0" i="0" u="none" strike="noStrike" baseline="0" dirty="0">
                <a:latin typeface="Fd1366323-Identity-H"/>
              </a:rPr>
              <a:t>Şah Cihan'ın vakanüvisi </a:t>
            </a:r>
            <a:r>
              <a:rPr lang="tr-TR" sz="2800" b="0" i="0" u="none" strike="noStrike" baseline="0" dirty="0" err="1">
                <a:latin typeface="Fd1366323-Identity-H"/>
              </a:rPr>
              <a:t>Tac</a:t>
            </a:r>
            <a:r>
              <a:rPr lang="tr-TR" sz="2800" b="0" i="0" u="none" strike="noStrike" baseline="0" dirty="0">
                <a:latin typeface="Fd1366323-Identity-H"/>
              </a:rPr>
              <a:t> Mahal'i "cennetin</a:t>
            </a:r>
            <a:br>
              <a:rPr lang="tr-TR" sz="2800" b="0" i="0" u="none" strike="noStrike" baseline="0" dirty="0">
                <a:latin typeface="Fd1366323-Identity-H"/>
              </a:rPr>
            </a:br>
            <a:r>
              <a:rPr lang="tr-TR" sz="2800" b="0" i="0" u="none" strike="noStrike" baseline="0" dirty="0">
                <a:latin typeface="Fd1366323-Identity-H"/>
              </a:rPr>
              <a:t>alametlerini barındıran, ( </a:t>
            </a:r>
            <a:r>
              <a:rPr lang="tr-TR" sz="2800" b="0" i="0" u="none" strike="noStrike" baseline="0" dirty="0">
                <a:latin typeface="Fd1493520-Identity-H"/>
              </a:rPr>
              <a:t>. . . </a:t>
            </a:r>
            <a:r>
              <a:rPr lang="tr-TR" sz="2800" b="0" i="0" u="none" strike="noStrike" baseline="0" dirty="0">
                <a:latin typeface="Fd1366323-Identity-H"/>
              </a:rPr>
              <a:t>) ferahlık ve</a:t>
            </a:r>
            <a:br>
              <a:rPr lang="tr-TR" sz="2800" b="0" i="0" u="none" strike="noStrike" baseline="0" dirty="0">
                <a:latin typeface="Fd1366323-Identity-H"/>
              </a:rPr>
            </a:br>
            <a:r>
              <a:rPr lang="tr-TR" sz="2800" b="0" i="0" u="none" strike="noStrike" baseline="0" dirty="0">
                <a:latin typeface="Fd1366323-Identity-H"/>
              </a:rPr>
              <a:t>nizam yeniliği bakımından yeryüzünde emsali</a:t>
            </a:r>
            <a:br>
              <a:rPr lang="tr-TR" sz="2800" b="0" i="0" u="none" strike="noStrike" baseline="0" dirty="0">
                <a:latin typeface="Fd1366323-Identity-H"/>
              </a:rPr>
            </a:br>
            <a:r>
              <a:rPr lang="tr-TR" sz="2800" b="0" i="0" u="none" strike="noStrike" baseline="0" dirty="0">
                <a:latin typeface="Fd1366323-Identity-H"/>
              </a:rPr>
              <a:t>bulunmayan bir bahçe (içinde) ( . . . ) darıdünyanın</a:t>
            </a:r>
            <a:br>
              <a:rPr lang="tr-TR" sz="2800" b="0" i="0" u="none" strike="noStrike" baseline="0" dirty="0">
                <a:latin typeface="Fd1366323-Identity-H"/>
              </a:rPr>
            </a:br>
            <a:r>
              <a:rPr lang="tr-TR" sz="2800" b="0" i="0" u="none" strike="noStrike" baseline="0" dirty="0">
                <a:latin typeface="Fd1366323-Identity-H"/>
              </a:rPr>
              <a:t>şeref abidesi. .. " olarak tarif etmişti.</a:t>
            </a:r>
            <a:endParaRPr lang="tr-TR" sz="2800" dirty="0"/>
          </a:p>
        </p:txBody>
      </p:sp>
      <p:sp>
        <p:nvSpPr>
          <p:cNvPr id="4" name="Metin Yer Tutucusu 3">
            <a:extLst>
              <a:ext uri="{FF2B5EF4-FFF2-40B4-BE49-F238E27FC236}">
                <a16:creationId xmlns:a16="http://schemas.microsoft.com/office/drawing/2014/main" id="{AFBCB053-7F55-F7E9-291C-C73A5B4410DD}"/>
              </a:ext>
            </a:extLst>
          </p:cNvPr>
          <p:cNvSpPr>
            <a:spLocks noGrp="1"/>
          </p:cNvSpPr>
          <p:nvPr>
            <p:ph type="body" sz="half" idx="1"/>
          </p:nvPr>
        </p:nvSpPr>
        <p:spPr/>
        <p:txBody>
          <a:bodyPr/>
          <a:lstStyle/>
          <a:p>
            <a:endParaRPr lang="tr-TR"/>
          </a:p>
        </p:txBody>
      </p:sp>
    </p:spTree>
    <p:extLst>
      <p:ext uri="{BB962C8B-B14F-4D97-AF65-F5344CB8AC3E}">
        <p14:creationId xmlns:p14="http://schemas.microsoft.com/office/powerpoint/2010/main" val="11519634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34BEC58C-6386-FC71-5454-9103D15DA4C3}"/>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474AEFCE-DEC9-BD8E-7EC5-87F2CDE86659}"/>
              </a:ext>
            </a:extLst>
          </p:cNvPr>
          <p:cNvSpPr>
            <a:spLocks noGrp="1"/>
          </p:cNvSpPr>
          <p:nvPr>
            <p:ph type="body" sz="half" idx="1"/>
          </p:nvPr>
        </p:nvSpPr>
        <p:spPr/>
        <p:txBody>
          <a:bodyPr/>
          <a:lstStyle/>
          <a:p>
            <a:endParaRPr lang="tr-TR"/>
          </a:p>
        </p:txBody>
      </p:sp>
      <p:pic>
        <p:nvPicPr>
          <p:cNvPr id="8" name="Resim 7">
            <a:extLst>
              <a:ext uri="{FF2B5EF4-FFF2-40B4-BE49-F238E27FC236}">
                <a16:creationId xmlns:a16="http://schemas.microsoft.com/office/drawing/2014/main" id="{3BAB1177-79FF-0385-6D4A-8DE93BFF3418}"/>
              </a:ext>
            </a:extLst>
          </p:cNvPr>
          <p:cNvPicPr>
            <a:picLocks noChangeAspect="1"/>
          </p:cNvPicPr>
          <p:nvPr/>
        </p:nvPicPr>
        <p:blipFill>
          <a:blip r:embed="rId2"/>
          <a:stretch>
            <a:fillRect/>
          </a:stretch>
        </p:blipFill>
        <p:spPr>
          <a:xfrm>
            <a:off x="0" y="1764632"/>
            <a:ext cx="7319642" cy="5293895"/>
          </a:xfrm>
          <a:prstGeom prst="rect">
            <a:avLst/>
          </a:prstGeom>
        </p:spPr>
      </p:pic>
      <p:sp>
        <p:nvSpPr>
          <p:cNvPr id="12" name="Metin kutusu 11">
            <a:extLst>
              <a:ext uri="{FF2B5EF4-FFF2-40B4-BE49-F238E27FC236}">
                <a16:creationId xmlns:a16="http://schemas.microsoft.com/office/drawing/2014/main" id="{CD3C08EA-3FA0-5D9D-A570-015E33397FCA}"/>
              </a:ext>
            </a:extLst>
          </p:cNvPr>
          <p:cNvSpPr txBox="1"/>
          <p:nvPr/>
        </p:nvSpPr>
        <p:spPr>
          <a:xfrm>
            <a:off x="7319642" y="673769"/>
            <a:ext cx="5546126" cy="7848302"/>
          </a:xfrm>
          <a:prstGeom prst="rect">
            <a:avLst/>
          </a:prstGeom>
          <a:noFill/>
        </p:spPr>
        <p:txBody>
          <a:bodyPr wrap="square">
            <a:spAutoFit/>
          </a:bodyPr>
          <a:lstStyle/>
          <a:p>
            <a:pPr algn="l"/>
            <a:r>
              <a:rPr lang="tr-TR" sz="2400" b="0" i="0" u="none" strike="noStrike" baseline="0" dirty="0">
                <a:solidFill>
                  <a:schemeClr val="tx1"/>
                </a:solidFill>
                <a:latin typeface="Fd1366326-Identity-H"/>
              </a:rPr>
              <a:t>Meryem suresi, </a:t>
            </a:r>
            <a:r>
              <a:rPr lang="tr-TR" sz="2400" b="0" i="0" u="none" strike="noStrike" baseline="0" dirty="0">
                <a:solidFill>
                  <a:schemeClr val="tx1"/>
                </a:solidFill>
                <a:latin typeface="Fd1366323-Identity-H"/>
              </a:rPr>
              <a:t>bir Kuran yazmasından</a:t>
            </a:r>
          </a:p>
          <a:p>
            <a:pPr algn="l"/>
            <a:r>
              <a:rPr lang="tr-TR" sz="2400" b="0" i="0" u="none" strike="noStrike" baseline="0" dirty="0">
                <a:solidFill>
                  <a:schemeClr val="tx1"/>
                </a:solidFill>
                <a:latin typeface="Fd1366323-Identity-H"/>
              </a:rPr>
              <a:t>tezhipli çift sayfa, Lahor 1 573/74, Londra,</a:t>
            </a:r>
          </a:p>
          <a:p>
            <a:pPr algn="l"/>
            <a:r>
              <a:rPr lang="tr-TR" sz="2400" b="0" i="0" u="none" strike="noStrike" baseline="0" dirty="0">
                <a:solidFill>
                  <a:schemeClr val="tx1"/>
                </a:solidFill>
                <a:latin typeface="Fd1366323-Identity-H"/>
              </a:rPr>
              <a:t>İngiliz Kütüphanesi</a:t>
            </a:r>
          </a:p>
          <a:p>
            <a:pPr algn="l"/>
            <a:r>
              <a:rPr lang="tr-TR" sz="2400" b="0" i="0" u="none" strike="noStrike" baseline="0" dirty="0" err="1">
                <a:solidFill>
                  <a:schemeClr val="tx1"/>
                </a:solidFill>
                <a:latin typeface="Fd1366323-Identity-H"/>
              </a:rPr>
              <a:t>Babürlü</a:t>
            </a:r>
            <a:r>
              <a:rPr lang="tr-TR" sz="2400" b="0" i="0" u="none" strike="noStrike" baseline="0" dirty="0">
                <a:solidFill>
                  <a:schemeClr val="tx1"/>
                </a:solidFill>
                <a:latin typeface="Fd1366323-Identity-H"/>
              </a:rPr>
              <a:t> döneminden günümüze böylesine</a:t>
            </a:r>
          </a:p>
          <a:p>
            <a:pPr algn="l"/>
            <a:r>
              <a:rPr lang="tr-TR" sz="2400" b="0" i="0" u="none" strike="noStrike" baseline="0" dirty="0">
                <a:solidFill>
                  <a:schemeClr val="tx1"/>
                </a:solidFill>
                <a:latin typeface="Fd1366323-Identity-H"/>
              </a:rPr>
              <a:t>üstün nitelikte Kuran yazmalarından sadece</a:t>
            </a:r>
          </a:p>
          <a:p>
            <a:pPr algn="l"/>
            <a:r>
              <a:rPr lang="tr-TR" sz="2400" b="0" i="0" u="none" strike="noStrike" baseline="0" dirty="0">
                <a:solidFill>
                  <a:schemeClr val="tx1"/>
                </a:solidFill>
                <a:latin typeface="Fd1366323-Identity-H"/>
              </a:rPr>
              <a:t>Sağda: </a:t>
            </a:r>
            <a:r>
              <a:rPr lang="tr-TR" sz="2400" b="0" i="0" u="none" strike="noStrike" baseline="0" dirty="0">
                <a:solidFill>
                  <a:schemeClr val="tx1"/>
                </a:solidFill>
                <a:latin typeface="Fd1366326-Identity-H"/>
              </a:rPr>
              <a:t>Peygamber İ </a:t>
            </a:r>
            <a:r>
              <a:rPr lang="tr-TR" sz="2400" b="0" i="0" u="none" strike="noStrike" baseline="0" dirty="0" err="1">
                <a:solidFill>
                  <a:schemeClr val="tx1"/>
                </a:solidFill>
                <a:latin typeface="Fd1366326-Identity-H"/>
              </a:rPr>
              <a:t>lyas'ın</a:t>
            </a:r>
            <a:r>
              <a:rPr lang="tr-TR" sz="2400" b="0" i="0" u="none" strike="noStrike" baseline="0" dirty="0">
                <a:solidFill>
                  <a:schemeClr val="tx1"/>
                </a:solidFill>
                <a:latin typeface="Fd1366326-Identity-H"/>
              </a:rPr>
              <a:t> </a:t>
            </a:r>
            <a:r>
              <a:rPr lang="tr-TR" sz="2400" b="0" i="0" u="none" strike="noStrike" baseline="0" dirty="0" err="1">
                <a:solidFill>
                  <a:schemeClr val="tx1"/>
                </a:solidFill>
                <a:latin typeface="Fd1366326-Identity-H"/>
              </a:rPr>
              <a:t>Nuru'l-Dehr'i</a:t>
            </a:r>
            <a:endParaRPr lang="tr-TR" sz="2400" b="0" i="0" u="none" strike="noStrike" baseline="0" dirty="0">
              <a:solidFill>
                <a:schemeClr val="tx1"/>
              </a:solidFill>
              <a:latin typeface="Fd1366326-Identity-H"/>
            </a:endParaRPr>
          </a:p>
          <a:p>
            <a:pPr algn="l"/>
            <a:r>
              <a:rPr lang="tr-TR" sz="2400" b="0" i="0" u="none" strike="noStrike" baseline="0" dirty="0">
                <a:solidFill>
                  <a:schemeClr val="tx1"/>
                </a:solidFill>
                <a:latin typeface="Fd1366326-Identity-H"/>
              </a:rPr>
              <a:t>denizden kurtarışı, </a:t>
            </a:r>
            <a:r>
              <a:rPr lang="tr-TR" sz="2400" b="0" i="0" u="none" strike="noStrike" baseline="0" dirty="0">
                <a:solidFill>
                  <a:schemeClr val="tx1"/>
                </a:solidFill>
                <a:latin typeface="Fd1366323-Identity-H"/>
              </a:rPr>
              <a:t>Mir </a:t>
            </a:r>
            <a:r>
              <a:rPr lang="tr-TR" sz="2400" b="0" i="0" u="none" strike="noStrike" baseline="0" dirty="0" err="1">
                <a:solidFill>
                  <a:schemeClr val="tx1"/>
                </a:solidFill>
                <a:latin typeface="Fd1366323-Identity-H"/>
              </a:rPr>
              <a:t>Sayid</a:t>
            </a:r>
            <a:r>
              <a:rPr lang="tr-TR" sz="2400" b="0" i="0" u="none" strike="noStrike" baseline="0" dirty="0">
                <a:solidFill>
                  <a:schemeClr val="tx1"/>
                </a:solidFill>
                <a:latin typeface="Fd1366323-Identity-H"/>
              </a:rPr>
              <a:t> Ali,</a:t>
            </a:r>
          </a:p>
          <a:p>
            <a:pPr algn="l"/>
            <a:r>
              <a:rPr lang="tr-TR" sz="2400" b="0" i="0" u="none" strike="noStrike" baseline="0" dirty="0" err="1">
                <a:solidFill>
                  <a:schemeClr val="tx1"/>
                </a:solidFill>
                <a:latin typeface="Fd1155905-Identity-H"/>
              </a:rPr>
              <a:t>Hamzaname</a:t>
            </a:r>
            <a:r>
              <a:rPr lang="tr-TR" sz="2400" b="0" i="0" u="none" strike="noStrike" baseline="0" dirty="0">
                <a:solidFill>
                  <a:schemeClr val="tx1"/>
                </a:solidFill>
                <a:latin typeface="Fd1155905-Identity-H"/>
              </a:rPr>
              <a:t> </a:t>
            </a:r>
            <a:r>
              <a:rPr lang="tr-TR" sz="2400" b="0" i="0" u="none" strike="noStrike" baseline="0" dirty="0">
                <a:solidFill>
                  <a:schemeClr val="tx1"/>
                </a:solidFill>
                <a:latin typeface="Fd1366323-Identity-H"/>
              </a:rPr>
              <a:t>yazmasından minyatür,</a:t>
            </a:r>
          </a:p>
          <a:p>
            <a:pPr algn="l"/>
            <a:r>
              <a:rPr lang="tr-TR" sz="2400" b="0" i="0" u="none" strike="noStrike" baseline="0" dirty="0" err="1">
                <a:solidFill>
                  <a:schemeClr val="tx1"/>
                </a:solidFill>
                <a:latin typeface="Fd1366323-Identity-H"/>
              </a:rPr>
              <a:t>Babürlü</a:t>
            </a:r>
            <a:r>
              <a:rPr lang="tr-TR" sz="2400" b="0" i="0" u="none" strike="noStrike" baseline="0" dirty="0">
                <a:solidFill>
                  <a:schemeClr val="tx1"/>
                </a:solidFill>
                <a:latin typeface="Fd1366323-Identity-H"/>
              </a:rPr>
              <a:t>, y. 1 570. Londra, British </a:t>
            </a:r>
            <a:r>
              <a:rPr lang="tr-TR" sz="2400" b="0" i="0" u="none" strike="noStrike" baseline="0" dirty="0" err="1">
                <a:solidFill>
                  <a:schemeClr val="tx1"/>
                </a:solidFill>
                <a:latin typeface="Fd1366323-Identity-H"/>
              </a:rPr>
              <a:t>Museum</a:t>
            </a:r>
            <a:endParaRPr lang="tr-TR"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Ekber'in resim </a:t>
            </a:r>
            <a:r>
              <a:rPr lang="tr-TR" sz="2400" b="0" i="0" u="none" strike="noStrike" baseline="0" dirty="0" err="1">
                <a:solidFill>
                  <a:schemeClr val="tx1"/>
                </a:solidFill>
                <a:latin typeface="Fd1366323-Identity-H"/>
              </a:rPr>
              <a:t>nakkaşhanesinde</a:t>
            </a:r>
            <a:r>
              <a:rPr lang="tr-TR" sz="2400" b="0" i="0" u="none" strike="noStrike" baseline="0" dirty="0">
                <a:solidFill>
                  <a:schemeClr val="tx1"/>
                </a:solidFill>
                <a:latin typeface="Fd1366323-Identity-H"/>
              </a:rPr>
              <a:t> yürütülen ilk</a:t>
            </a:r>
          </a:p>
          <a:p>
            <a:pPr algn="l"/>
            <a:r>
              <a:rPr lang="tr-TR" sz="2400" b="0" i="0" u="none" strike="noStrike" baseline="0" dirty="0">
                <a:solidFill>
                  <a:schemeClr val="tx1"/>
                </a:solidFill>
                <a:latin typeface="Fd1366323-Identity-H"/>
              </a:rPr>
              <a:t>önemli proje </a:t>
            </a:r>
            <a:r>
              <a:rPr lang="tr-TR" sz="2400" b="0" i="0" u="none" strike="noStrike" baseline="0" dirty="0" err="1">
                <a:solidFill>
                  <a:schemeClr val="tx1"/>
                </a:solidFill>
                <a:latin typeface="Fd1155905-Identity-H"/>
              </a:rPr>
              <a:t>Hamzaname'ydi</a:t>
            </a:r>
            <a:r>
              <a:rPr lang="tr-TR" sz="2400" b="0" i="0" u="none" strike="noStrike" baseline="0" dirty="0">
                <a:solidFill>
                  <a:schemeClr val="tx1"/>
                </a:solidFill>
                <a:latin typeface="Fd1155905-Identity-H"/>
              </a:rPr>
              <a:t>. </a:t>
            </a:r>
            <a:r>
              <a:rPr lang="tr-TR" sz="2400" b="0" i="0" u="none" strike="noStrike" baseline="0" dirty="0">
                <a:solidFill>
                  <a:schemeClr val="tx1"/>
                </a:solidFill>
                <a:latin typeface="Fd1366323-Identity-H"/>
              </a:rPr>
              <a:t>Büyük </a:t>
            </a:r>
            <a:r>
              <a:rPr lang="tr-TR" sz="2400" b="0" i="0" u="none" strike="noStrike" baseline="0" dirty="0" err="1">
                <a:solidFill>
                  <a:schemeClr val="tx1"/>
                </a:solidFill>
                <a:latin typeface="Fd1366323-Identity-H"/>
              </a:rPr>
              <a:t>formatbirkaç</a:t>
            </a:r>
            <a:endParaRPr lang="tr-TR"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tane ulaşmıştır. Muhakkak ve Neshi</a:t>
            </a:r>
          </a:p>
          <a:p>
            <a:pPr algn="l"/>
            <a:r>
              <a:rPr lang="tr-TR" sz="2400" b="0" i="0" u="none" strike="noStrike" baseline="0" dirty="0">
                <a:solidFill>
                  <a:schemeClr val="tx1"/>
                </a:solidFill>
                <a:latin typeface="Fd1366323-Identity-H"/>
              </a:rPr>
              <a:t>hat stilleriyle yazılmış olan bu nüshanın yayın</a:t>
            </a:r>
          </a:p>
          <a:p>
            <a:pPr algn="l"/>
            <a:r>
              <a:rPr lang="tr-TR" sz="2400" b="0" i="0" u="none" strike="noStrike" baseline="0" dirty="0">
                <a:solidFill>
                  <a:schemeClr val="tx1"/>
                </a:solidFill>
                <a:latin typeface="Fd1366323-Identity-H"/>
              </a:rPr>
              <a:t>bilgileri sayfasında "Sultan tarafından kullanılmak</a:t>
            </a:r>
          </a:p>
          <a:p>
            <a:pPr algn="l"/>
            <a:r>
              <a:rPr lang="tr-TR" sz="2400" b="0" i="0" u="none" strike="noStrike" baseline="0" dirty="0">
                <a:solidFill>
                  <a:schemeClr val="tx1"/>
                </a:solidFill>
                <a:latin typeface="Fd1366323-Identity-H"/>
              </a:rPr>
              <a:t>üzere </a:t>
            </a:r>
            <a:r>
              <a:rPr lang="tr-TR" sz="2400" b="0" i="0" u="none" strike="noStrike" baseline="0" dirty="0" err="1">
                <a:solidFill>
                  <a:schemeClr val="tx1"/>
                </a:solidFill>
                <a:latin typeface="Fd1366323-Identity-H"/>
              </a:rPr>
              <a:t>Hibetullah</a:t>
            </a:r>
            <a:r>
              <a:rPr lang="tr-TR" sz="2400" b="0" i="0" u="none" strike="noStrike" baseline="0" dirty="0">
                <a:solidFill>
                  <a:schemeClr val="tx1"/>
                </a:solidFill>
                <a:latin typeface="Fd1366323-Identity-H"/>
              </a:rPr>
              <a:t> el-Hüseyni tarafından</a:t>
            </a:r>
          </a:p>
          <a:p>
            <a:pPr algn="l"/>
            <a:r>
              <a:rPr lang="tr-TR" sz="2400" b="0" i="0" u="none" strike="noStrike" baseline="0" dirty="0">
                <a:solidFill>
                  <a:schemeClr val="tx1"/>
                </a:solidFill>
                <a:latin typeface="Fd1366323-Identity-H"/>
              </a:rPr>
              <a:t>hazırlanmıştır, Lahor, 98 1 " ibaresi yer alır.</a:t>
            </a:r>
            <a:endParaRPr lang="tr-TR" sz="2400" dirty="0">
              <a:solidFill>
                <a:schemeClr val="tx1"/>
              </a:solidFill>
            </a:endParaRPr>
          </a:p>
        </p:txBody>
      </p:sp>
    </p:spTree>
    <p:extLst>
      <p:ext uri="{BB962C8B-B14F-4D97-AF65-F5344CB8AC3E}">
        <p14:creationId xmlns:p14="http://schemas.microsoft.com/office/powerpoint/2010/main" val="21675925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6974112-10D9-8B1B-1EEA-E35AB435B87B}"/>
              </a:ext>
            </a:extLst>
          </p:cNvPr>
          <p:cNvPicPr>
            <a:picLocks noChangeAspect="1"/>
          </p:cNvPicPr>
          <p:nvPr/>
        </p:nvPicPr>
        <p:blipFill>
          <a:blip r:embed="rId2"/>
          <a:stretch>
            <a:fillRect/>
          </a:stretch>
        </p:blipFill>
        <p:spPr>
          <a:xfrm>
            <a:off x="6052457" y="3454320"/>
            <a:ext cx="6952342" cy="3618800"/>
          </a:xfrm>
          <a:prstGeom prst="rect">
            <a:avLst/>
          </a:prstGeom>
        </p:spPr>
      </p:pic>
      <p:sp>
        <p:nvSpPr>
          <p:cNvPr id="7" name="Metin kutusu 6">
            <a:extLst>
              <a:ext uri="{FF2B5EF4-FFF2-40B4-BE49-F238E27FC236}">
                <a16:creationId xmlns:a16="http://schemas.microsoft.com/office/drawing/2014/main" id="{61940AC3-CBBF-AE55-6BC2-601D9BFCC34E}"/>
              </a:ext>
            </a:extLst>
          </p:cNvPr>
          <p:cNvSpPr txBox="1"/>
          <p:nvPr/>
        </p:nvSpPr>
        <p:spPr>
          <a:xfrm>
            <a:off x="1" y="740228"/>
            <a:ext cx="6386286" cy="8279190"/>
          </a:xfrm>
          <a:prstGeom prst="rect">
            <a:avLst/>
          </a:prstGeom>
          <a:noFill/>
        </p:spPr>
        <p:txBody>
          <a:bodyPr wrap="square">
            <a:spAutoFit/>
          </a:bodyPr>
          <a:lstStyle/>
          <a:p>
            <a:pPr algn="l"/>
            <a:r>
              <a:rPr lang="tr-TR" sz="2800" b="0" i="0" u="none" strike="noStrike" baseline="0" dirty="0">
                <a:solidFill>
                  <a:schemeClr val="tx1"/>
                </a:solidFill>
                <a:latin typeface="Fd1366326-Identity-H"/>
              </a:rPr>
              <a:t>Ekber'in saray kenti</a:t>
            </a:r>
          </a:p>
          <a:p>
            <a:pPr algn="l"/>
            <a:r>
              <a:rPr lang="tr-TR" sz="2800" b="0" i="0" u="none" strike="noStrike" baseline="0" dirty="0" err="1">
                <a:solidFill>
                  <a:schemeClr val="tx1"/>
                </a:solidFill>
                <a:latin typeface="Fd1366323-Identity-H"/>
              </a:rPr>
              <a:t>Fetihpur</a:t>
            </a:r>
            <a:r>
              <a:rPr lang="tr-TR" sz="2800" b="0" i="0" u="none" strike="noStrike" baseline="0" dirty="0">
                <a:solidFill>
                  <a:schemeClr val="tx1"/>
                </a:solidFill>
                <a:latin typeface="Fd1366323-Identity-H"/>
              </a:rPr>
              <a:t> </a:t>
            </a:r>
            <a:r>
              <a:rPr lang="tr-TR" sz="2800" b="0" i="0" u="none" strike="noStrike" baseline="0" dirty="0" err="1">
                <a:solidFill>
                  <a:schemeClr val="tx1"/>
                </a:solidFill>
                <a:latin typeface="Fd1366323-Identity-H"/>
              </a:rPr>
              <a:t>Sikri</a:t>
            </a:r>
            <a:r>
              <a:rPr lang="tr-TR" sz="2800" b="0" i="0" u="none" strike="noStrike" baseline="0" dirty="0">
                <a:solidFill>
                  <a:schemeClr val="tx1"/>
                </a:solidFill>
                <a:latin typeface="Fd1366323-Identity-H"/>
              </a:rPr>
              <a:t>, 1569</a:t>
            </a:r>
          </a:p>
          <a:p>
            <a:pPr algn="l"/>
            <a:r>
              <a:rPr lang="tr-TR" sz="2800" b="0" i="0" u="none" strike="noStrike" baseline="0" dirty="0">
                <a:solidFill>
                  <a:schemeClr val="tx1"/>
                </a:solidFill>
                <a:latin typeface="Fd1366323-Identity-H"/>
              </a:rPr>
              <a:t>Ekber'in ikamet dairelerinden çekilen bu</a:t>
            </a:r>
          </a:p>
          <a:p>
            <a:pPr algn="l"/>
            <a:r>
              <a:rPr lang="tr-TR" sz="2800" b="0" i="0" u="none" strike="noStrike" baseline="0" dirty="0">
                <a:solidFill>
                  <a:schemeClr val="tx1"/>
                </a:solidFill>
                <a:latin typeface="Fd1366323-Identity-H"/>
              </a:rPr>
              <a:t>resimde, sarayın </a:t>
            </a:r>
            <a:r>
              <a:rPr lang="tr-TR" sz="2800" b="0" i="0" u="none" strike="noStrike" baseline="0" dirty="0" err="1">
                <a:solidFill>
                  <a:schemeClr val="tx1"/>
                </a:solidFill>
                <a:latin typeface="Fd1366323-Identity-H"/>
              </a:rPr>
              <a:t>Anup</a:t>
            </a:r>
            <a:r>
              <a:rPr lang="tr-TR" sz="2800" b="0" i="0" u="none" strike="noStrike" baseline="0" dirty="0">
                <a:solidFill>
                  <a:schemeClr val="tx1"/>
                </a:solidFill>
                <a:latin typeface="Fd1366323-Identity-H"/>
              </a:rPr>
              <a:t> </a:t>
            </a:r>
            <a:r>
              <a:rPr lang="tr-TR" sz="2800" b="0" i="0" u="none" strike="noStrike" baseline="0" dirty="0" err="1">
                <a:solidFill>
                  <a:schemeClr val="tx1"/>
                </a:solidFill>
                <a:latin typeface="Fd1366323-Identity-H"/>
              </a:rPr>
              <a:t>Talao</a:t>
            </a:r>
            <a:r>
              <a:rPr lang="tr-TR" sz="2800" b="0" i="0" u="none" strike="noStrike" baseline="0" dirty="0">
                <a:solidFill>
                  <a:schemeClr val="tx1"/>
                </a:solidFill>
                <a:latin typeface="Fd1366323-Identity-H"/>
              </a:rPr>
              <a:t> adlı havuza</a:t>
            </a:r>
          </a:p>
          <a:p>
            <a:pPr algn="l"/>
            <a:r>
              <a:rPr lang="tr-TR" sz="2800" b="0" i="0" u="none" strike="noStrike" baseline="0" dirty="0">
                <a:solidFill>
                  <a:schemeClr val="tx1"/>
                </a:solidFill>
                <a:latin typeface="Fd1366323-Identity-H"/>
              </a:rPr>
              <a:t>bakan yarı resmi kısmı görülüyor. Kare tabanlı</a:t>
            </a:r>
          </a:p>
          <a:p>
            <a:pPr algn="l"/>
            <a:r>
              <a:rPr lang="tr-TR" sz="2800" b="0" i="0" u="none" strike="noStrike" baseline="0" dirty="0">
                <a:solidFill>
                  <a:schemeClr val="tx1"/>
                </a:solidFill>
                <a:latin typeface="Fd1366323-Identity-H"/>
              </a:rPr>
              <a:t>havuzun ortasındaki seki, imparatorun</a:t>
            </a:r>
          </a:p>
          <a:p>
            <a:pPr algn="l"/>
            <a:r>
              <a:rPr lang="tr-TR" sz="2800" b="0" i="0" u="none" strike="noStrike" baseline="0" dirty="0">
                <a:solidFill>
                  <a:schemeClr val="tx1"/>
                </a:solidFill>
                <a:latin typeface="Fd1366323-Identity-H"/>
              </a:rPr>
              <a:t>serinlemek için oturduğu yerdi. Siluette</a:t>
            </a:r>
          </a:p>
          <a:p>
            <a:pPr algn="l"/>
            <a:r>
              <a:rPr lang="tr-TR" sz="2800" b="0" i="0" u="none" strike="noStrike" baseline="0" dirty="0">
                <a:solidFill>
                  <a:schemeClr val="tx1"/>
                </a:solidFill>
                <a:latin typeface="Fd1366323-Identity-H"/>
              </a:rPr>
              <a:t>görülen kare planlı köşk çoğu kaynakta</a:t>
            </a:r>
          </a:p>
          <a:p>
            <a:pPr algn="l"/>
            <a:r>
              <a:rPr lang="tr-TR" sz="2800" b="0" i="0" u="none" strike="noStrike" baseline="0" dirty="0">
                <a:solidFill>
                  <a:schemeClr val="tx1"/>
                </a:solidFill>
                <a:latin typeface="Fd1366323-Identity-H"/>
              </a:rPr>
              <a:t>özel kabul salonu ("divan-ı has") olarak geçer.</a:t>
            </a:r>
          </a:p>
          <a:p>
            <a:pPr algn="l"/>
            <a:r>
              <a:rPr lang="tr-TR" sz="2800" b="0" i="0" u="none" strike="noStrike" baseline="0" dirty="0">
                <a:solidFill>
                  <a:schemeClr val="tx1"/>
                </a:solidFill>
                <a:latin typeface="Fd1366323-Identity-H"/>
              </a:rPr>
              <a:t>Soldaki alçak yapılar özel imparatorluk</a:t>
            </a:r>
          </a:p>
          <a:p>
            <a:pPr algn="l"/>
            <a:r>
              <a:rPr lang="tr-TR" sz="2800" b="0" i="0" u="none" strike="noStrike" baseline="0" dirty="0">
                <a:solidFill>
                  <a:schemeClr val="tx1"/>
                </a:solidFill>
                <a:latin typeface="Fd1366323-Identity-H"/>
              </a:rPr>
              <a:t>kileri işlevini görürdü ve "Türk Sultanı Konağı"</a:t>
            </a:r>
          </a:p>
          <a:p>
            <a:pPr algn="l"/>
            <a:r>
              <a:rPr lang="tr-TR" sz="2800" b="0" i="0" u="none" strike="noStrike" baseline="0" dirty="0">
                <a:solidFill>
                  <a:schemeClr val="tx1"/>
                </a:solidFill>
                <a:latin typeface="Fd1366323-Identity-H"/>
              </a:rPr>
              <a:t>olarak bilinen sağdaki köşk muhtemelen</a:t>
            </a:r>
          </a:p>
          <a:p>
            <a:pPr algn="l"/>
            <a:r>
              <a:rPr lang="tr-TR" sz="2800" b="0" i="0" u="none" strike="noStrike" baseline="0" dirty="0">
                <a:solidFill>
                  <a:schemeClr val="tx1"/>
                </a:solidFill>
                <a:latin typeface="Fd1366323-Identity-H"/>
              </a:rPr>
              <a:t>gizli kabul </a:t>
            </a:r>
            <a:r>
              <a:rPr lang="tr-TR" sz="2800" b="0" i="0" u="none" strike="noStrike" baseline="0" dirty="0" err="1">
                <a:solidFill>
                  <a:schemeClr val="tx1"/>
                </a:solidFill>
                <a:latin typeface="Fd1366323-Identity-H"/>
              </a:rPr>
              <a:t>ler</a:t>
            </a:r>
            <a:r>
              <a:rPr lang="tr-TR" sz="2800" b="0" i="0" u="none" strike="noStrike" baseline="0" dirty="0">
                <a:solidFill>
                  <a:schemeClr val="tx1"/>
                </a:solidFill>
                <a:latin typeface="Fd1366323-Identity-H"/>
              </a:rPr>
              <a:t> için kullanılırdı. Meltemleri</a:t>
            </a:r>
          </a:p>
          <a:p>
            <a:pPr algn="l"/>
            <a:r>
              <a:rPr lang="tr-TR" sz="2800" b="0" i="0" u="none" strike="noStrike" baseline="0" dirty="0">
                <a:solidFill>
                  <a:schemeClr val="tx1"/>
                </a:solidFill>
                <a:latin typeface="Fd1366323-Identity-H"/>
              </a:rPr>
              <a:t>alacak şekilde etrafı açık ve beş katlı bir</a:t>
            </a:r>
          </a:p>
          <a:p>
            <a:pPr algn="l"/>
            <a:r>
              <a:rPr lang="tr-TR" sz="2800" b="0" i="0" u="none" strike="noStrike" baseline="0" dirty="0">
                <a:solidFill>
                  <a:schemeClr val="tx1"/>
                </a:solidFill>
                <a:latin typeface="Fd1366323-Identity-H"/>
              </a:rPr>
              <a:t>yapı olan </a:t>
            </a:r>
            <a:r>
              <a:rPr lang="tr-TR" sz="2800" b="0" i="0" u="none" strike="noStrike" baseline="0" dirty="0" err="1">
                <a:solidFill>
                  <a:schemeClr val="tx1"/>
                </a:solidFill>
                <a:latin typeface="Fd1366323-Identity-H"/>
              </a:rPr>
              <a:t>Penç</a:t>
            </a:r>
            <a:r>
              <a:rPr lang="tr-TR" sz="2800" b="0" i="0" u="none" strike="noStrike" baseline="0" dirty="0">
                <a:solidFill>
                  <a:schemeClr val="tx1"/>
                </a:solidFill>
                <a:latin typeface="Fd1366323-Identity-H"/>
              </a:rPr>
              <a:t> Mahal'e (en solda) harem</a:t>
            </a:r>
          </a:p>
          <a:p>
            <a:pPr algn="l"/>
            <a:r>
              <a:rPr lang="tr-TR" sz="2800" b="0" i="0" u="none" strike="noStrike" baseline="0" dirty="0">
                <a:solidFill>
                  <a:schemeClr val="tx1"/>
                </a:solidFill>
                <a:latin typeface="Fd1366323-Identity-H"/>
              </a:rPr>
              <a:t>dairelerinden girmek mümkündü.</a:t>
            </a:r>
            <a:endParaRPr lang="tr-TR" sz="2800" dirty="0">
              <a:solidFill>
                <a:schemeClr val="tx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E3221321-0F95-4AF2-622D-455506C7669F}"/>
              </a:ext>
            </a:extLst>
          </p:cNvPr>
          <p:cNvPicPr>
            <a:picLocks noGrp="1" noChangeAspect="1"/>
          </p:cNvPicPr>
          <p:nvPr>
            <p:ph type="pic" idx="13"/>
          </p:nvPr>
        </p:nvPicPr>
        <p:blipFill rotWithShape="1">
          <a:blip r:embed="rId2"/>
          <a:srcRect t="3012" b="3012"/>
          <a:stretch/>
        </p:blipFill>
        <p:spPr/>
      </p:pic>
      <p:sp>
        <p:nvSpPr>
          <p:cNvPr id="3" name="Başlık 2">
            <a:extLst>
              <a:ext uri="{FF2B5EF4-FFF2-40B4-BE49-F238E27FC236}">
                <a16:creationId xmlns:a16="http://schemas.microsoft.com/office/drawing/2014/main" id="{DDBC6F03-B170-BCA1-62F4-0D7E1CB40327}"/>
              </a:ext>
            </a:extLst>
          </p:cNvPr>
          <p:cNvSpPr>
            <a:spLocks noGrp="1"/>
          </p:cNvSpPr>
          <p:nvPr>
            <p:ph type="title"/>
          </p:nvPr>
        </p:nvSpPr>
        <p:spPr/>
        <p:txBody>
          <a:bodyPr>
            <a:noAutofit/>
          </a:bodyPr>
          <a:lstStyle/>
          <a:p>
            <a:pPr algn="l"/>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br>
              <a:rPr lang="tr-TR" sz="2400" b="0" i="0" u="none" strike="noStrike" baseline="0" dirty="0">
                <a:latin typeface="Fd1366326-Identity-H"/>
              </a:rPr>
            </a:br>
            <a:r>
              <a:rPr lang="tr-TR" sz="3200" b="0" i="0" u="none" strike="noStrike" baseline="0" dirty="0">
                <a:latin typeface="Fd1366326-Identity-H"/>
              </a:rPr>
              <a:t>Babasının kaza geçirdiği haberini alan Babür, onun</a:t>
            </a:r>
            <a:br>
              <a:rPr lang="tr-TR" sz="3200" b="0" i="0" u="none" strike="noStrike" baseline="0" dirty="0">
                <a:latin typeface="Fd1366326-Identity-H"/>
              </a:rPr>
            </a:br>
            <a:r>
              <a:rPr lang="tr-TR" sz="3200" b="0" i="0" u="none" strike="noStrike" baseline="0" dirty="0">
                <a:latin typeface="Fd1366326-Identity-H"/>
              </a:rPr>
              <a:t>kaldığı </a:t>
            </a:r>
            <a:r>
              <a:rPr lang="tr-TR" sz="3200" b="0" i="0" u="none" strike="noStrike" baseline="0" dirty="0" err="1">
                <a:latin typeface="Fd1366326-Identity-H"/>
              </a:rPr>
              <a:t>Andican</a:t>
            </a:r>
            <a:r>
              <a:rPr lang="tr-TR" sz="3200" b="0" i="0" u="none" strike="noStrike" baseline="0" dirty="0">
                <a:latin typeface="Fd1366326-Identity-H"/>
              </a:rPr>
              <a:t> kalesine varırken, </a:t>
            </a:r>
            <a:r>
              <a:rPr lang="tr-TR" sz="3200" b="0" i="0" u="none" strike="noStrike" baseline="0" dirty="0" err="1">
                <a:latin typeface="Fd1366323-Identity-H"/>
              </a:rPr>
              <a:t>Babürname'den</a:t>
            </a:r>
            <a:br>
              <a:rPr lang="tr-TR" sz="3200" b="0" i="0" u="none" strike="noStrike" baseline="0" dirty="0">
                <a:latin typeface="Fd1366323-Identity-H"/>
              </a:rPr>
            </a:br>
            <a:r>
              <a:rPr lang="tr-TR" sz="3200" b="0" i="0" u="none" strike="noStrike" baseline="0" dirty="0">
                <a:latin typeface="Fd1366323-Identity-H"/>
              </a:rPr>
              <a:t>minyatür, 1 595- 1 602, Yeni Delhi, Ulusal Müze</a:t>
            </a:r>
            <a:br>
              <a:rPr lang="tr-TR" sz="3200" b="0" i="0" u="none" strike="noStrike" baseline="0" dirty="0">
                <a:latin typeface="Fd1366323-Identity-H"/>
              </a:rPr>
            </a:br>
            <a:r>
              <a:rPr lang="tr-TR" sz="3200" b="0" i="0" u="none" strike="noStrike" baseline="0" dirty="0" err="1">
                <a:latin typeface="Fd1366323-Identity-H"/>
              </a:rPr>
              <a:t>Babürlü</a:t>
            </a:r>
            <a:r>
              <a:rPr lang="tr-TR" sz="3200" b="0" i="0" u="none" strike="noStrike" baseline="0" dirty="0">
                <a:latin typeface="Fd1366323-Identity-H"/>
              </a:rPr>
              <a:t> döneminde yeni bir edebi tarz gelişti: Hükümdarın</a:t>
            </a:r>
            <a:br>
              <a:rPr lang="tr-TR" sz="3200" b="0" i="0" u="none" strike="noStrike" baseline="0" dirty="0">
                <a:latin typeface="Fd1366323-Identity-H"/>
              </a:rPr>
            </a:br>
            <a:r>
              <a:rPr lang="tr-TR" sz="3200" b="0" i="0" u="none" strike="noStrike" baseline="0" dirty="0">
                <a:latin typeface="Fd1366323-Identity-H"/>
              </a:rPr>
              <a:t>yaptığı işleri aktaran resimli tarih. Bu tarz yeni bir hanedan</a:t>
            </a:r>
            <a:br>
              <a:rPr lang="tr-TR" sz="3200" b="0" i="0" u="none" strike="noStrike" baseline="0" dirty="0">
                <a:latin typeface="Fd1366323-Identity-H"/>
              </a:rPr>
            </a:br>
            <a:r>
              <a:rPr lang="tr-TR" sz="3200" b="0" i="0" u="none" strike="noStrike" baseline="0" dirty="0">
                <a:latin typeface="Fd1366323-Identity-H"/>
              </a:rPr>
              <a:t>kimliğini pekiştirmeye yönelikti. Babür anılarını bizzat kaleme</a:t>
            </a:r>
            <a:br>
              <a:rPr lang="tr-TR" sz="3200" b="0" i="0" u="none" strike="noStrike" baseline="0" dirty="0">
                <a:latin typeface="Fd1366323-Identity-H"/>
              </a:rPr>
            </a:br>
            <a:r>
              <a:rPr lang="tr-TR" sz="3200" b="0" i="0" u="none" strike="noStrike" baseline="0" dirty="0">
                <a:latin typeface="Fd1366323-Identity-H"/>
              </a:rPr>
              <a:t>alarak böyle bir kitap hazırlamıştı.</a:t>
            </a:r>
            <a:endParaRPr lang="tr-TR" sz="3200" dirty="0"/>
          </a:p>
        </p:txBody>
      </p:sp>
    </p:spTree>
    <p:extLst>
      <p:ext uri="{BB962C8B-B14F-4D97-AF65-F5344CB8AC3E}">
        <p14:creationId xmlns:p14="http://schemas.microsoft.com/office/powerpoint/2010/main" val="112613308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5FC4B759-B113-59F3-F9E7-E4A96B2CC655}"/>
              </a:ext>
            </a:extLst>
          </p:cNvPr>
          <p:cNvPicPr>
            <a:picLocks noGrp="1" noChangeAspect="1"/>
          </p:cNvPicPr>
          <p:nvPr>
            <p:ph type="pic" idx="13"/>
          </p:nvPr>
        </p:nvPicPr>
        <p:blipFill rotWithShape="1">
          <a:blip r:embed="rId2"/>
          <a:stretch/>
        </p:blipFill>
        <p:spPr>
          <a:xfrm>
            <a:off x="6622226" y="915152"/>
            <a:ext cx="6016769" cy="7923295"/>
          </a:xfrm>
          <a:prstGeom prst="rect">
            <a:avLst/>
          </a:prstGeom>
        </p:spPr>
      </p:pic>
      <p:sp>
        <p:nvSpPr>
          <p:cNvPr id="8" name="Metin kutusu 7">
            <a:extLst>
              <a:ext uri="{FF2B5EF4-FFF2-40B4-BE49-F238E27FC236}">
                <a16:creationId xmlns:a16="http://schemas.microsoft.com/office/drawing/2014/main" id="{8EC53E2E-8F8D-2FE2-CA06-EEFAB1B32736}"/>
              </a:ext>
            </a:extLst>
          </p:cNvPr>
          <p:cNvSpPr txBox="1"/>
          <p:nvPr/>
        </p:nvSpPr>
        <p:spPr>
          <a:xfrm>
            <a:off x="160421" y="497306"/>
            <a:ext cx="6849980" cy="6986528"/>
          </a:xfrm>
          <a:prstGeom prst="rect">
            <a:avLst/>
          </a:prstGeom>
          <a:noFill/>
        </p:spPr>
        <p:txBody>
          <a:bodyPr wrap="square">
            <a:spAutoFit/>
          </a:bodyPr>
          <a:lstStyle/>
          <a:p>
            <a:pPr algn="l"/>
            <a:r>
              <a:rPr lang="sv-SE" sz="3200" b="0" i="0" u="none" strike="noStrike" baseline="0" dirty="0">
                <a:solidFill>
                  <a:schemeClr val="tx1"/>
                </a:solidFill>
                <a:latin typeface="Fd1366326-Identity-H"/>
              </a:rPr>
              <a:t>Resimli bir halıdan detay, </a:t>
            </a:r>
            <a:r>
              <a:rPr lang="sv-SE" sz="3200" b="0" i="0" u="none" strike="noStrike" baseline="0" dirty="0">
                <a:solidFill>
                  <a:schemeClr val="tx1"/>
                </a:solidFill>
                <a:latin typeface="Fd1366323-Identity-H"/>
              </a:rPr>
              <a:t>1580/90</a:t>
            </a:r>
          </a:p>
          <a:p>
            <a:pPr algn="l"/>
            <a:r>
              <a:rPr lang="tr-TR" sz="3200" b="0" i="0" u="none" strike="noStrike" baseline="0" dirty="0" err="1">
                <a:solidFill>
                  <a:schemeClr val="tx1"/>
                </a:solidFill>
                <a:latin typeface="Fd1366323-Identity-H"/>
              </a:rPr>
              <a:t>Babürlü</a:t>
            </a:r>
            <a:r>
              <a:rPr lang="tr-TR" sz="3200" b="0" i="0" u="none" strike="noStrike" baseline="0" dirty="0">
                <a:solidFill>
                  <a:schemeClr val="tx1"/>
                </a:solidFill>
                <a:latin typeface="Fd1366323-Identity-H"/>
              </a:rPr>
              <a:t>, Boston, Güzel Sanatlar Müzesi</a:t>
            </a:r>
          </a:p>
          <a:p>
            <a:pPr algn="l"/>
            <a:r>
              <a:rPr lang="tr-TR" sz="3200" b="0" i="0" u="none" strike="noStrike" baseline="0" dirty="0">
                <a:solidFill>
                  <a:schemeClr val="tx1"/>
                </a:solidFill>
                <a:latin typeface="Fd1366323-Identity-H"/>
              </a:rPr>
              <a:t>"Ruh" denen kırma bir yaratığa saldıran</a:t>
            </a:r>
          </a:p>
          <a:p>
            <a:pPr algn="l"/>
            <a:r>
              <a:rPr lang="tr-TR" sz="3200" b="0" i="0" u="none" strike="noStrike" baseline="0" dirty="0" err="1">
                <a:solidFill>
                  <a:schemeClr val="tx1"/>
                </a:solidFill>
                <a:latin typeface="Fd1366323-Identity-H"/>
              </a:rPr>
              <a:t>zümrüdüanka</a:t>
            </a:r>
            <a:r>
              <a:rPr lang="tr-TR" sz="3200" b="0" i="0" u="none" strike="noStrike" baseline="0" dirty="0">
                <a:solidFill>
                  <a:schemeClr val="tx1"/>
                </a:solidFill>
                <a:latin typeface="Fd1366323-Identity-H"/>
              </a:rPr>
              <a:t> ve avlanan çita, saltanat gücüyle</a:t>
            </a:r>
          </a:p>
          <a:p>
            <a:pPr algn="l"/>
            <a:r>
              <a:rPr lang="tr-TR" sz="3200" b="0" i="0" u="none" strike="noStrike" baseline="0" dirty="0">
                <a:solidFill>
                  <a:schemeClr val="tx1"/>
                </a:solidFill>
                <a:latin typeface="Fd1366323-Identity-H"/>
              </a:rPr>
              <a:t>bağlantılı sembollerdi. Bunların kullanılması</a:t>
            </a:r>
          </a:p>
          <a:p>
            <a:pPr algn="l"/>
            <a:r>
              <a:rPr lang="tr-TR" sz="3200" b="0" i="0" u="none" strike="noStrike" baseline="0" dirty="0">
                <a:solidFill>
                  <a:schemeClr val="tx1"/>
                </a:solidFill>
                <a:latin typeface="Fd1366323-Identity-H"/>
              </a:rPr>
              <a:t>Ekber'in imparatorluk ikonografisini</a:t>
            </a:r>
          </a:p>
          <a:p>
            <a:pPr algn="l"/>
            <a:r>
              <a:rPr lang="tr-TR" sz="3200" b="0" i="0" u="none" strike="noStrike" baseline="0" dirty="0">
                <a:solidFill>
                  <a:schemeClr val="tx1"/>
                </a:solidFill>
                <a:latin typeface="Fd1366323-Identity-H"/>
              </a:rPr>
              <a:t>güçlendirmek ve imparatorluktaki bütün</a:t>
            </a:r>
          </a:p>
          <a:p>
            <a:pPr algn="l"/>
            <a:r>
              <a:rPr lang="tr-TR" sz="3200" b="0" i="0" u="none" strike="noStrike" baseline="0" dirty="0">
                <a:solidFill>
                  <a:schemeClr val="tx1"/>
                </a:solidFill>
                <a:latin typeface="Fd1366323-Identity-H"/>
              </a:rPr>
              <a:t>toplulukları bütünleştirmek amacıyla dindışı</a:t>
            </a:r>
          </a:p>
          <a:p>
            <a:pPr algn="l"/>
            <a:r>
              <a:rPr lang="tr-TR" sz="3200" b="0" i="0" u="none" strike="noStrike" baseline="0" dirty="0">
                <a:solidFill>
                  <a:schemeClr val="tx1"/>
                </a:solidFill>
                <a:latin typeface="Fd1366323-Identity-H"/>
              </a:rPr>
              <a:t>ve gayrimüslim kaynaklardan tasvirler uyarlama</a:t>
            </a:r>
          </a:p>
          <a:p>
            <a:pPr algn="l"/>
            <a:r>
              <a:rPr lang="tr-TR" sz="3200" b="0" i="0" u="none" strike="noStrike" baseline="0" dirty="0">
                <a:solidFill>
                  <a:schemeClr val="tx1"/>
                </a:solidFill>
                <a:latin typeface="Fd1366323-Identity-H"/>
              </a:rPr>
              <a:t>yönündeki ilgisini yansıtır.</a:t>
            </a:r>
            <a:endParaRPr lang="tr-TR" sz="3200" dirty="0">
              <a:solidFill>
                <a:schemeClr val="tx1"/>
              </a:solidFill>
            </a:endParaRPr>
          </a:p>
        </p:txBody>
      </p:sp>
    </p:spTree>
    <p:extLst>
      <p:ext uri="{BB962C8B-B14F-4D97-AF65-F5344CB8AC3E}">
        <p14:creationId xmlns:p14="http://schemas.microsoft.com/office/powerpoint/2010/main" val="6909533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3A548631-CCDE-E76B-B151-21C13564AB00}"/>
              </a:ext>
            </a:extLst>
          </p:cNvPr>
          <p:cNvSpPr>
            <a:spLocks noGrp="1"/>
          </p:cNvSpPr>
          <p:nvPr>
            <p:ph type="pic" idx="13"/>
          </p:nvPr>
        </p:nvSpPr>
        <p:spPr/>
      </p:sp>
      <p:sp>
        <p:nvSpPr>
          <p:cNvPr id="3" name="Başlık 2">
            <a:extLst>
              <a:ext uri="{FF2B5EF4-FFF2-40B4-BE49-F238E27FC236}">
                <a16:creationId xmlns:a16="http://schemas.microsoft.com/office/drawing/2014/main" id="{E2BD63FE-1E35-825F-C083-3EA57970AF97}"/>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5F1DD45C-CFAB-066B-FF92-9F16AF767404}"/>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84A8CF9E-5F85-4FB1-D1C7-27BD6517A1EF}"/>
              </a:ext>
            </a:extLst>
          </p:cNvPr>
          <p:cNvPicPr>
            <a:picLocks noChangeAspect="1"/>
          </p:cNvPicPr>
          <p:nvPr/>
        </p:nvPicPr>
        <p:blipFill>
          <a:blip r:embed="rId2"/>
          <a:stretch>
            <a:fillRect/>
          </a:stretch>
        </p:blipFill>
        <p:spPr>
          <a:xfrm>
            <a:off x="99862" y="131351"/>
            <a:ext cx="7826224" cy="5706298"/>
          </a:xfrm>
          <a:prstGeom prst="rect">
            <a:avLst/>
          </a:prstGeom>
        </p:spPr>
      </p:pic>
      <p:sp>
        <p:nvSpPr>
          <p:cNvPr id="8" name="Metin kutusu 7">
            <a:extLst>
              <a:ext uri="{FF2B5EF4-FFF2-40B4-BE49-F238E27FC236}">
                <a16:creationId xmlns:a16="http://schemas.microsoft.com/office/drawing/2014/main" id="{D225BEC4-E211-AA8B-B549-87AD4834BC19}"/>
              </a:ext>
            </a:extLst>
          </p:cNvPr>
          <p:cNvSpPr txBox="1"/>
          <p:nvPr/>
        </p:nvSpPr>
        <p:spPr>
          <a:xfrm>
            <a:off x="898358" y="6332949"/>
            <a:ext cx="8971547" cy="3046988"/>
          </a:xfrm>
          <a:prstGeom prst="rect">
            <a:avLst/>
          </a:prstGeom>
          <a:noFill/>
        </p:spPr>
        <p:txBody>
          <a:bodyPr wrap="square">
            <a:spAutoFit/>
          </a:bodyPr>
          <a:lstStyle/>
          <a:p>
            <a:pPr algn="l"/>
            <a:r>
              <a:rPr lang="tr-TR" sz="3200" b="0" i="0" u="none" strike="noStrike" baseline="0" dirty="0">
                <a:solidFill>
                  <a:schemeClr val="tx1"/>
                </a:solidFill>
                <a:latin typeface="Fd1366326-Identity-H"/>
              </a:rPr>
              <a:t>Mücevher kutu, </a:t>
            </a:r>
            <a:r>
              <a:rPr lang="tr-TR" sz="3200" b="0" i="0" u="none" strike="noStrike" baseline="0" dirty="0">
                <a:solidFill>
                  <a:schemeClr val="tx1"/>
                </a:solidFill>
                <a:latin typeface="Fd1366323-Identity-H"/>
              </a:rPr>
              <a:t>Kuzey Hindistan,</a:t>
            </a:r>
          </a:p>
          <a:p>
            <a:pPr algn="l"/>
            <a:r>
              <a:rPr lang="en-US" sz="3200" b="0" i="0" u="none" strike="noStrike" baseline="0" dirty="0">
                <a:solidFill>
                  <a:schemeClr val="tx1"/>
                </a:solidFill>
                <a:latin typeface="Fd1366323-Identity-H"/>
              </a:rPr>
              <a:t>17. </a:t>
            </a:r>
            <a:r>
              <a:rPr lang="en-US" sz="3200" b="0" i="0" u="none" strike="noStrike" baseline="0" dirty="0" err="1">
                <a:solidFill>
                  <a:schemeClr val="tx1"/>
                </a:solidFill>
                <a:latin typeface="Fd1366323-Identity-H"/>
              </a:rPr>
              <a:t>yüzyıl</a:t>
            </a:r>
            <a:r>
              <a:rPr lang="en-US" sz="3200" b="0" i="0" u="none" strike="noStrike" baseline="0" dirty="0">
                <a:solidFill>
                  <a:schemeClr val="tx1"/>
                </a:solidFill>
                <a:latin typeface="Fd1366323-Identity-H"/>
              </a:rPr>
              <a:t>, </a:t>
            </a:r>
            <a:r>
              <a:rPr lang="en-US" sz="3200" b="0" i="0" u="none" strike="noStrike" baseline="0" dirty="0" err="1">
                <a:solidFill>
                  <a:schemeClr val="tx1"/>
                </a:solidFill>
                <a:latin typeface="Fd1366323-Identity-H"/>
              </a:rPr>
              <a:t>yakut</a:t>
            </a:r>
            <a:r>
              <a:rPr lang="en-US" sz="3200" b="0" i="0" u="none" strike="noStrike" baseline="0" dirty="0">
                <a:solidFill>
                  <a:schemeClr val="tx1"/>
                </a:solidFill>
                <a:latin typeface="Fd1366323-Identity-H"/>
              </a:rPr>
              <a:t> </a:t>
            </a:r>
            <a:r>
              <a:rPr lang="en-US" sz="3200" b="0" i="0" u="none" strike="noStrike" baseline="0" dirty="0" err="1">
                <a:solidFill>
                  <a:schemeClr val="tx1"/>
                </a:solidFill>
                <a:latin typeface="Fd1366323-Identity-H"/>
              </a:rPr>
              <a:t>işlemeli</a:t>
            </a:r>
            <a:r>
              <a:rPr lang="en-US" sz="3200" b="0" i="0" u="none" strike="noStrike" baseline="0" dirty="0">
                <a:solidFill>
                  <a:schemeClr val="tx1"/>
                </a:solidFill>
                <a:latin typeface="Fd1366323-Identity-H"/>
              </a:rPr>
              <a:t> mine, Washington,</a:t>
            </a:r>
          </a:p>
          <a:p>
            <a:pPr algn="l"/>
            <a:r>
              <a:rPr lang="tr-TR" sz="3200" b="0" i="0" u="none" strike="noStrike" baseline="0" dirty="0" err="1">
                <a:solidFill>
                  <a:schemeClr val="tx1"/>
                </a:solidFill>
                <a:latin typeface="Fd1366323-Identity-H"/>
              </a:rPr>
              <a:t>Freer</a:t>
            </a:r>
            <a:r>
              <a:rPr lang="tr-TR" sz="3200" b="0" i="0" u="none" strike="noStrike" baseline="0" dirty="0">
                <a:solidFill>
                  <a:schemeClr val="tx1"/>
                </a:solidFill>
                <a:latin typeface="Fd1366323-Identity-H"/>
              </a:rPr>
              <a:t> Sanat Galerisi</a:t>
            </a:r>
          </a:p>
          <a:p>
            <a:pPr algn="l"/>
            <a:r>
              <a:rPr lang="tr-TR" sz="3200" b="0" i="0" u="none" strike="noStrike" baseline="0" dirty="0">
                <a:solidFill>
                  <a:schemeClr val="tx1"/>
                </a:solidFill>
                <a:latin typeface="Fd1366323-Identity-H"/>
              </a:rPr>
              <a:t>Bu kutunun ayırt edici özelliği, bütün unsurların</a:t>
            </a:r>
          </a:p>
          <a:p>
            <a:pPr algn="l"/>
            <a:r>
              <a:rPr lang="tr-TR" sz="3200" b="0" i="0" u="none" strike="noStrike" baseline="0" dirty="0">
                <a:solidFill>
                  <a:schemeClr val="tx1"/>
                </a:solidFill>
                <a:latin typeface="Fd1366323-Identity-H"/>
              </a:rPr>
              <a:t>ince sırmayla süslenmesine dayanan çarpıcı</a:t>
            </a:r>
          </a:p>
          <a:p>
            <a:pPr algn="l"/>
            <a:r>
              <a:rPr lang="tr-TR" sz="3200" b="0" i="0" u="none" strike="noStrike" baseline="0" dirty="0">
                <a:solidFill>
                  <a:schemeClr val="tx1"/>
                </a:solidFill>
                <a:latin typeface="Fd1366323-Identity-H"/>
              </a:rPr>
              <a:t>ve </a:t>
            </a:r>
            <a:r>
              <a:rPr lang="tr-TR" sz="3200" b="0" i="0" u="none" strike="noStrike" baseline="0" dirty="0" err="1">
                <a:solidFill>
                  <a:schemeClr val="tx1"/>
                </a:solidFill>
                <a:latin typeface="Fd1366323-Identity-H"/>
              </a:rPr>
              <a:t>çokrenkli</a:t>
            </a:r>
            <a:r>
              <a:rPr lang="tr-TR" sz="3200" b="0" i="0" u="none" strike="noStrike" baseline="0" dirty="0">
                <a:solidFill>
                  <a:schemeClr val="tx1"/>
                </a:solidFill>
                <a:latin typeface="Fd1366323-Identity-H"/>
              </a:rPr>
              <a:t> bitki bezemesidir.</a:t>
            </a:r>
            <a:endParaRPr lang="tr-TR" sz="3200" dirty="0">
              <a:solidFill>
                <a:schemeClr val="tx1"/>
              </a:solidFill>
            </a:endParaRPr>
          </a:p>
        </p:txBody>
      </p:sp>
    </p:spTree>
    <p:extLst>
      <p:ext uri="{BB962C8B-B14F-4D97-AF65-F5344CB8AC3E}">
        <p14:creationId xmlns:p14="http://schemas.microsoft.com/office/powerpoint/2010/main" val="36275965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F6AAECE4-D31F-695C-CE9B-4800DC357540}"/>
              </a:ext>
            </a:extLst>
          </p:cNvPr>
          <p:cNvSpPr>
            <a:spLocks noGrp="1"/>
          </p:cNvSpPr>
          <p:nvPr>
            <p:ph type="pic" idx="13"/>
          </p:nvPr>
        </p:nvSpPr>
        <p:spPr/>
      </p:sp>
      <p:sp>
        <p:nvSpPr>
          <p:cNvPr id="3" name="Başlık 2">
            <a:extLst>
              <a:ext uri="{FF2B5EF4-FFF2-40B4-BE49-F238E27FC236}">
                <a16:creationId xmlns:a16="http://schemas.microsoft.com/office/drawing/2014/main" id="{4BD275F7-A693-4490-B6DD-933583C04881}"/>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178079FC-002E-B7D8-2F0D-E81DD80B7DC8}"/>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F3F9DDE6-6F53-58C5-B2FF-F18F879526EA}"/>
              </a:ext>
            </a:extLst>
          </p:cNvPr>
          <p:cNvPicPr>
            <a:picLocks noChangeAspect="1"/>
          </p:cNvPicPr>
          <p:nvPr/>
        </p:nvPicPr>
        <p:blipFill>
          <a:blip r:embed="rId2"/>
          <a:stretch>
            <a:fillRect/>
          </a:stretch>
        </p:blipFill>
        <p:spPr>
          <a:xfrm>
            <a:off x="311290" y="241409"/>
            <a:ext cx="6026010" cy="6247925"/>
          </a:xfrm>
          <a:prstGeom prst="rect">
            <a:avLst/>
          </a:prstGeom>
        </p:spPr>
      </p:pic>
      <p:sp>
        <p:nvSpPr>
          <p:cNvPr id="8" name="Metin kutusu 7">
            <a:extLst>
              <a:ext uri="{FF2B5EF4-FFF2-40B4-BE49-F238E27FC236}">
                <a16:creationId xmlns:a16="http://schemas.microsoft.com/office/drawing/2014/main" id="{B144AFF4-2EDD-466B-B7A8-9AAF62154B1A}"/>
              </a:ext>
            </a:extLst>
          </p:cNvPr>
          <p:cNvSpPr txBox="1"/>
          <p:nvPr/>
        </p:nvSpPr>
        <p:spPr>
          <a:xfrm>
            <a:off x="7347283" y="2326105"/>
            <a:ext cx="5060335" cy="5509200"/>
          </a:xfrm>
          <a:prstGeom prst="rect">
            <a:avLst/>
          </a:prstGeom>
          <a:noFill/>
        </p:spPr>
        <p:txBody>
          <a:bodyPr wrap="square">
            <a:spAutoFit/>
          </a:bodyPr>
          <a:lstStyle/>
          <a:p>
            <a:pPr algn="l"/>
            <a:r>
              <a:rPr lang="tr-TR" sz="3200" b="0" i="0" u="none" strike="noStrike" baseline="0" dirty="0">
                <a:solidFill>
                  <a:schemeClr val="tx1"/>
                </a:solidFill>
                <a:latin typeface="Fd1366326-Identity-H"/>
              </a:rPr>
              <a:t>Nargile altlığı, </a:t>
            </a:r>
            <a:r>
              <a:rPr lang="tr-TR" sz="3200" b="0" i="0" u="none" strike="noStrike" baseline="0" dirty="0" err="1">
                <a:solidFill>
                  <a:schemeClr val="tx1"/>
                </a:solidFill>
                <a:latin typeface="Fd1366323-Identity-H"/>
              </a:rPr>
              <a:t>Bidar</a:t>
            </a:r>
            <a:r>
              <a:rPr lang="tr-TR" sz="3200" b="0" i="0" u="none" strike="noStrike" baseline="0" dirty="0">
                <a:solidFill>
                  <a:schemeClr val="tx1"/>
                </a:solidFill>
                <a:latin typeface="Fd1366323-Identity-H"/>
              </a:rPr>
              <a:t>, Dekan, y. 1650,</a:t>
            </a:r>
          </a:p>
          <a:p>
            <a:pPr algn="l"/>
            <a:r>
              <a:rPr lang="tr-TR" sz="3200" b="0" i="0" u="none" strike="noStrike" baseline="0" dirty="0">
                <a:solidFill>
                  <a:schemeClr val="tx1"/>
                </a:solidFill>
                <a:latin typeface="Fd1366323-Identity-H"/>
              </a:rPr>
              <a:t>pirinç ve gümüş kakmalı, </a:t>
            </a:r>
            <a:r>
              <a:rPr lang="tr-TR" sz="3200" b="0" i="0" u="none" strike="noStrike" baseline="0" dirty="0">
                <a:solidFill>
                  <a:schemeClr val="tx1"/>
                </a:solidFill>
                <a:latin typeface="Fd1258791-Identity-H"/>
              </a:rPr>
              <a:t>21 </a:t>
            </a:r>
            <a:r>
              <a:rPr lang="tr-TR" sz="3200" b="0" i="0" u="none" strike="noStrike" baseline="0" dirty="0">
                <a:solidFill>
                  <a:schemeClr val="tx1"/>
                </a:solidFill>
                <a:latin typeface="Fd1366323-Identity-H"/>
              </a:rPr>
              <a:t>cm</a:t>
            </a:r>
          </a:p>
          <a:p>
            <a:pPr algn="l"/>
            <a:r>
              <a:rPr lang="tr-TR" sz="3200" b="0" i="0" u="none" strike="noStrike" baseline="0" dirty="0">
                <a:solidFill>
                  <a:schemeClr val="tx1"/>
                </a:solidFill>
                <a:latin typeface="Fd1366323-Identity-H"/>
              </a:rPr>
              <a:t>Nargile </a:t>
            </a:r>
            <a:r>
              <a:rPr lang="tr-TR" sz="3200" b="0" i="0" u="none" strike="noStrike" baseline="0" dirty="0" err="1">
                <a:solidFill>
                  <a:schemeClr val="tx1"/>
                </a:solidFill>
                <a:latin typeface="Fd1366323-Identity-H"/>
              </a:rPr>
              <a:t>Babürlü</a:t>
            </a:r>
            <a:r>
              <a:rPr lang="tr-TR" sz="3200" b="0" i="0" u="none" strike="noStrike" baseline="0" dirty="0">
                <a:solidFill>
                  <a:schemeClr val="tx1"/>
                </a:solidFill>
                <a:latin typeface="Fd1366323-Identity-H"/>
              </a:rPr>
              <a:t> sarayına 17. yüzyıl başlarında</a:t>
            </a:r>
          </a:p>
          <a:p>
            <a:pPr algn="l"/>
            <a:r>
              <a:rPr lang="tr-TR" sz="3200" b="0" i="0" u="none" strike="noStrike" baseline="0" dirty="0">
                <a:solidFill>
                  <a:schemeClr val="tx1"/>
                </a:solidFill>
                <a:latin typeface="Fd1366323-Identity-H"/>
              </a:rPr>
              <a:t>girdi. Bu örnekteki desenler geleneksel Hindu</a:t>
            </a:r>
          </a:p>
          <a:p>
            <a:pPr algn="l"/>
            <a:r>
              <a:rPr lang="tr-TR" sz="3200" b="0" i="0" u="none" strike="noStrike" baseline="0" dirty="0">
                <a:solidFill>
                  <a:schemeClr val="tx1"/>
                </a:solidFill>
                <a:latin typeface="Fd1366323-Identity-H"/>
              </a:rPr>
              <a:t>bereket motiflerine dayanır: Nilüfer havuzu ve</a:t>
            </a:r>
          </a:p>
          <a:p>
            <a:pPr algn="l"/>
            <a:r>
              <a:rPr lang="tr-TR" sz="3200" b="0" i="0" u="none" strike="noStrike" baseline="0" dirty="0">
                <a:solidFill>
                  <a:schemeClr val="tx1"/>
                </a:solidFill>
                <a:latin typeface="Fd1366323-Identity-H"/>
              </a:rPr>
              <a:t>"suyun taştığı vazo."</a:t>
            </a:r>
            <a:endParaRPr lang="tr-TR" sz="3200" dirty="0">
              <a:solidFill>
                <a:schemeClr val="tx1"/>
              </a:solidFill>
            </a:endParaRPr>
          </a:p>
        </p:txBody>
      </p:sp>
    </p:spTree>
    <p:extLst>
      <p:ext uri="{BB962C8B-B14F-4D97-AF65-F5344CB8AC3E}">
        <p14:creationId xmlns:p14="http://schemas.microsoft.com/office/powerpoint/2010/main" val="35537853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54902157-C533-B3B8-4F8F-E53705F21403}"/>
              </a:ext>
            </a:extLst>
          </p:cNvPr>
          <p:cNvSpPr>
            <a:spLocks noGrp="1"/>
          </p:cNvSpPr>
          <p:nvPr>
            <p:ph type="pic" idx="13"/>
          </p:nvPr>
        </p:nvSpPr>
        <p:spPr/>
      </p:sp>
      <p:sp>
        <p:nvSpPr>
          <p:cNvPr id="3" name="Başlık 2">
            <a:extLst>
              <a:ext uri="{FF2B5EF4-FFF2-40B4-BE49-F238E27FC236}">
                <a16:creationId xmlns:a16="http://schemas.microsoft.com/office/drawing/2014/main" id="{A3EF5255-165A-22B0-A0AA-59719E359CEF}"/>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81AB30DE-F0DF-F48B-3891-6D564668AD63}"/>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615E7C9A-BDF2-58A2-6BC2-A1A5DC11DD87}"/>
              </a:ext>
            </a:extLst>
          </p:cNvPr>
          <p:cNvPicPr>
            <a:picLocks noChangeAspect="1"/>
          </p:cNvPicPr>
          <p:nvPr/>
        </p:nvPicPr>
        <p:blipFill>
          <a:blip r:embed="rId2"/>
          <a:stretch>
            <a:fillRect/>
          </a:stretch>
        </p:blipFill>
        <p:spPr>
          <a:xfrm>
            <a:off x="0" y="26119"/>
            <a:ext cx="8754615" cy="5421462"/>
          </a:xfrm>
          <a:prstGeom prst="rect">
            <a:avLst/>
          </a:prstGeom>
        </p:spPr>
      </p:pic>
      <p:sp>
        <p:nvSpPr>
          <p:cNvPr id="8" name="Metin kutusu 7">
            <a:extLst>
              <a:ext uri="{FF2B5EF4-FFF2-40B4-BE49-F238E27FC236}">
                <a16:creationId xmlns:a16="http://schemas.microsoft.com/office/drawing/2014/main" id="{B1C3D657-D34A-69E5-7C3E-E22CF040CBB5}"/>
              </a:ext>
            </a:extLst>
          </p:cNvPr>
          <p:cNvSpPr txBox="1"/>
          <p:nvPr/>
        </p:nvSpPr>
        <p:spPr>
          <a:xfrm>
            <a:off x="561474" y="5865962"/>
            <a:ext cx="9308431" cy="3539430"/>
          </a:xfrm>
          <a:prstGeom prst="rect">
            <a:avLst/>
          </a:prstGeom>
          <a:noFill/>
        </p:spPr>
        <p:txBody>
          <a:bodyPr wrap="square">
            <a:spAutoFit/>
          </a:bodyPr>
          <a:lstStyle/>
          <a:p>
            <a:pPr algn="l"/>
            <a:r>
              <a:rPr lang="tr-TR" sz="3200" b="0" i="0" u="none" strike="noStrike" baseline="0" dirty="0">
                <a:solidFill>
                  <a:schemeClr val="tx1"/>
                </a:solidFill>
                <a:latin typeface="Fd1366326-Identity-H"/>
              </a:rPr>
              <a:t>Mücevherli hançer ve kını</a:t>
            </a:r>
          </a:p>
          <a:p>
            <a:pPr algn="l"/>
            <a:r>
              <a:rPr lang="tr-TR" sz="3200" b="0" i="0" u="none" strike="noStrike" baseline="0" dirty="0" err="1">
                <a:solidFill>
                  <a:schemeClr val="tx1"/>
                </a:solidFill>
                <a:latin typeface="Fd1366323-Identity-H"/>
              </a:rPr>
              <a:t>Babürlü</a:t>
            </a:r>
            <a:r>
              <a:rPr lang="tr-TR" sz="3200" b="0" i="0" u="none" strike="noStrike" baseline="0" dirty="0">
                <a:solidFill>
                  <a:schemeClr val="tx1"/>
                </a:solidFill>
                <a:latin typeface="Fd1366323-Identity-H"/>
              </a:rPr>
              <a:t>, y. 1619, uzunluk 36 cm, Kuveyt,</a:t>
            </a:r>
          </a:p>
          <a:p>
            <a:pPr algn="l"/>
            <a:r>
              <a:rPr lang="tr-TR" sz="3200" b="0" i="0" u="none" strike="noStrike" baseline="0" dirty="0">
                <a:solidFill>
                  <a:schemeClr val="tx1"/>
                </a:solidFill>
                <a:latin typeface="Fd1366323-Identity-H"/>
              </a:rPr>
              <a:t>es-</a:t>
            </a:r>
            <a:r>
              <a:rPr lang="tr-TR" sz="3200" b="0" i="0" u="none" strike="noStrike" baseline="0" dirty="0" err="1">
                <a:solidFill>
                  <a:schemeClr val="tx1"/>
                </a:solidFill>
                <a:latin typeface="Fd1366323-Identity-H"/>
              </a:rPr>
              <a:t>Saleh</a:t>
            </a:r>
            <a:r>
              <a:rPr lang="tr-TR" sz="3200" b="0" i="0" u="none" strike="noStrike" baseline="0" dirty="0">
                <a:solidFill>
                  <a:schemeClr val="tx1"/>
                </a:solidFill>
                <a:latin typeface="Fd1366323-Identity-H"/>
              </a:rPr>
              <a:t> Koleksiyonu</a:t>
            </a:r>
          </a:p>
          <a:p>
            <a:pPr algn="l"/>
            <a:r>
              <a:rPr lang="tr-TR" sz="3200" b="0" i="0" u="none" strike="noStrike" baseline="0" dirty="0">
                <a:solidFill>
                  <a:schemeClr val="tx1"/>
                </a:solidFill>
                <a:latin typeface="Fd1366323-Identity-H"/>
              </a:rPr>
              <a:t>Kabzası altın ve kını yakut, zümrüt, elmas,</a:t>
            </a:r>
          </a:p>
          <a:p>
            <a:pPr algn="l"/>
            <a:r>
              <a:rPr lang="tr-TR" sz="3200" b="0" i="0" u="none" strike="noStrike" baseline="0" dirty="0">
                <a:solidFill>
                  <a:schemeClr val="tx1"/>
                </a:solidFill>
                <a:latin typeface="Fd1366323-Identity-H"/>
              </a:rPr>
              <a:t>akik, mine, cam ve fildişi kakmalı bir hançer.</a:t>
            </a:r>
          </a:p>
          <a:p>
            <a:pPr algn="l"/>
            <a:r>
              <a:rPr lang="tr-TR" sz="3200" b="0" i="0" u="none" strike="noStrike" baseline="0" dirty="0">
                <a:solidFill>
                  <a:schemeClr val="tx1"/>
                </a:solidFill>
                <a:latin typeface="Fd1366323-Identity-H"/>
              </a:rPr>
              <a:t>Cihangir'in l6l9'da yaptırdığı ve anılarında</a:t>
            </a:r>
          </a:p>
          <a:p>
            <a:pPr algn="l"/>
            <a:r>
              <a:rPr lang="tr-TR" sz="3200" b="0" i="0" u="none" strike="noStrike" baseline="0" dirty="0">
                <a:solidFill>
                  <a:schemeClr val="tx1"/>
                </a:solidFill>
                <a:latin typeface="Fd1366323-Identity-H"/>
              </a:rPr>
              <a:t>sözünü ettiği hançer olması çok muhtemeldir.</a:t>
            </a:r>
            <a:endParaRPr lang="tr-TR" sz="3200" dirty="0">
              <a:solidFill>
                <a:schemeClr val="tx1"/>
              </a:solidFill>
            </a:endParaRPr>
          </a:p>
        </p:txBody>
      </p:sp>
    </p:spTree>
    <p:extLst>
      <p:ext uri="{BB962C8B-B14F-4D97-AF65-F5344CB8AC3E}">
        <p14:creationId xmlns:p14="http://schemas.microsoft.com/office/powerpoint/2010/main" val="35144236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5227FBFF-482A-3853-4EBC-4909F94628FD}"/>
              </a:ext>
            </a:extLst>
          </p:cNvPr>
          <p:cNvSpPr>
            <a:spLocks noGrp="1"/>
          </p:cNvSpPr>
          <p:nvPr>
            <p:ph type="pic" idx="13"/>
          </p:nvPr>
        </p:nvSpPr>
        <p:spPr/>
      </p:sp>
      <p:sp>
        <p:nvSpPr>
          <p:cNvPr id="3" name="Başlık 2">
            <a:extLst>
              <a:ext uri="{FF2B5EF4-FFF2-40B4-BE49-F238E27FC236}">
                <a16:creationId xmlns:a16="http://schemas.microsoft.com/office/drawing/2014/main" id="{010381AD-0891-B4AC-8461-769312F54687}"/>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F3EE6B9B-6CB2-4B9B-0970-64664882E45F}"/>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E985F2EE-CB62-F570-B3BE-E47EAE10131C}"/>
              </a:ext>
            </a:extLst>
          </p:cNvPr>
          <p:cNvPicPr>
            <a:picLocks noChangeAspect="1"/>
          </p:cNvPicPr>
          <p:nvPr/>
        </p:nvPicPr>
        <p:blipFill>
          <a:blip r:embed="rId2"/>
          <a:stretch>
            <a:fillRect/>
          </a:stretch>
        </p:blipFill>
        <p:spPr>
          <a:xfrm>
            <a:off x="116356" y="673456"/>
            <a:ext cx="6386044" cy="6590945"/>
          </a:xfrm>
          <a:prstGeom prst="rect">
            <a:avLst/>
          </a:prstGeom>
        </p:spPr>
      </p:pic>
      <p:sp>
        <p:nvSpPr>
          <p:cNvPr id="8" name="Metin kutusu 7">
            <a:extLst>
              <a:ext uri="{FF2B5EF4-FFF2-40B4-BE49-F238E27FC236}">
                <a16:creationId xmlns:a16="http://schemas.microsoft.com/office/drawing/2014/main" id="{D01386A2-CA03-1A40-F14F-1E9526AFF517}"/>
              </a:ext>
            </a:extLst>
          </p:cNvPr>
          <p:cNvSpPr txBox="1"/>
          <p:nvPr/>
        </p:nvSpPr>
        <p:spPr>
          <a:xfrm>
            <a:off x="6962274" y="2181726"/>
            <a:ext cx="4860758" cy="5693866"/>
          </a:xfrm>
          <a:prstGeom prst="rect">
            <a:avLst/>
          </a:prstGeom>
          <a:noFill/>
        </p:spPr>
        <p:txBody>
          <a:bodyPr wrap="square">
            <a:spAutoFit/>
          </a:bodyPr>
          <a:lstStyle/>
          <a:p>
            <a:pPr algn="l"/>
            <a:r>
              <a:rPr lang="tr-TR" sz="2800" b="0" i="0" u="none" strike="noStrike" baseline="0" dirty="0">
                <a:solidFill>
                  <a:schemeClr val="tx1"/>
                </a:solidFill>
                <a:latin typeface="Fd1366326-Identity-H"/>
              </a:rPr>
              <a:t>Kalemlik, </a:t>
            </a:r>
            <a:r>
              <a:rPr lang="tr-TR" sz="2800" b="0" i="0" u="none" strike="noStrike" baseline="0" dirty="0">
                <a:solidFill>
                  <a:schemeClr val="tx1"/>
                </a:solidFill>
                <a:latin typeface="Fd1366323-Identity-H"/>
              </a:rPr>
              <a:t>c. 1 650, </a:t>
            </a:r>
            <a:r>
              <a:rPr lang="tr-TR" sz="2800" b="0" i="0" u="none" strike="noStrike" baseline="0" dirty="0" err="1">
                <a:solidFill>
                  <a:schemeClr val="tx1"/>
                </a:solidFill>
                <a:latin typeface="Fd1366323-Identity-H"/>
              </a:rPr>
              <a:t>Babürlü</a:t>
            </a:r>
            <a:r>
              <a:rPr lang="tr-TR" sz="2800" b="0" i="0" u="none" strike="noStrike" baseline="0" dirty="0">
                <a:solidFill>
                  <a:schemeClr val="tx1"/>
                </a:solidFill>
                <a:latin typeface="Fd1366323-Identity-H"/>
              </a:rPr>
              <a:t>, yakutlar</a:t>
            </a:r>
          </a:p>
          <a:p>
            <a:pPr algn="l"/>
            <a:r>
              <a:rPr lang="tr-TR" sz="2800" b="0" i="0" u="none" strike="noStrike" baseline="0" dirty="0">
                <a:solidFill>
                  <a:schemeClr val="tx1"/>
                </a:solidFill>
                <a:latin typeface="Fd1366323-Identity-H"/>
              </a:rPr>
              <a:t>işlenmiş yeşim, Londra, Victoria ve</a:t>
            </a:r>
          </a:p>
          <a:p>
            <a:pPr algn="l"/>
            <a:r>
              <a:rPr lang="tr-TR" sz="2800" b="0" i="0" u="none" strike="noStrike" baseline="0" dirty="0">
                <a:solidFill>
                  <a:schemeClr val="tx1"/>
                </a:solidFill>
                <a:latin typeface="Fd1366323-Identity-H"/>
              </a:rPr>
              <a:t>Albert Müzesi</a:t>
            </a:r>
          </a:p>
          <a:p>
            <a:pPr algn="l"/>
            <a:r>
              <a:rPr lang="tr-TR" sz="2800" b="0" i="0" u="none" strike="noStrike" baseline="0" dirty="0">
                <a:solidFill>
                  <a:schemeClr val="tx1"/>
                </a:solidFill>
                <a:latin typeface="Fd1366323-Identity-H"/>
              </a:rPr>
              <a:t>Mücevher kaplamalı bu muhteşem kalemliğin</a:t>
            </a:r>
          </a:p>
          <a:p>
            <a:pPr algn="l"/>
            <a:r>
              <a:rPr lang="tr-TR" sz="2800" b="0" i="0" u="none" strike="noStrike" baseline="0" dirty="0">
                <a:solidFill>
                  <a:schemeClr val="tx1"/>
                </a:solidFill>
                <a:latin typeface="Fd1366323-Identity-H"/>
              </a:rPr>
              <a:t>içinde kamış kesmeye yarayan bir bıçak,</a:t>
            </a:r>
          </a:p>
          <a:p>
            <a:pPr algn="l"/>
            <a:r>
              <a:rPr lang="tr-TR" sz="2800" b="0" i="0" u="none" strike="noStrike" baseline="0" dirty="0">
                <a:solidFill>
                  <a:schemeClr val="tx1"/>
                </a:solidFill>
                <a:latin typeface="Fd1366323-Identity-H"/>
              </a:rPr>
              <a:t>bir kalem sapı ve mürekkep bileşenlerini ölçüyle</a:t>
            </a:r>
          </a:p>
          <a:p>
            <a:pPr algn="l"/>
            <a:r>
              <a:rPr lang="tr-TR" sz="2800" b="0" i="0" u="none" strike="noStrike" baseline="0" dirty="0">
                <a:solidFill>
                  <a:schemeClr val="tx1"/>
                </a:solidFill>
                <a:latin typeface="Fd1366323-Identity-H"/>
              </a:rPr>
              <a:t>koymaya yarayan bir kaşık yer alıyor.</a:t>
            </a:r>
            <a:endParaRPr lang="tr-TR" sz="2800" dirty="0">
              <a:solidFill>
                <a:schemeClr val="tx1"/>
              </a:solidFill>
            </a:endParaRPr>
          </a:p>
        </p:txBody>
      </p:sp>
    </p:spTree>
    <p:extLst>
      <p:ext uri="{BB962C8B-B14F-4D97-AF65-F5344CB8AC3E}">
        <p14:creationId xmlns:p14="http://schemas.microsoft.com/office/powerpoint/2010/main" val="370895236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B99C2299-7583-4341-73B6-ABE376251816}"/>
              </a:ext>
            </a:extLst>
          </p:cNvPr>
          <p:cNvSpPr>
            <a:spLocks noGrp="1"/>
          </p:cNvSpPr>
          <p:nvPr>
            <p:ph type="pic" idx="13"/>
          </p:nvPr>
        </p:nvSpPr>
        <p:spPr/>
      </p:sp>
      <p:sp>
        <p:nvSpPr>
          <p:cNvPr id="3" name="Başlık 2">
            <a:extLst>
              <a:ext uri="{FF2B5EF4-FFF2-40B4-BE49-F238E27FC236}">
                <a16:creationId xmlns:a16="http://schemas.microsoft.com/office/drawing/2014/main" id="{D2DD92E0-4655-2AD8-9D2A-66E80AA77391}"/>
              </a:ext>
            </a:extLst>
          </p:cNvPr>
          <p:cNvSpPr>
            <a:spLocks noGrp="1"/>
          </p:cNvSpPr>
          <p:nvPr>
            <p:ph type="title"/>
          </p:nvPr>
        </p:nvSpPr>
        <p:spPr/>
        <p:txBody>
          <a:bodyPr/>
          <a:lstStyle/>
          <a:p>
            <a:endParaRPr lang="tr-TR" dirty="0"/>
          </a:p>
        </p:txBody>
      </p:sp>
      <p:sp>
        <p:nvSpPr>
          <p:cNvPr id="4" name="Metin Yer Tutucusu 3">
            <a:extLst>
              <a:ext uri="{FF2B5EF4-FFF2-40B4-BE49-F238E27FC236}">
                <a16:creationId xmlns:a16="http://schemas.microsoft.com/office/drawing/2014/main" id="{715A8E33-7B7E-C3E2-163F-F4956D02AC0E}"/>
              </a:ext>
            </a:extLst>
          </p:cNvPr>
          <p:cNvSpPr>
            <a:spLocks noGrp="1"/>
          </p:cNvSpPr>
          <p:nvPr>
            <p:ph type="body" sz="half" idx="1"/>
          </p:nvPr>
        </p:nvSpPr>
        <p:spPr/>
        <p:txBody>
          <a:bodyPr/>
          <a:lstStyle/>
          <a:p>
            <a:endParaRPr lang="tr-TR"/>
          </a:p>
        </p:txBody>
      </p:sp>
      <p:pic>
        <p:nvPicPr>
          <p:cNvPr id="6" name="Resim 5">
            <a:extLst>
              <a:ext uri="{FF2B5EF4-FFF2-40B4-BE49-F238E27FC236}">
                <a16:creationId xmlns:a16="http://schemas.microsoft.com/office/drawing/2014/main" id="{706291C0-4F06-3DA2-A34D-4CFC67F96B30}"/>
              </a:ext>
            </a:extLst>
          </p:cNvPr>
          <p:cNvPicPr>
            <a:picLocks noChangeAspect="1"/>
          </p:cNvPicPr>
          <p:nvPr/>
        </p:nvPicPr>
        <p:blipFill rotWithShape="1">
          <a:blip r:embed="rId2"/>
          <a:srcRect l="36267" t="17361" r="32895" b="15351"/>
          <a:stretch/>
        </p:blipFill>
        <p:spPr>
          <a:xfrm>
            <a:off x="355600" y="291263"/>
            <a:ext cx="7601284" cy="9329308"/>
          </a:xfrm>
          <a:prstGeom prst="rect">
            <a:avLst/>
          </a:prstGeom>
        </p:spPr>
      </p:pic>
    </p:spTree>
    <p:extLst>
      <p:ext uri="{BB962C8B-B14F-4D97-AF65-F5344CB8AC3E}">
        <p14:creationId xmlns:p14="http://schemas.microsoft.com/office/powerpoint/2010/main" val="14791390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45A7B9FF-857B-92B0-F0DC-6F59D4A9AF02}"/>
              </a:ext>
            </a:extLst>
          </p:cNvPr>
          <p:cNvSpPr>
            <a:spLocks noGrp="1"/>
          </p:cNvSpPr>
          <p:nvPr>
            <p:ph type="title"/>
          </p:nvPr>
        </p:nvSpPr>
        <p:spPr/>
        <p:txBody>
          <a:bodyPr/>
          <a:lstStyle/>
          <a:p>
            <a:endParaRPr lang="tr-TR"/>
          </a:p>
        </p:txBody>
      </p:sp>
      <p:pic>
        <p:nvPicPr>
          <p:cNvPr id="7" name="Resim 6">
            <a:extLst>
              <a:ext uri="{FF2B5EF4-FFF2-40B4-BE49-F238E27FC236}">
                <a16:creationId xmlns:a16="http://schemas.microsoft.com/office/drawing/2014/main" id="{8BDA084F-A4F8-C402-1993-4DE1D4B4B557}"/>
              </a:ext>
            </a:extLst>
          </p:cNvPr>
          <p:cNvPicPr>
            <a:picLocks noChangeAspect="1"/>
          </p:cNvPicPr>
          <p:nvPr/>
        </p:nvPicPr>
        <p:blipFill>
          <a:blip r:embed="rId2"/>
          <a:stretch>
            <a:fillRect/>
          </a:stretch>
        </p:blipFill>
        <p:spPr>
          <a:xfrm>
            <a:off x="355600" y="203200"/>
            <a:ext cx="9844646" cy="5318390"/>
          </a:xfrm>
          <a:prstGeom prst="rect">
            <a:avLst/>
          </a:prstGeom>
        </p:spPr>
      </p:pic>
      <p:sp>
        <p:nvSpPr>
          <p:cNvPr id="9" name="Metin kutusu 8">
            <a:extLst>
              <a:ext uri="{FF2B5EF4-FFF2-40B4-BE49-F238E27FC236}">
                <a16:creationId xmlns:a16="http://schemas.microsoft.com/office/drawing/2014/main" id="{BDD245D6-1EC8-C4C6-A622-CD4593E05845}"/>
              </a:ext>
            </a:extLst>
          </p:cNvPr>
          <p:cNvSpPr txBox="1"/>
          <p:nvPr/>
        </p:nvSpPr>
        <p:spPr>
          <a:xfrm>
            <a:off x="1233714" y="5762890"/>
            <a:ext cx="10406743" cy="2554545"/>
          </a:xfrm>
          <a:prstGeom prst="rect">
            <a:avLst/>
          </a:prstGeom>
          <a:noFill/>
        </p:spPr>
        <p:txBody>
          <a:bodyPr wrap="square">
            <a:spAutoFit/>
          </a:bodyPr>
          <a:lstStyle/>
          <a:p>
            <a:pPr algn="l"/>
            <a:r>
              <a:rPr lang="tr-TR" sz="3200" b="0" i="0" u="none" strike="noStrike" baseline="0" dirty="0" err="1">
                <a:solidFill>
                  <a:schemeClr val="tx1"/>
                </a:solidFill>
                <a:latin typeface="Fd1366326-Identity-H"/>
              </a:rPr>
              <a:t>Pencab</a:t>
            </a:r>
            <a:r>
              <a:rPr lang="tr-TR" sz="3200" b="0" i="0" u="none" strike="noStrike" baseline="0" dirty="0">
                <a:solidFill>
                  <a:schemeClr val="tx1"/>
                </a:solidFill>
                <a:latin typeface="Fd1366326-Identity-H"/>
              </a:rPr>
              <a:t> Kervansarayı, </a:t>
            </a:r>
            <a:r>
              <a:rPr lang="tr-TR" sz="3200" b="0" i="0" u="none" strike="noStrike" baseline="0" dirty="0">
                <a:solidFill>
                  <a:schemeClr val="tx1"/>
                </a:solidFill>
                <a:latin typeface="Fd1366323-Identity-H"/>
              </a:rPr>
              <a:t>17. yüzyıl</a:t>
            </a:r>
          </a:p>
          <a:p>
            <a:pPr algn="l"/>
            <a:r>
              <a:rPr lang="tr-TR" sz="3200" b="0" i="0" u="none" strike="noStrike" baseline="0" dirty="0" err="1">
                <a:solidFill>
                  <a:schemeClr val="tx1"/>
                </a:solidFill>
                <a:latin typeface="Fd1366323-Identity-H"/>
              </a:rPr>
              <a:t>Pencab'da</a:t>
            </a:r>
            <a:r>
              <a:rPr lang="tr-TR" sz="3200" b="0" i="0" u="none" strike="noStrike" baseline="0" dirty="0">
                <a:solidFill>
                  <a:schemeClr val="tx1"/>
                </a:solidFill>
                <a:latin typeface="Fd1366323-Identity-H"/>
              </a:rPr>
              <a:t> </a:t>
            </a:r>
            <a:r>
              <a:rPr lang="tr-TR" sz="3200" b="0" i="0" u="none" strike="noStrike" baseline="0" dirty="0" err="1">
                <a:solidFill>
                  <a:schemeClr val="tx1"/>
                </a:solidFill>
                <a:latin typeface="Fd1366323-Identity-H"/>
              </a:rPr>
              <a:t>Ludhiana'dan</a:t>
            </a:r>
            <a:r>
              <a:rPr lang="tr-TR" sz="3200" b="0" i="0" u="none" strike="noStrike" baseline="0" dirty="0">
                <a:solidFill>
                  <a:schemeClr val="tx1"/>
                </a:solidFill>
                <a:latin typeface="Fd1366323-Identity-H"/>
              </a:rPr>
              <a:t> </a:t>
            </a:r>
            <a:r>
              <a:rPr lang="tr-TR" sz="3200" b="0" i="0" u="none" strike="noStrike" baseline="0" dirty="0" err="1">
                <a:solidFill>
                  <a:schemeClr val="tx1"/>
                </a:solidFill>
                <a:latin typeface="Fd1366323-Identity-H"/>
              </a:rPr>
              <a:t>Ambala'ya</a:t>
            </a:r>
            <a:r>
              <a:rPr lang="tr-TR" sz="3200" b="0" i="0" u="none" strike="noStrike" baseline="0" dirty="0">
                <a:solidFill>
                  <a:schemeClr val="tx1"/>
                </a:solidFill>
                <a:latin typeface="Fd1366323-Identity-H"/>
              </a:rPr>
              <a:t> giden</a:t>
            </a:r>
          </a:p>
          <a:p>
            <a:pPr algn="l"/>
            <a:r>
              <a:rPr lang="tr-TR" sz="3200" b="0" i="0" u="none" strike="noStrike" baseline="0" dirty="0">
                <a:solidFill>
                  <a:schemeClr val="tx1"/>
                </a:solidFill>
                <a:latin typeface="Fd1366323-Identity-H"/>
              </a:rPr>
              <a:t>yol üzerindeki bu görkemli kervansaray, imparatorluk</a:t>
            </a:r>
          </a:p>
          <a:p>
            <a:pPr algn="l"/>
            <a:r>
              <a:rPr lang="tr-TR" sz="3200" b="0" i="0" u="none" strike="noStrike" baseline="0" dirty="0">
                <a:solidFill>
                  <a:schemeClr val="tx1"/>
                </a:solidFill>
                <a:latin typeface="Fd1366323-Identity-H"/>
              </a:rPr>
              <a:t>sarayının ticarete verdiği büyük</a:t>
            </a:r>
          </a:p>
          <a:p>
            <a:pPr algn="l"/>
            <a:r>
              <a:rPr lang="tr-TR" sz="3200" b="0" i="0" u="none" strike="noStrike" baseline="0" dirty="0">
                <a:solidFill>
                  <a:schemeClr val="tx1"/>
                </a:solidFill>
                <a:latin typeface="Fd1366323-Identity-H"/>
              </a:rPr>
              <a:t>desteği yansıtır.</a:t>
            </a:r>
            <a:endParaRPr lang="tr-TR" sz="3200" dirty="0">
              <a:solidFill>
                <a:schemeClr val="tx1"/>
              </a:solidFill>
            </a:endParaRPr>
          </a:p>
        </p:txBody>
      </p:sp>
    </p:spTree>
    <p:extLst>
      <p:ext uri="{BB962C8B-B14F-4D97-AF65-F5344CB8AC3E}">
        <p14:creationId xmlns:p14="http://schemas.microsoft.com/office/powerpoint/2010/main" val="2482542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DFB1D0A9-F9D1-4D2B-6C6B-8ABDFF035D69}"/>
              </a:ext>
            </a:extLst>
          </p:cNvPr>
          <p:cNvPicPr>
            <a:picLocks noGrp="1" noChangeAspect="1"/>
          </p:cNvPicPr>
          <p:nvPr>
            <p:ph type="pic" idx="13"/>
          </p:nvPr>
        </p:nvPicPr>
        <p:blipFill rotWithShape="1">
          <a:blip r:embed="rId2"/>
          <a:srcRect l="29123" r="29123"/>
          <a:stretch/>
        </p:blipFill>
        <p:spPr/>
      </p:pic>
      <p:sp>
        <p:nvSpPr>
          <p:cNvPr id="3" name="Başlık 2">
            <a:extLst>
              <a:ext uri="{FF2B5EF4-FFF2-40B4-BE49-F238E27FC236}">
                <a16:creationId xmlns:a16="http://schemas.microsoft.com/office/drawing/2014/main" id="{133CF873-7F5C-B4E5-A95B-A3404484FBD7}"/>
              </a:ext>
            </a:extLst>
          </p:cNvPr>
          <p:cNvSpPr>
            <a:spLocks noGrp="1"/>
          </p:cNvSpPr>
          <p:nvPr>
            <p:ph type="title"/>
          </p:nvPr>
        </p:nvSpPr>
        <p:spPr/>
        <p:txBody>
          <a:bodyPr>
            <a:noAutofit/>
          </a:bodyPr>
          <a:lstStyle/>
          <a:p>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br>
              <a:rPr lang="tr-TR" sz="2800" b="0" i="0" u="none" strike="noStrike" baseline="0" dirty="0">
                <a:latin typeface="Fd1366326-Identity-H"/>
              </a:rPr>
            </a:br>
            <a:r>
              <a:rPr lang="tr-TR" sz="3200" b="0" i="0" u="none" strike="noStrike" baseline="0" dirty="0">
                <a:latin typeface="Fd1366326-Identity-H"/>
              </a:rPr>
              <a:t>Kırmızı Kale'nin ana kapısı</a:t>
            </a:r>
            <a:br>
              <a:rPr lang="tr-TR" sz="3200" b="0" i="0" u="none" strike="noStrike" baseline="0" dirty="0">
                <a:latin typeface="Fd1366326-Identity-H"/>
              </a:rPr>
            </a:br>
            <a:r>
              <a:rPr lang="tr-TR" sz="3200" b="0" i="0" u="none" strike="noStrike" baseline="0" dirty="0" err="1">
                <a:latin typeface="Fd1366323-Identity-H"/>
              </a:rPr>
              <a:t>Şahcihanabad</a:t>
            </a:r>
            <a:r>
              <a:rPr lang="tr-TR" sz="3200" b="0" i="0" u="none" strike="noStrike" baseline="0" dirty="0">
                <a:latin typeface="Fd1366323-Identity-H"/>
              </a:rPr>
              <a:t>, Delhi, 1639- 1648</a:t>
            </a:r>
            <a:br>
              <a:rPr lang="tr-TR" sz="3200" b="0" i="0" u="none" strike="noStrike" baseline="0" dirty="0">
                <a:latin typeface="Fd1366323-Identity-H"/>
              </a:rPr>
            </a:br>
            <a:br>
              <a:rPr lang="tr-TR" sz="3200" b="0" i="0" u="none" strike="noStrike" baseline="0" dirty="0">
                <a:latin typeface="Fd1366323-Identity-H"/>
              </a:rPr>
            </a:br>
            <a:r>
              <a:rPr lang="tr-TR" sz="3200" b="0" i="0" u="none" strike="noStrike" baseline="0" dirty="0">
                <a:latin typeface="Fd1366323-Identity-H"/>
              </a:rPr>
              <a:t>Şah Cihan'ın yeni yönetim merkezi olarak</a:t>
            </a:r>
            <a:br>
              <a:rPr lang="tr-TR" sz="3200" b="0" i="0" u="none" strike="noStrike" baseline="0" dirty="0">
                <a:latin typeface="Fd1366323-Identity-H"/>
              </a:rPr>
            </a:br>
            <a:r>
              <a:rPr lang="tr-TR" sz="3200" b="0" i="0" u="none" strike="noStrike" baseline="0" dirty="0">
                <a:latin typeface="Fd1366323-Identity-H"/>
              </a:rPr>
              <a:t>Delhi'de kurduğu </a:t>
            </a:r>
            <a:r>
              <a:rPr lang="tr-TR" sz="3200" b="0" i="0" u="none" strike="noStrike" baseline="0" dirty="0" err="1">
                <a:latin typeface="Fd1366323-Identity-H"/>
              </a:rPr>
              <a:t>Şahcihanabad'ın</a:t>
            </a:r>
            <a:r>
              <a:rPr lang="tr-TR" sz="3200" b="0" i="0" u="none" strike="noStrike" baseline="0" dirty="0">
                <a:latin typeface="Fd1366323-Identity-H"/>
              </a:rPr>
              <a:t> iki ana</a:t>
            </a:r>
            <a:br>
              <a:rPr lang="tr-TR" sz="3200" b="0" i="0" u="none" strike="noStrike" baseline="0" dirty="0">
                <a:latin typeface="Fd1366323-Identity-H"/>
              </a:rPr>
            </a:br>
            <a:r>
              <a:rPr lang="tr-TR" sz="3200" b="0" i="0" u="none" strike="noStrike" baseline="0" dirty="0">
                <a:latin typeface="Fd1366323-Identity-H"/>
              </a:rPr>
              <a:t>kapısının heybetli etkisi, </a:t>
            </a:r>
            <a:r>
              <a:rPr lang="tr-TR" sz="3200" b="0" i="0" u="none" strike="noStrike" baseline="0" dirty="0" err="1">
                <a:latin typeface="Fd1366323-Identity-H"/>
              </a:rPr>
              <a:t>Evrengzib'in</a:t>
            </a:r>
            <a:r>
              <a:rPr lang="tr-TR" sz="3200" b="0" i="0" u="none" strike="noStrike" baseline="0" dirty="0">
                <a:latin typeface="Fd1366323-Identity-H"/>
              </a:rPr>
              <a:t> daha</a:t>
            </a:r>
            <a:br>
              <a:rPr lang="tr-TR" sz="3200" b="0" i="0" u="none" strike="noStrike" baseline="0" dirty="0">
                <a:latin typeface="Fd1366323-Identity-H"/>
              </a:rPr>
            </a:br>
            <a:r>
              <a:rPr lang="tr-TR" sz="3200" b="0" i="0" u="none" strike="noStrike" baseline="0" dirty="0">
                <a:latin typeface="Fd1366323-Identity-H"/>
              </a:rPr>
              <a:t>sonra her ikisine birer dış gözetleme kulesi</a:t>
            </a:r>
            <a:br>
              <a:rPr lang="tr-TR" sz="3200" b="0" i="0" u="none" strike="noStrike" baseline="0" dirty="0">
                <a:latin typeface="Fd1366323-Identity-H"/>
              </a:rPr>
            </a:br>
            <a:r>
              <a:rPr lang="tr-TR" sz="3200" b="0" i="0" u="none" strike="noStrike" baseline="0" dirty="0">
                <a:latin typeface="Fd1366323-Identity-H"/>
              </a:rPr>
              <a:t>eklemesiyle azaldı. Hem </a:t>
            </a:r>
            <a:r>
              <a:rPr lang="tr-TR" sz="3200" b="0" i="0" u="none" strike="noStrike" baseline="0" dirty="0" err="1">
                <a:latin typeface="Fd1366323-Identity-H"/>
              </a:rPr>
              <a:t>Ekberabadi</a:t>
            </a:r>
            <a:r>
              <a:rPr lang="tr-TR" sz="3200" b="0" i="0" u="none" strike="noStrike" baseline="0" dirty="0">
                <a:latin typeface="Fd1366323-Identity-H"/>
              </a:rPr>
              <a:t> </a:t>
            </a:r>
            <a:r>
              <a:rPr lang="tr-TR" sz="3200" b="0" i="0" u="none" strike="noStrike" baseline="0" dirty="0" err="1">
                <a:latin typeface="Fd1366323-Identity-H"/>
              </a:rPr>
              <a:t>Dervaze</a:t>
            </a:r>
            <a:br>
              <a:rPr lang="tr-TR" sz="3200" b="0" i="0" u="none" strike="noStrike" baseline="0" dirty="0">
                <a:latin typeface="Fd1366323-Identity-H"/>
              </a:rPr>
            </a:br>
            <a:r>
              <a:rPr lang="tr-TR" sz="3200" b="0" i="0" u="none" strike="noStrike" baseline="0" dirty="0">
                <a:latin typeface="Fd1366323-Identity-H"/>
              </a:rPr>
              <a:t>(bugün Delhi </a:t>
            </a:r>
            <a:r>
              <a:rPr lang="tr-TR" sz="3200" b="0" i="0" u="none" strike="noStrike" baseline="0" dirty="0" err="1">
                <a:latin typeface="Fd1366323-Identity-H"/>
              </a:rPr>
              <a:t>Dervaze</a:t>
            </a:r>
            <a:r>
              <a:rPr lang="tr-TR" sz="3200" b="0" i="0" u="none" strike="noStrike" baseline="0" dirty="0">
                <a:latin typeface="Fd1366323-Identity-H"/>
              </a:rPr>
              <a:t>) hem de </a:t>
            </a:r>
            <a:r>
              <a:rPr lang="tr-TR" sz="3200" b="0" i="0" u="none" strike="noStrike" baseline="0" dirty="0" err="1">
                <a:latin typeface="Fd1366323-Identity-H"/>
              </a:rPr>
              <a:t>Lahori</a:t>
            </a:r>
            <a:br>
              <a:rPr lang="tr-TR" sz="3200" b="0" i="0" u="none" strike="noStrike" baseline="0" dirty="0">
                <a:latin typeface="Fd1366323-Identity-H"/>
              </a:rPr>
            </a:br>
            <a:r>
              <a:rPr lang="tr-TR" sz="3200" b="0" i="0" u="none" strike="noStrike" baseline="0" dirty="0" err="1">
                <a:latin typeface="Fd1366323-Identity-H"/>
              </a:rPr>
              <a:t>Dervaze</a:t>
            </a:r>
            <a:r>
              <a:rPr lang="tr-TR" sz="3200" b="0" i="0" u="none" strike="noStrike" baseline="0" dirty="0">
                <a:latin typeface="Fd1366323-Identity-H"/>
              </a:rPr>
              <a:t> görkemli saray törenlerinde kullanılan</a:t>
            </a:r>
            <a:br>
              <a:rPr lang="tr-TR" sz="3200" b="0" i="0" u="none" strike="noStrike" baseline="0" dirty="0">
                <a:latin typeface="Fd1366323-Identity-H"/>
              </a:rPr>
            </a:br>
            <a:r>
              <a:rPr lang="tr-TR" sz="3200" b="0" i="0" u="none" strike="noStrike" baseline="0" dirty="0">
                <a:latin typeface="Fd1366323-Identity-H"/>
              </a:rPr>
              <a:t>alay güzergahlarının parçasıydı.</a:t>
            </a:r>
            <a:endParaRPr lang="tr-TR" sz="3200" dirty="0"/>
          </a:p>
        </p:txBody>
      </p:sp>
    </p:spTree>
    <p:extLst>
      <p:ext uri="{BB962C8B-B14F-4D97-AF65-F5344CB8AC3E}">
        <p14:creationId xmlns:p14="http://schemas.microsoft.com/office/powerpoint/2010/main" val="42498350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07EE9A54-7193-1258-3CC3-7DBA76AE4AE9}"/>
              </a:ext>
            </a:extLst>
          </p:cNvPr>
          <p:cNvSpPr>
            <a:spLocks noGrp="1"/>
          </p:cNvSpPr>
          <p:nvPr>
            <p:ph type="pic" idx="13"/>
          </p:nvPr>
        </p:nvSpPr>
        <p:spPr/>
      </p:sp>
      <p:sp>
        <p:nvSpPr>
          <p:cNvPr id="3" name="Başlık 2">
            <a:extLst>
              <a:ext uri="{FF2B5EF4-FFF2-40B4-BE49-F238E27FC236}">
                <a16:creationId xmlns:a16="http://schemas.microsoft.com/office/drawing/2014/main" id="{1986A6CC-A44C-E8AD-981D-0D7688E138E2}"/>
              </a:ext>
            </a:extLst>
          </p:cNvPr>
          <p:cNvSpPr>
            <a:spLocks noGrp="1"/>
          </p:cNvSpPr>
          <p:nvPr>
            <p:ph type="title"/>
          </p:nvPr>
        </p:nvSpPr>
        <p:spPr>
          <a:xfrm>
            <a:off x="355599" y="444500"/>
            <a:ext cx="10892971" cy="1616529"/>
          </a:xfrm>
        </p:spPr>
        <p:txBody>
          <a:bodyPr>
            <a:noAutofit/>
          </a:bodyPr>
          <a:lstStyle/>
          <a:p>
            <a:pPr algn="l"/>
            <a:br>
              <a:rPr lang="tr-TR" sz="2800" b="0" i="0" u="none" strike="noStrike" baseline="0" dirty="0">
                <a:latin typeface="Fd1366323-Identity-H"/>
              </a:rPr>
            </a:br>
            <a:br>
              <a:rPr lang="tr-TR" sz="2800" b="0" i="0" u="none" strike="noStrike" baseline="0" dirty="0">
                <a:latin typeface="Fd1366323-Identity-H"/>
              </a:rPr>
            </a:br>
            <a:br>
              <a:rPr lang="tr-TR" sz="2800" b="0" i="0" u="none" strike="noStrike" baseline="0" dirty="0">
                <a:latin typeface="Fd1366323-Identity-H"/>
              </a:rPr>
            </a:br>
            <a:br>
              <a:rPr lang="tr-TR" sz="2800" b="0" i="0" u="none" strike="noStrike" baseline="0" dirty="0">
                <a:latin typeface="Fd1366323-Identity-H"/>
              </a:rPr>
            </a:br>
            <a:r>
              <a:rPr lang="tr-TR" sz="2800" b="0" i="0" u="none" strike="noStrike" baseline="0" dirty="0">
                <a:latin typeface="Fd1366326-Identity-H"/>
              </a:rPr>
              <a:t>Kırmızı Kale'deki Savan</a:t>
            </a:r>
            <a:br>
              <a:rPr lang="tr-TR" sz="2800" b="0" i="0" u="none" strike="noStrike" baseline="0" dirty="0">
                <a:latin typeface="Fd1366326-Identity-H"/>
              </a:rPr>
            </a:br>
            <a:r>
              <a:rPr lang="tr-TR" sz="2800" b="0" i="0" u="none" strike="noStrike" baseline="0" dirty="0">
                <a:latin typeface="Fd1366326-Identity-H"/>
              </a:rPr>
              <a:t>Köşkü, </a:t>
            </a:r>
            <a:r>
              <a:rPr lang="tr-TR" sz="2800" b="0" i="0" u="none" strike="noStrike" baseline="0" dirty="0">
                <a:latin typeface="Fd1366323-Identity-H"/>
              </a:rPr>
              <a:t>tamamlanışı 1648</a:t>
            </a:r>
            <a:br>
              <a:rPr lang="tr-TR" sz="2800" b="0" i="0" u="none" strike="noStrike" baseline="0" dirty="0">
                <a:latin typeface="Fd1366323-Identity-H"/>
              </a:rPr>
            </a:br>
            <a:br>
              <a:rPr lang="tr-TR" sz="1800" b="0" i="0" u="none" strike="noStrike" baseline="0" dirty="0">
                <a:solidFill>
                  <a:srgbClr val="37352E"/>
                </a:solidFill>
                <a:latin typeface="Fd1366323-Identity-H"/>
              </a:rPr>
            </a:br>
            <a:r>
              <a:rPr lang="tr-TR" sz="2800" b="0" i="0" u="none" strike="noStrike" baseline="0" dirty="0">
                <a:latin typeface="Fd1366323-Identity-H"/>
              </a:rPr>
              <a:t>Kırmızı Kale zamanla gelişerek kendi içinde</a:t>
            </a:r>
            <a:br>
              <a:rPr lang="tr-TR" sz="2800" b="0" i="0" u="none" strike="noStrike" baseline="0" dirty="0">
                <a:latin typeface="Fd1366323-Identity-H"/>
              </a:rPr>
            </a:br>
            <a:r>
              <a:rPr lang="tr-TR" sz="2800" b="0" i="0" u="none" strike="noStrike" baseline="0" dirty="0">
                <a:latin typeface="Fd1366323-Identity-H"/>
              </a:rPr>
              <a:t>bir kente dönüştü; sarayın ihtiyaçlarını karşılamak</a:t>
            </a:r>
            <a:br>
              <a:rPr lang="tr-TR" sz="2800" b="0" i="0" u="none" strike="noStrike" baseline="0" dirty="0">
                <a:latin typeface="Fd1366323-Identity-H"/>
              </a:rPr>
            </a:br>
            <a:r>
              <a:rPr lang="tr-TR" sz="2800" b="0" i="0" u="none" strike="noStrike" baseline="0" dirty="0">
                <a:latin typeface="Fd1366323-Identity-H"/>
              </a:rPr>
              <a:t>üzere büyük bir çarşı ve atölyeler</a:t>
            </a:r>
            <a:br>
              <a:rPr lang="tr-TR" sz="2800" b="0" i="0" u="none" strike="noStrike" baseline="0" dirty="0">
                <a:latin typeface="Fd1366323-Identity-H"/>
              </a:rPr>
            </a:br>
            <a:r>
              <a:rPr lang="fi-FI" sz="2800" b="0" i="0" u="none" strike="noStrike" baseline="0" dirty="0">
                <a:latin typeface="Fd1366323-Identity-H"/>
              </a:rPr>
              <a:t>kuruldu. Saltanat ailesinin kaldığı saray dairelerine</a:t>
            </a:r>
            <a:br>
              <a:rPr lang="fi-FI" sz="2800" b="0" i="0" u="none" strike="noStrike" baseline="0" dirty="0">
                <a:latin typeface="Fd1366323-Identity-H"/>
              </a:rPr>
            </a:br>
            <a:r>
              <a:rPr lang="tr-TR" sz="2800" b="0" i="0" u="none" strike="noStrike" baseline="0" dirty="0">
                <a:latin typeface="Fd1366323-Identity-H"/>
              </a:rPr>
              <a:t>ait mahrem alanlardaki bahçelerde</a:t>
            </a:r>
            <a:br>
              <a:rPr lang="tr-TR" sz="2800" b="0" i="0" u="none" strike="noStrike" baseline="0" dirty="0">
                <a:latin typeface="Fd1366323-Identity-H"/>
              </a:rPr>
            </a:br>
            <a:r>
              <a:rPr lang="tr-TR" sz="2800" b="0" i="0" u="none" strike="noStrike" baseline="0" dirty="0">
                <a:latin typeface="Fd1366323-Identity-H"/>
              </a:rPr>
              <a:t>akarsuların ve çavlanların serinlettiği köşkler</a:t>
            </a:r>
            <a:br>
              <a:rPr lang="tr-TR" sz="2800" b="0" i="0" u="none" strike="noStrike" baseline="0" dirty="0">
                <a:latin typeface="Fd1366323-Identity-H"/>
              </a:rPr>
            </a:br>
            <a:r>
              <a:rPr lang="tr-TR" sz="2800" b="0" i="0" u="none" strike="noStrike" baseline="0" dirty="0">
                <a:latin typeface="Fd1366323-Identity-H"/>
              </a:rPr>
              <a:t>vardı.</a:t>
            </a:r>
            <a:endParaRPr lang="tr-TR" sz="2800" dirty="0"/>
          </a:p>
        </p:txBody>
      </p:sp>
      <p:pic>
        <p:nvPicPr>
          <p:cNvPr id="6" name="Resim 5">
            <a:extLst>
              <a:ext uri="{FF2B5EF4-FFF2-40B4-BE49-F238E27FC236}">
                <a16:creationId xmlns:a16="http://schemas.microsoft.com/office/drawing/2014/main" id="{57C87B69-AEEB-8DC8-A1E0-9E332525CEE9}"/>
              </a:ext>
            </a:extLst>
          </p:cNvPr>
          <p:cNvPicPr>
            <a:picLocks noChangeAspect="1"/>
          </p:cNvPicPr>
          <p:nvPr/>
        </p:nvPicPr>
        <p:blipFill>
          <a:blip r:embed="rId2"/>
          <a:stretch>
            <a:fillRect/>
          </a:stretch>
        </p:blipFill>
        <p:spPr>
          <a:xfrm>
            <a:off x="4933020" y="4113155"/>
            <a:ext cx="8071780" cy="5640445"/>
          </a:xfrm>
          <a:prstGeom prst="rect">
            <a:avLst/>
          </a:prstGeom>
        </p:spPr>
      </p:pic>
    </p:spTree>
    <p:extLst>
      <p:ext uri="{BB962C8B-B14F-4D97-AF65-F5344CB8AC3E}">
        <p14:creationId xmlns:p14="http://schemas.microsoft.com/office/powerpoint/2010/main" val="36011385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7D9C6773-7EEB-7415-1077-E928A7A2FB7B}"/>
              </a:ext>
            </a:extLst>
          </p:cNvPr>
          <p:cNvPicPr>
            <a:picLocks noGrp="1" noChangeAspect="1"/>
          </p:cNvPicPr>
          <p:nvPr>
            <p:ph type="pic" idx="13"/>
          </p:nvPr>
        </p:nvPicPr>
        <p:blipFill rotWithShape="1">
          <a:blip r:embed="rId2"/>
          <a:srcRect t="22705" b="22705"/>
          <a:stretch/>
        </p:blipFill>
        <p:spPr/>
      </p:pic>
      <p:sp>
        <p:nvSpPr>
          <p:cNvPr id="3" name="Başlık 2">
            <a:extLst>
              <a:ext uri="{FF2B5EF4-FFF2-40B4-BE49-F238E27FC236}">
                <a16:creationId xmlns:a16="http://schemas.microsoft.com/office/drawing/2014/main" id="{C9C8A95C-C535-4C21-C712-36A16879C131}"/>
              </a:ext>
            </a:extLst>
          </p:cNvPr>
          <p:cNvSpPr>
            <a:spLocks noGrp="1"/>
          </p:cNvSpPr>
          <p:nvPr>
            <p:ph type="title"/>
          </p:nvPr>
        </p:nvSpPr>
        <p:spPr/>
        <p:txBody>
          <a:bodyPr>
            <a:normAutofit fontScale="90000"/>
          </a:bodyPr>
          <a:lstStyle/>
          <a:p>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br>
              <a:rPr lang="tr-TR" sz="3600" b="0" i="0" u="none" strike="noStrike" baseline="0" dirty="0">
                <a:latin typeface="Fd1366323-Identity-H"/>
              </a:rPr>
            </a:br>
            <a:r>
              <a:rPr lang="tr-TR" sz="3600" b="0" i="0" u="none" strike="noStrike" baseline="0" dirty="0">
                <a:latin typeface="Fd1366326-Identity-H"/>
              </a:rPr>
              <a:t>Taş filler, </a:t>
            </a:r>
            <a:r>
              <a:rPr lang="tr-TR" sz="3600" b="0" i="0" u="none" strike="noStrike" baseline="0" dirty="0">
                <a:latin typeface="Fd1366323-Identity-H"/>
              </a:rPr>
              <a:t>Delhi </a:t>
            </a:r>
            <a:r>
              <a:rPr lang="tr-TR" sz="3600" b="0" i="0" u="none" strike="noStrike" baseline="0" dirty="0" err="1">
                <a:latin typeface="Fd1366323-Identity-H"/>
              </a:rPr>
              <a:t>Dervaze</a:t>
            </a:r>
            <a:br>
              <a:rPr lang="tr-TR" sz="3600" b="0" i="0" u="none" strike="noStrike" baseline="0" dirty="0">
                <a:latin typeface="Fd1366323-Identity-H"/>
              </a:rPr>
            </a:br>
            <a:r>
              <a:rPr lang="tr-TR" sz="3600" b="0" i="0" u="none" strike="noStrike" baseline="0" dirty="0">
                <a:latin typeface="Fd1366323-Identity-H"/>
              </a:rPr>
              <a:t>Hint savaş filleri İÖ 326'da </a:t>
            </a:r>
            <a:r>
              <a:rPr lang="tr-TR" sz="3600" b="0" i="0" u="none" strike="noStrike" baseline="0" dirty="0" err="1">
                <a:latin typeface="Fd1366323-Identity-H"/>
              </a:rPr>
              <a:t>Pencab'ı</a:t>
            </a:r>
            <a:r>
              <a:rPr lang="tr-TR" sz="3600" b="0" i="0" u="none" strike="noStrike" baseline="0" dirty="0">
                <a:latin typeface="Fd1366323-Identity-H"/>
              </a:rPr>
              <a:t> istila eden Büyük İskender için olduğu kadar, Babür</a:t>
            </a:r>
            <a:br>
              <a:rPr lang="tr-TR" sz="3600" b="0" i="0" u="none" strike="noStrike" baseline="0" dirty="0">
                <a:latin typeface="Fd1366323-Identity-H"/>
              </a:rPr>
            </a:br>
            <a:r>
              <a:rPr lang="tr-TR" sz="3600" b="0" i="0" u="none" strike="noStrike" baseline="0" dirty="0">
                <a:latin typeface="Fd1366323-Identity-H"/>
              </a:rPr>
              <a:t>için de ürkütücüydü. </a:t>
            </a:r>
            <a:r>
              <a:rPr lang="tr-TR" sz="3600" b="0" i="0" u="none" strike="noStrike" baseline="0" dirty="0" err="1">
                <a:latin typeface="Fd1366323-Identity-H"/>
              </a:rPr>
              <a:t>Babürlü</a:t>
            </a:r>
            <a:r>
              <a:rPr lang="tr-TR" sz="3600" b="0" i="0" u="none" strike="noStrike" baseline="0" dirty="0">
                <a:latin typeface="Fd1366323-Identity-H"/>
              </a:rPr>
              <a:t> İmparatorluğu'nun</a:t>
            </a:r>
            <a:br>
              <a:rPr lang="tr-TR" sz="3600" b="0" i="0" u="none" strike="noStrike" baseline="0" dirty="0">
                <a:latin typeface="Fd1366323-Identity-H"/>
              </a:rPr>
            </a:br>
            <a:r>
              <a:rPr lang="tr-TR" sz="3600" b="0" i="0" u="none" strike="noStrike" baseline="0" dirty="0">
                <a:latin typeface="Fd1366323-Identity-H"/>
              </a:rPr>
              <a:t>büyüklüğünü ve gücünü göstermeye</a:t>
            </a:r>
            <a:br>
              <a:rPr lang="tr-TR" sz="3600" b="0" i="0" u="none" strike="noStrike" baseline="0" dirty="0">
                <a:latin typeface="Fd1366323-Identity-H"/>
              </a:rPr>
            </a:br>
            <a:r>
              <a:rPr lang="tr-TR" sz="3600" b="0" i="0" u="none" strike="noStrike" baseline="0" dirty="0">
                <a:latin typeface="Fd1366323-Identity-H"/>
              </a:rPr>
              <a:t>yönelik bu sakin taş filler </a:t>
            </a:r>
            <a:r>
              <a:rPr lang="tr-TR" sz="3600" b="0" i="0" u="none" strike="noStrike" baseline="0" dirty="0" err="1">
                <a:latin typeface="Fd1366323-Identity-H"/>
              </a:rPr>
              <a:t>Şahcihanabad</a:t>
            </a:r>
            <a:r>
              <a:rPr lang="tr-TR" sz="3600" b="0" i="0" u="none" strike="noStrike" baseline="0" dirty="0">
                <a:latin typeface="Fd1366323-Identity-H"/>
              </a:rPr>
              <a:t>'</a:t>
            </a:r>
            <a:br>
              <a:rPr lang="tr-TR" sz="3600" b="0" i="0" u="none" strike="noStrike" baseline="0" dirty="0">
                <a:latin typeface="Fd1366323-Identity-H"/>
              </a:rPr>
            </a:br>
            <a:r>
              <a:rPr lang="tr-TR" sz="3600" b="0" i="0" u="none" strike="noStrike" baseline="0" dirty="0" err="1">
                <a:latin typeface="Fd1366323-Identity-H"/>
              </a:rPr>
              <a:t>daki</a:t>
            </a:r>
            <a:r>
              <a:rPr lang="tr-TR" sz="3600" b="0" i="0" u="none" strike="noStrike" baseline="0" dirty="0">
                <a:latin typeface="Fd1366323-Identity-H"/>
              </a:rPr>
              <a:t> kalenin iç ve dış kapıları arasında</a:t>
            </a:r>
            <a:br>
              <a:rPr lang="tr-TR" sz="3600" b="0" i="0" u="none" strike="noStrike" baseline="0" dirty="0">
                <a:latin typeface="Fd1366323-Identity-H"/>
              </a:rPr>
            </a:br>
            <a:r>
              <a:rPr lang="tr-TR" sz="3600" b="0" i="0" u="none" strike="noStrike" baseline="0" dirty="0">
                <a:latin typeface="Fd1366323-Identity-H"/>
              </a:rPr>
              <a:t>duruyor. Hindistan Genel Valisi Lord</a:t>
            </a:r>
            <a:br>
              <a:rPr lang="tr-TR" sz="3600" b="0" i="0" u="none" strike="noStrike" baseline="0" dirty="0">
                <a:latin typeface="Fd1366323-Identity-H"/>
              </a:rPr>
            </a:br>
            <a:r>
              <a:rPr lang="tr-TR" sz="3600" b="0" i="0" u="none" strike="noStrike" baseline="0" dirty="0">
                <a:latin typeface="Fd1366323-Identity-H"/>
              </a:rPr>
              <a:t>Curzon </a:t>
            </a:r>
            <a:r>
              <a:rPr lang="tr-TR" sz="3600" b="0" i="0" u="none" strike="noStrike" baseline="0" dirty="0">
                <a:latin typeface="Fd1704368-Identity-H"/>
              </a:rPr>
              <a:t>( </a:t>
            </a:r>
            <a:r>
              <a:rPr lang="tr-TR" sz="3600" b="0" i="0" u="none" strike="noStrike" baseline="0" dirty="0">
                <a:latin typeface="Fd1366323-Identity-H"/>
              </a:rPr>
              <a:t>1 899- 1 905) sökülmüş olan heykelleri</a:t>
            </a:r>
            <a:br>
              <a:rPr lang="tr-TR" sz="3600" b="0" i="0" u="none" strike="noStrike" baseline="0" dirty="0">
                <a:latin typeface="Fd1366323-Identity-H"/>
              </a:rPr>
            </a:br>
            <a:r>
              <a:rPr lang="tr-TR" sz="3600" b="0" i="0" u="none" strike="noStrike" baseline="0" dirty="0">
                <a:latin typeface="Fd1366323-Identity-H"/>
              </a:rPr>
              <a:t>eski yerlerine koydurdu</a:t>
            </a:r>
            <a:r>
              <a:rPr lang="tr-TR" sz="1800" b="0" i="0" u="none" strike="noStrike" baseline="0" dirty="0">
                <a:solidFill>
                  <a:srgbClr val="3A3934"/>
                </a:solidFill>
                <a:latin typeface="Fd1366323-Identity-H"/>
              </a:rPr>
              <a:t>.</a:t>
            </a:r>
            <a:endParaRPr lang="tr-TR" dirty="0"/>
          </a:p>
        </p:txBody>
      </p:sp>
      <p:sp>
        <p:nvSpPr>
          <p:cNvPr id="4" name="Metin Yer Tutucusu 3">
            <a:extLst>
              <a:ext uri="{FF2B5EF4-FFF2-40B4-BE49-F238E27FC236}">
                <a16:creationId xmlns:a16="http://schemas.microsoft.com/office/drawing/2014/main" id="{372DA068-303C-4082-D0FE-C2CDE3E4E436}"/>
              </a:ext>
            </a:extLst>
          </p:cNvPr>
          <p:cNvSpPr>
            <a:spLocks noGrp="1"/>
          </p:cNvSpPr>
          <p:nvPr>
            <p:ph type="body" sz="half" idx="1"/>
          </p:nvPr>
        </p:nvSpPr>
        <p:spPr/>
        <p:txBody>
          <a:bodyPr/>
          <a:lstStyle/>
          <a:p>
            <a:endParaRPr lang="tr-TR" dirty="0"/>
          </a:p>
        </p:txBody>
      </p:sp>
    </p:spTree>
    <p:extLst>
      <p:ext uri="{BB962C8B-B14F-4D97-AF65-F5344CB8AC3E}">
        <p14:creationId xmlns:p14="http://schemas.microsoft.com/office/powerpoint/2010/main" val="2697803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41B53648-9886-0EC9-D66E-F89CF0E58AD0}"/>
              </a:ext>
            </a:extLst>
          </p:cNvPr>
          <p:cNvPicPr>
            <a:picLocks noGrp="1" noChangeAspect="1"/>
          </p:cNvPicPr>
          <p:nvPr>
            <p:ph type="pic" idx="13"/>
          </p:nvPr>
        </p:nvPicPr>
        <p:blipFill rotWithShape="1">
          <a:blip r:embed="rId2"/>
          <a:srcRect l="381" r="381"/>
          <a:stretch/>
        </p:blipFill>
        <p:spPr/>
      </p:pic>
      <p:sp>
        <p:nvSpPr>
          <p:cNvPr id="3" name="Başlık 2">
            <a:extLst>
              <a:ext uri="{FF2B5EF4-FFF2-40B4-BE49-F238E27FC236}">
                <a16:creationId xmlns:a16="http://schemas.microsoft.com/office/drawing/2014/main" id="{DF790A7D-3891-2A5A-87F2-43A71CD5F620}"/>
              </a:ext>
            </a:extLst>
          </p:cNvPr>
          <p:cNvSpPr>
            <a:spLocks noGrp="1"/>
          </p:cNvSpPr>
          <p:nvPr>
            <p:ph type="title"/>
          </p:nvPr>
        </p:nvSpPr>
        <p:spPr/>
        <p:txBody>
          <a:bodyPr/>
          <a:lstStyle/>
          <a:p>
            <a:endParaRPr lang="tr-TR"/>
          </a:p>
        </p:txBody>
      </p:sp>
      <p:sp>
        <p:nvSpPr>
          <p:cNvPr id="8" name="Metin kutusu 7">
            <a:extLst>
              <a:ext uri="{FF2B5EF4-FFF2-40B4-BE49-F238E27FC236}">
                <a16:creationId xmlns:a16="http://schemas.microsoft.com/office/drawing/2014/main" id="{4B947898-4A4B-9FF1-174A-498E9CB9398E}"/>
              </a:ext>
            </a:extLst>
          </p:cNvPr>
          <p:cNvSpPr txBox="1"/>
          <p:nvPr/>
        </p:nvSpPr>
        <p:spPr>
          <a:xfrm>
            <a:off x="232229" y="2757714"/>
            <a:ext cx="6270171" cy="2677656"/>
          </a:xfrm>
          <a:prstGeom prst="rect">
            <a:avLst/>
          </a:prstGeom>
          <a:noFill/>
        </p:spPr>
        <p:txBody>
          <a:bodyPr wrap="square">
            <a:spAutoFit/>
          </a:bodyPr>
          <a:lstStyle/>
          <a:p>
            <a:pPr algn="l"/>
            <a:r>
              <a:rPr lang="tr-TR" sz="2800" b="0" i="0" u="none" strike="noStrike" baseline="0" dirty="0">
                <a:solidFill>
                  <a:schemeClr val="tx1"/>
                </a:solidFill>
                <a:latin typeface="Fd1366326-Identity-H"/>
              </a:rPr>
              <a:t>Kırmızı Kale'deki Has Mahal'den bir</a:t>
            </a:r>
          </a:p>
          <a:p>
            <a:pPr algn="l"/>
            <a:r>
              <a:rPr lang="tr-TR" sz="2800" b="0" i="0" u="none" strike="noStrike" baseline="0" dirty="0">
                <a:solidFill>
                  <a:schemeClr val="tx1"/>
                </a:solidFill>
                <a:latin typeface="Fd1366326-Identity-H"/>
              </a:rPr>
              <a:t>detay, </a:t>
            </a:r>
            <a:r>
              <a:rPr lang="tr-TR" sz="2800" b="0" i="0" u="none" strike="noStrike" baseline="0" dirty="0" err="1">
                <a:solidFill>
                  <a:schemeClr val="tx1"/>
                </a:solidFill>
                <a:latin typeface="Fd1366323-Identity-H"/>
              </a:rPr>
              <a:t>Şahcihanabad</a:t>
            </a:r>
            <a:r>
              <a:rPr lang="tr-TR" sz="2800" b="0" i="0" u="none" strike="noStrike" baseline="0" dirty="0">
                <a:solidFill>
                  <a:schemeClr val="tx1"/>
                </a:solidFill>
                <a:latin typeface="Fd1366323-Identity-H"/>
              </a:rPr>
              <a:t>, Delhi, 1 639- 1648</a:t>
            </a:r>
          </a:p>
          <a:p>
            <a:pPr algn="l"/>
            <a:r>
              <a:rPr lang="tr-TR" sz="2800" b="0" i="0" u="none" strike="noStrike" baseline="0" dirty="0">
                <a:solidFill>
                  <a:schemeClr val="tx1"/>
                </a:solidFill>
                <a:latin typeface="Fd1366323-Identity-H"/>
              </a:rPr>
              <a:t>Has Mahal hükümdarın özel ikamet daireleri</a:t>
            </a:r>
          </a:p>
          <a:p>
            <a:pPr algn="l"/>
            <a:r>
              <a:rPr lang="tr-TR" sz="2800" b="0" i="0" u="none" strike="noStrike" baseline="0" dirty="0">
                <a:solidFill>
                  <a:schemeClr val="tx1"/>
                </a:solidFill>
                <a:latin typeface="Fd1366323-Identity-H"/>
              </a:rPr>
              <a:t>olarak kullanılırdı. Yapının orta bölmesinin</a:t>
            </a:r>
          </a:p>
          <a:p>
            <a:pPr algn="l"/>
            <a:r>
              <a:rPr lang="tr-TR" sz="2800" b="0" i="0" u="none" strike="noStrike" baseline="0" dirty="0">
                <a:solidFill>
                  <a:schemeClr val="tx1"/>
                </a:solidFill>
                <a:latin typeface="Fd1366323-Identity-H"/>
              </a:rPr>
              <a:t>içinden "Cennet </a:t>
            </a:r>
            <a:r>
              <a:rPr lang="tr-TR" sz="2800" b="0" i="0" u="none" strike="noStrike" baseline="0" dirty="0" err="1">
                <a:solidFill>
                  <a:schemeClr val="tx1"/>
                </a:solidFill>
                <a:latin typeface="Fd1366323-Identity-H"/>
              </a:rPr>
              <a:t>lrmağı</a:t>
            </a:r>
            <a:r>
              <a:rPr lang="tr-TR" sz="2800" b="0" i="0" u="none" strike="noStrike" baseline="0" dirty="0">
                <a:solidFill>
                  <a:schemeClr val="tx1"/>
                </a:solidFill>
                <a:latin typeface="Fd1366323-Identity-H"/>
              </a:rPr>
              <a:t>" geçerdi.</a:t>
            </a:r>
            <a:endParaRPr lang="tr-TR" sz="2800" dirty="0">
              <a:solidFill>
                <a:schemeClr val="tx1"/>
              </a:solidFill>
            </a:endParaRPr>
          </a:p>
        </p:txBody>
      </p:sp>
    </p:spTree>
    <p:extLst>
      <p:ext uri="{BB962C8B-B14F-4D97-AF65-F5344CB8AC3E}">
        <p14:creationId xmlns:p14="http://schemas.microsoft.com/office/powerpoint/2010/main" val="5125025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E7F55D88-55DE-6588-0037-35240014282B}"/>
              </a:ext>
            </a:extLst>
          </p:cNvPr>
          <p:cNvSpPr>
            <a:spLocks noGrp="1"/>
          </p:cNvSpPr>
          <p:nvPr>
            <p:ph type="title"/>
          </p:nvPr>
        </p:nvSpPr>
        <p:spPr>
          <a:xfrm>
            <a:off x="595086" y="928914"/>
            <a:ext cx="10276114" cy="2873829"/>
          </a:xfrm>
        </p:spPr>
        <p:txBody>
          <a:bodyPr>
            <a:noAutofit/>
          </a:bodyPr>
          <a:lstStyle/>
          <a:p>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br>
              <a:rPr lang="tr-TR" sz="3200" b="0" i="0" u="none" strike="noStrike" baseline="0" dirty="0">
                <a:latin typeface="Fd1366326-Identity-H"/>
              </a:rPr>
            </a:br>
            <a:r>
              <a:rPr lang="tr-TR" sz="3200" b="0" i="0" u="none" strike="noStrike" baseline="0" dirty="0" err="1">
                <a:latin typeface="Fd1366326-Identity-H"/>
              </a:rPr>
              <a:t>Badşahi</a:t>
            </a:r>
            <a:r>
              <a:rPr lang="tr-TR" sz="3200" b="0" i="0" u="none" strike="noStrike" baseline="0" dirty="0">
                <a:latin typeface="Fd1366326-Identity-H"/>
              </a:rPr>
              <a:t> Camisi, </a:t>
            </a:r>
            <a:r>
              <a:rPr lang="tr-TR" sz="3200" b="0" i="0" u="none" strike="noStrike" baseline="0" dirty="0">
                <a:latin typeface="Fd1366323-Identity-H"/>
              </a:rPr>
              <a:t>Lahor, 1673- 1674</a:t>
            </a:r>
            <a:br>
              <a:rPr lang="tr-TR" sz="3200" b="0" i="0" u="none" strike="noStrike" baseline="0" dirty="0">
                <a:latin typeface="Fd1366323-Identity-H"/>
              </a:rPr>
            </a:br>
            <a:r>
              <a:rPr lang="tr-TR" sz="3200" b="0" i="0" u="none" strike="noStrike" baseline="0" dirty="0" err="1">
                <a:latin typeface="Fd1366323-Identity-H"/>
              </a:rPr>
              <a:t>Evrengzib</a:t>
            </a:r>
            <a:r>
              <a:rPr lang="tr-TR" sz="3200" b="0" i="0" u="none" strike="noStrike" baseline="0" dirty="0">
                <a:latin typeface="Fd1366323-Identity-H"/>
              </a:rPr>
              <a:t> döneminde inşa edilen </a:t>
            </a:r>
            <a:r>
              <a:rPr lang="tr-TR" sz="3200" b="0" i="0" u="none" strike="noStrike" baseline="0" dirty="0" err="1">
                <a:latin typeface="Fd1366323-Identity-H"/>
              </a:rPr>
              <a:t>Badşahi</a:t>
            </a:r>
            <a:br>
              <a:rPr lang="tr-TR" sz="3200" b="0" i="0" u="none" strike="noStrike" baseline="0" dirty="0">
                <a:latin typeface="Fd1366323-Identity-H"/>
              </a:rPr>
            </a:br>
            <a:r>
              <a:rPr lang="es-ES" sz="3200" b="0" i="0" u="none" strike="noStrike" baseline="0" dirty="0">
                <a:latin typeface="Fd1366323-Identity-H"/>
              </a:rPr>
              <a:t>Camisi, en büyük Babürlü camisidir ve Babürlü</a:t>
            </a:r>
            <a:br>
              <a:rPr lang="es-ES" sz="3200" b="0" i="0" u="none" strike="noStrike" baseline="0" dirty="0">
                <a:latin typeface="Fd1366323-Identity-H"/>
              </a:rPr>
            </a:br>
            <a:r>
              <a:rPr lang="tr-TR" sz="3200" b="0" i="0" u="none" strike="noStrike" baseline="0" dirty="0">
                <a:latin typeface="Fd1366323-Identity-H"/>
              </a:rPr>
              <a:t>mimarisinin son şahane örneğidir. Lahor</a:t>
            </a:r>
            <a:r>
              <a:rPr lang="tr-TR" sz="3200" dirty="0">
                <a:latin typeface="Fd1366323-Identity-H"/>
              </a:rPr>
              <a:t> </a:t>
            </a:r>
            <a:r>
              <a:rPr lang="tr-TR" sz="3200" b="0" i="0" u="none" strike="noStrike" baseline="0" dirty="0">
                <a:latin typeface="Fd1366323-Identity-H"/>
              </a:rPr>
              <a:t>18. yüzyılda birçok yıkıcı istilaya uğradı ve sonunda Sihlerin başkenti hale geldi. Sih yönetimi de </a:t>
            </a:r>
            <a:r>
              <a:rPr lang="tr-TR" sz="3200" b="0" i="0" u="none" strike="noStrike" baseline="0" dirty="0" err="1">
                <a:latin typeface="Fd1366323-Identity-H"/>
              </a:rPr>
              <a:t>Babürlü</a:t>
            </a:r>
            <a:r>
              <a:rPr lang="tr-TR" sz="3200" b="0" i="0" u="none" strike="noStrike" baseline="0" dirty="0">
                <a:latin typeface="Fd1366323-Identity-H"/>
              </a:rPr>
              <a:t> üslubunu benimsedi.</a:t>
            </a:r>
            <a:br>
              <a:rPr lang="tr-TR" sz="3200" b="0" i="0" u="none" strike="noStrike" baseline="0" dirty="0">
                <a:latin typeface="Fd1366323-Identity-H"/>
              </a:rPr>
            </a:br>
            <a:r>
              <a:rPr lang="tr-TR" sz="3200" b="0" i="0" u="none" strike="noStrike" baseline="0" dirty="0">
                <a:latin typeface="Fd1366323-Identity-H"/>
              </a:rPr>
              <a:t>Bu resmin ön planında, </a:t>
            </a:r>
            <a:r>
              <a:rPr lang="tr-TR" sz="3200" b="0" i="0" u="none" strike="noStrike" baseline="0" dirty="0" err="1">
                <a:latin typeface="Fd1366323-Identity-H"/>
              </a:rPr>
              <a:t>Pencab'ın</a:t>
            </a:r>
            <a:r>
              <a:rPr lang="tr-TR" sz="3200" b="0" i="0" u="none" strike="noStrike" baseline="0" dirty="0">
                <a:latin typeface="Fd1366323-Identity-H"/>
              </a:rPr>
              <a:t> Sih hükümdarı</a:t>
            </a:r>
            <a:br>
              <a:rPr lang="tr-TR" sz="3200" b="0" i="0" u="none" strike="noStrike" baseline="0" dirty="0">
                <a:latin typeface="Fd1366323-Identity-H"/>
              </a:rPr>
            </a:br>
            <a:r>
              <a:rPr lang="tr-TR" sz="3200" b="0" i="0" u="none" strike="noStrike" baseline="0" dirty="0" err="1">
                <a:latin typeface="Fd1366323-Identity-H"/>
              </a:rPr>
              <a:t>Rancit</a:t>
            </a:r>
            <a:r>
              <a:rPr lang="tr-TR" sz="3200" b="0" i="0" u="none" strike="noStrike" baseline="0" dirty="0">
                <a:latin typeface="Fd1366323-Identity-H"/>
              </a:rPr>
              <a:t> Singh'in 1815'de yaptırdığı</a:t>
            </a:r>
            <a:br>
              <a:rPr lang="tr-TR" sz="3200" b="0" i="0" u="none" strike="noStrike" baseline="0" dirty="0">
                <a:latin typeface="Fd1366323-Identity-H"/>
              </a:rPr>
            </a:br>
            <a:r>
              <a:rPr lang="tr-TR" sz="3200" b="0" i="0" u="none" strike="noStrike" baseline="0" dirty="0" err="1">
                <a:latin typeface="Fd1366323-Identity-H"/>
              </a:rPr>
              <a:t>Huzuri</a:t>
            </a:r>
            <a:r>
              <a:rPr lang="tr-TR" sz="3200" b="0" i="0" u="none" strike="noStrike" baseline="0" dirty="0">
                <a:latin typeface="Fd1366323-Identity-H"/>
              </a:rPr>
              <a:t> Bağ </a:t>
            </a:r>
            <a:r>
              <a:rPr lang="tr-TR" sz="3200" b="0" i="0" u="none" strike="noStrike" baseline="0" dirty="0" err="1">
                <a:latin typeface="Fd1366323-Identity-H"/>
              </a:rPr>
              <a:t>Bederi</a:t>
            </a:r>
            <a:r>
              <a:rPr lang="tr-TR" sz="3200" b="0" i="0" u="none" strike="noStrike" baseline="0" dirty="0">
                <a:latin typeface="Fd1366323-Identity-H"/>
              </a:rPr>
              <a:t> adlı köşk görülüyor. Arkada ise </a:t>
            </a:r>
            <a:r>
              <a:rPr lang="tr-TR" sz="3200" b="0" i="0" u="none" strike="noStrike" baseline="0" dirty="0" err="1">
                <a:latin typeface="Fd1366323-Identity-H"/>
              </a:rPr>
              <a:t>Şahcihanabad'daki</a:t>
            </a:r>
            <a:r>
              <a:rPr lang="tr-TR" sz="3200" b="0" i="0" u="none" strike="noStrike" baseline="0" dirty="0">
                <a:latin typeface="Fd1366323-Identity-H"/>
              </a:rPr>
              <a:t> Cuma camisininkine benzer bir anıtsal merdivenle çıkılan </a:t>
            </a:r>
            <a:r>
              <a:rPr lang="tr-TR" sz="3200" b="0" i="0" u="none" strike="noStrike" baseline="0" dirty="0" err="1">
                <a:latin typeface="Fd1366323-Identity-H"/>
              </a:rPr>
              <a:t>taçkapısıyla</a:t>
            </a:r>
            <a:r>
              <a:rPr lang="tr-TR" sz="3200" b="0" i="0" u="none" strike="noStrike" baseline="0" dirty="0">
                <a:latin typeface="Fd1366323-Identity-H"/>
              </a:rPr>
              <a:t> </a:t>
            </a:r>
            <a:r>
              <a:rPr lang="tr-TR" sz="3200" b="0" i="0" u="none" strike="noStrike" baseline="0" dirty="0" err="1">
                <a:latin typeface="Fd1366323-Identity-H"/>
              </a:rPr>
              <a:t>Badşahi</a:t>
            </a:r>
            <a:r>
              <a:rPr lang="tr-TR" sz="3200" b="0" i="0" u="none" strike="noStrike" baseline="0" dirty="0">
                <a:latin typeface="Fd1366323-Identity-H"/>
              </a:rPr>
              <a:t> Camisi yer alıyor.</a:t>
            </a:r>
            <a:endParaRPr lang="tr-TR" sz="3200" dirty="0"/>
          </a:p>
        </p:txBody>
      </p:sp>
      <p:pic>
        <p:nvPicPr>
          <p:cNvPr id="6" name="Resim 5">
            <a:extLst>
              <a:ext uri="{FF2B5EF4-FFF2-40B4-BE49-F238E27FC236}">
                <a16:creationId xmlns:a16="http://schemas.microsoft.com/office/drawing/2014/main" id="{072A6E5F-C684-B7F5-9AAB-1C21442E85FD}"/>
              </a:ext>
            </a:extLst>
          </p:cNvPr>
          <p:cNvPicPr>
            <a:picLocks noChangeAspect="1"/>
          </p:cNvPicPr>
          <p:nvPr/>
        </p:nvPicPr>
        <p:blipFill>
          <a:blip r:embed="rId2"/>
          <a:stretch>
            <a:fillRect/>
          </a:stretch>
        </p:blipFill>
        <p:spPr>
          <a:xfrm>
            <a:off x="6110515" y="-9594"/>
            <a:ext cx="6894286" cy="4672925"/>
          </a:xfrm>
          <a:prstGeom prst="rect">
            <a:avLst/>
          </a:prstGeom>
        </p:spPr>
      </p:pic>
    </p:spTree>
    <p:extLst>
      <p:ext uri="{BB962C8B-B14F-4D97-AF65-F5344CB8AC3E}">
        <p14:creationId xmlns:p14="http://schemas.microsoft.com/office/powerpoint/2010/main" val="298683562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03F7B824-90EC-8D8E-1722-46A54EE424A1}"/>
              </a:ext>
            </a:extLst>
          </p:cNvPr>
          <p:cNvSpPr>
            <a:spLocks noGrp="1"/>
          </p:cNvSpPr>
          <p:nvPr>
            <p:ph type="pic" idx="13"/>
          </p:nvPr>
        </p:nvSpPr>
        <p:spPr/>
      </p:sp>
      <p:pic>
        <p:nvPicPr>
          <p:cNvPr id="6" name="Resim 5">
            <a:extLst>
              <a:ext uri="{FF2B5EF4-FFF2-40B4-BE49-F238E27FC236}">
                <a16:creationId xmlns:a16="http://schemas.microsoft.com/office/drawing/2014/main" id="{AE023C29-3924-2720-1D03-F956EB29A293}"/>
              </a:ext>
            </a:extLst>
          </p:cNvPr>
          <p:cNvPicPr>
            <a:picLocks noChangeAspect="1"/>
          </p:cNvPicPr>
          <p:nvPr/>
        </p:nvPicPr>
        <p:blipFill>
          <a:blip r:embed="rId2"/>
          <a:stretch>
            <a:fillRect/>
          </a:stretch>
        </p:blipFill>
        <p:spPr>
          <a:xfrm>
            <a:off x="5612802" y="0"/>
            <a:ext cx="7391998" cy="6622998"/>
          </a:xfrm>
          <a:prstGeom prst="rect">
            <a:avLst/>
          </a:prstGeom>
        </p:spPr>
      </p:pic>
      <p:sp>
        <p:nvSpPr>
          <p:cNvPr id="8" name="Metin kutusu 7">
            <a:extLst>
              <a:ext uri="{FF2B5EF4-FFF2-40B4-BE49-F238E27FC236}">
                <a16:creationId xmlns:a16="http://schemas.microsoft.com/office/drawing/2014/main" id="{5AFAE9E7-F21E-FFFC-D558-D7DD9F6684AD}"/>
              </a:ext>
            </a:extLst>
          </p:cNvPr>
          <p:cNvSpPr txBox="1"/>
          <p:nvPr/>
        </p:nvSpPr>
        <p:spPr>
          <a:xfrm>
            <a:off x="159657" y="1190171"/>
            <a:ext cx="9626599" cy="6917976"/>
          </a:xfrm>
          <a:prstGeom prst="rect">
            <a:avLst/>
          </a:prstGeom>
          <a:noFill/>
        </p:spPr>
        <p:txBody>
          <a:bodyPr wrap="square">
            <a:spAutoFit/>
          </a:bodyPr>
          <a:lstStyle/>
          <a:p>
            <a:pPr algn="l"/>
            <a:r>
              <a:rPr lang="tr-TR" sz="2800" b="0" i="0" u="none" strike="noStrike" baseline="0" dirty="0">
                <a:solidFill>
                  <a:schemeClr val="tx1"/>
                </a:solidFill>
                <a:latin typeface="Fd1366326-Identity-H"/>
              </a:rPr>
              <a:t> </a:t>
            </a:r>
            <a:r>
              <a:rPr lang="tr-TR" sz="2800" b="0" i="0" u="none" strike="noStrike" baseline="0" dirty="0" err="1">
                <a:solidFill>
                  <a:schemeClr val="tx1"/>
                </a:solidFill>
                <a:latin typeface="Fd1366326-Identity-H"/>
              </a:rPr>
              <a:t>İmambare</a:t>
            </a:r>
            <a:r>
              <a:rPr lang="tr-TR" sz="2400" b="0" i="0" u="none" strike="noStrike" baseline="0" dirty="0">
                <a:solidFill>
                  <a:schemeClr val="tx1"/>
                </a:solidFill>
                <a:latin typeface="Fd1366326-Identity-H"/>
              </a:rPr>
              <a:t>, </a:t>
            </a:r>
            <a:r>
              <a:rPr lang="tr-TR" sz="2400" b="0" i="0" u="none" strike="noStrike" baseline="0" dirty="0" err="1">
                <a:solidFill>
                  <a:schemeClr val="tx1"/>
                </a:solidFill>
                <a:latin typeface="Fd1366323-Identity-H"/>
              </a:rPr>
              <a:t>Lucknow</a:t>
            </a:r>
            <a:r>
              <a:rPr lang="tr-TR" sz="2400" b="0" i="0" u="none" strike="noStrike" baseline="0" dirty="0">
                <a:solidFill>
                  <a:schemeClr val="tx1"/>
                </a:solidFill>
                <a:latin typeface="Fd1366323-Identity-H"/>
              </a:rPr>
              <a:t>, 1784</a:t>
            </a:r>
          </a:p>
          <a:p>
            <a:pPr algn="l"/>
            <a:r>
              <a:rPr lang="tr-TR" sz="2400" b="0" i="0" u="none" strike="noStrike" baseline="0" dirty="0">
                <a:solidFill>
                  <a:schemeClr val="tx1"/>
                </a:solidFill>
                <a:latin typeface="Fd1366323-Identity-H"/>
              </a:rPr>
              <a:t>Büyük dinsel törenlerin yapıldığı anıtsal bir</a:t>
            </a:r>
          </a:p>
          <a:p>
            <a:pPr algn="l"/>
            <a:r>
              <a:rPr lang="tr-TR" sz="2400" b="0" i="0" u="none" strike="noStrike" baseline="0" dirty="0">
                <a:solidFill>
                  <a:schemeClr val="tx1"/>
                </a:solidFill>
                <a:latin typeface="Fd1366323-Identity-H"/>
              </a:rPr>
              <a:t>yapı olan bu </a:t>
            </a:r>
            <a:r>
              <a:rPr lang="tr-TR" sz="2400" b="0" i="0" u="none" strike="noStrike" baseline="0" dirty="0" err="1">
                <a:solidFill>
                  <a:schemeClr val="tx1"/>
                </a:solidFill>
                <a:latin typeface="Fd1366323-Identity-H"/>
              </a:rPr>
              <a:t>imambare</a:t>
            </a:r>
            <a:r>
              <a:rPr lang="tr-TR" sz="2400" b="0" i="0" u="none" strike="noStrike" baseline="0" dirty="0">
                <a:solidFill>
                  <a:schemeClr val="tx1"/>
                </a:solidFill>
                <a:latin typeface="Fd1366323-Identity-H"/>
              </a:rPr>
              <a:t>, </a:t>
            </a:r>
            <a:r>
              <a:rPr lang="tr-TR" sz="2400" b="0" i="0" u="none" strike="noStrike" baseline="0" dirty="0" err="1">
                <a:solidFill>
                  <a:schemeClr val="tx1"/>
                </a:solidFill>
                <a:latin typeface="Fd1366323-Identity-H"/>
              </a:rPr>
              <a:t>Nevab</a:t>
            </a:r>
            <a:r>
              <a:rPr lang="tr-TR" sz="2400" b="0" i="0" u="none" strike="noStrike" baseline="0" dirty="0">
                <a:solidFill>
                  <a:schemeClr val="tx1"/>
                </a:solidFill>
                <a:latin typeface="Fd1366323-Identity-H"/>
              </a:rPr>
              <a:t> </a:t>
            </a:r>
            <a:r>
              <a:rPr lang="tr-TR" sz="2400" b="0" i="0" u="none" strike="noStrike" baseline="0" dirty="0" err="1">
                <a:solidFill>
                  <a:schemeClr val="tx1"/>
                </a:solidFill>
                <a:latin typeface="Fd1366323-Identity-H"/>
              </a:rPr>
              <a:t>Asafü'd</a:t>
            </a:r>
            <a:r>
              <a:rPr lang="tr-TR" sz="2400" b="0" i="0" u="none" strike="noStrike" baseline="0" dirty="0">
                <a:solidFill>
                  <a:schemeClr val="tx1"/>
                </a:solidFill>
                <a:latin typeface="Fd1366323-Identity-H"/>
              </a:rPr>
              <a:t>-Devle</a:t>
            </a:r>
          </a:p>
          <a:p>
            <a:pPr algn="l"/>
            <a:r>
              <a:rPr lang="tr-TR" sz="2400" b="0" i="0" u="none" strike="noStrike" baseline="0" dirty="0">
                <a:solidFill>
                  <a:schemeClr val="tx1"/>
                </a:solidFill>
                <a:latin typeface="Fd1366323-Identity-H"/>
              </a:rPr>
              <a:t>tarafından inşa ettirilmişti. </a:t>
            </a:r>
            <a:r>
              <a:rPr lang="tr-TR" sz="2400" b="0" i="0" u="none" strike="noStrike" baseline="0" dirty="0" err="1">
                <a:solidFill>
                  <a:schemeClr val="tx1"/>
                </a:solidFill>
                <a:latin typeface="Fd1366323-Identity-H"/>
              </a:rPr>
              <a:t>Lucknow'u</a:t>
            </a:r>
            <a:endParaRPr lang="tr-TR"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başkent edinen </a:t>
            </a:r>
            <a:r>
              <a:rPr lang="tr-TR" sz="2400" b="0" i="0" u="none" strike="noStrike" baseline="0" dirty="0" err="1">
                <a:solidFill>
                  <a:schemeClr val="tx1"/>
                </a:solidFill>
                <a:latin typeface="Fd1366323-Identity-H"/>
              </a:rPr>
              <a:t>Ayodhya</a:t>
            </a:r>
            <a:r>
              <a:rPr lang="tr-TR" sz="2400" b="0" i="0" u="none" strike="noStrike" baseline="0" dirty="0">
                <a:solidFill>
                  <a:schemeClr val="tx1"/>
                </a:solidFill>
                <a:latin typeface="Fd1366323-Identity-H"/>
              </a:rPr>
              <a:t> h </a:t>
            </a:r>
            <a:r>
              <a:rPr lang="tr-TR" sz="2400" b="0" i="0" u="none" strike="noStrike" baseline="0" dirty="0" err="1">
                <a:solidFill>
                  <a:schemeClr val="tx1"/>
                </a:solidFill>
                <a:latin typeface="Fd1366323-Identity-H"/>
              </a:rPr>
              <a:t>ükümdarları</a:t>
            </a:r>
            <a:r>
              <a:rPr lang="tr-TR" sz="2400" b="0" i="0" u="none" strike="noStrike" baseline="0" dirty="0">
                <a:solidFill>
                  <a:schemeClr val="tx1"/>
                </a:solidFill>
                <a:latin typeface="Fd1366323-Identity-H"/>
              </a:rPr>
              <a:t>,</a:t>
            </a:r>
          </a:p>
          <a:p>
            <a:pPr algn="l"/>
            <a:r>
              <a:rPr lang="de-DE" sz="2400" b="0" i="0" u="none" strike="noStrike" baseline="0" dirty="0">
                <a:solidFill>
                  <a:schemeClr val="tx1"/>
                </a:solidFill>
                <a:latin typeface="Fd1366323-Identity-H"/>
              </a:rPr>
              <a:t>l754'ten </a:t>
            </a:r>
            <a:r>
              <a:rPr lang="de-DE" sz="2400" b="0" i="0" u="none" strike="noStrike" baseline="0" dirty="0" err="1">
                <a:solidFill>
                  <a:schemeClr val="tx1"/>
                </a:solidFill>
                <a:latin typeface="Fd1366323-Identity-H"/>
              </a:rPr>
              <a:t>sonra</a:t>
            </a:r>
            <a:r>
              <a:rPr lang="de-DE" sz="2400" b="0" i="0" u="none" strike="noStrike" baseline="0" dirty="0">
                <a:solidFill>
                  <a:schemeClr val="tx1"/>
                </a:solidFill>
                <a:latin typeface="Fd1366323-Identity-H"/>
              </a:rPr>
              <a:t> </a:t>
            </a:r>
            <a:r>
              <a:rPr lang="de-DE" sz="2400" b="0" i="0" u="none" strike="noStrike" baseline="0" dirty="0" err="1">
                <a:solidFill>
                  <a:schemeClr val="tx1"/>
                </a:solidFill>
                <a:latin typeface="Fd1366323-Identity-H"/>
              </a:rPr>
              <a:t>fiilen</a:t>
            </a:r>
            <a:r>
              <a:rPr lang="de-DE" sz="2400" b="0" i="0" u="none" strike="noStrike" baseline="0" dirty="0">
                <a:solidFill>
                  <a:schemeClr val="tx1"/>
                </a:solidFill>
                <a:latin typeface="Fd1366323-Identity-H"/>
              </a:rPr>
              <a:t> </a:t>
            </a:r>
            <a:r>
              <a:rPr lang="de-DE" sz="2400" b="0" i="0" u="none" strike="noStrike" baseline="0" dirty="0" err="1">
                <a:solidFill>
                  <a:schemeClr val="tx1"/>
                </a:solidFill>
                <a:latin typeface="Fd1366323-Identity-H"/>
              </a:rPr>
              <a:t>özerkliğe</a:t>
            </a:r>
            <a:r>
              <a:rPr lang="de-DE" sz="2400" b="0" i="0" u="none" strike="noStrike" baseline="0" dirty="0">
                <a:solidFill>
                  <a:schemeClr val="tx1"/>
                </a:solidFill>
                <a:latin typeface="Fd1366323-Identity-H"/>
              </a:rPr>
              <a:t> </a:t>
            </a:r>
            <a:r>
              <a:rPr lang="de-DE" sz="2400" b="0" i="0" u="none" strike="noStrike" baseline="0" dirty="0" err="1">
                <a:solidFill>
                  <a:schemeClr val="tx1"/>
                </a:solidFill>
                <a:latin typeface="Fd1366323-Identity-H"/>
              </a:rPr>
              <a:t>kavuştular</a:t>
            </a:r>
            <a:endParaRPr lang="de-DE"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ve Sünni </a:t>
            </a:r>
            <a:r>
              <a:rPr lang="tr-TR" sz="2400" b="0" i="0" u="none" strike="noStrike" baseline="0" dirty="0" err="1">
                <a:solidFill>
                  <a:schemeClr val="tx1"/>
                </a:solidFill>
                <a:latin typeface="Fd1366323-Identity-H"/>
              </a:rPr>
              <a:t>Babürlülerden</a:t>
            </a:r>
            <a:r>
              <a:rPr lang="tr-TR" sz="2400" b="0" i="0" u="none" strike="noStrike" baseline="0" dirty="0">
                <a:solidFill>
                  <a:schemeClr val="tx1"/>
                </a:solidFill>
                <a:latin typeface="Fd1366323-Identity-H"/>
              </a:rPr>
              <a:t> ayrılıklarını göstermek</a:t>
            </a:r>
          </a:p>
          <a:p>
            <a:pPr algn="l"/>
            <a:r>
              <a:rPr lang="tr-TR" sz="2400" b="0" i="0" u="none" strike="noStrike" baseline="0" dirty="0">
                <a:solidFill>
                  <a:schemeClr val="tx1"/>
                </a:solidFill>
                <a:latin typeface="Fd1366323-Identity-H"/>
              </a:rPr>
              <a:t>üzere, dinsel mimaride çoğu kez </a:t>
            </a:r>
            <a:r>
              <a:rPr lang="tr-TR" sz="2400" b="0" i="0" u="none" strike="noStrike" baseline="0" dirty="0" err="1">
                <a:solidFill>
                  <a:schemeClr val="tx1"/>
                </a:solidFill>
                <a:latin typeface="Fd1366323-Identity-H"/>
              </a:rPr>
              <a:t>Dekkan</a:t>
            </a:r>
            <a:endParaRPr lang="tr-TR"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etkisini taşıyan Şii yapı formları aracılığıyla</a:t>
            </a:r>
          </a:p>
          <a:p>
            <a:pPr algn="l"/>
            <a:r>
              <a:rPr lang="tr-TR" sz="2400" b="0" i="0" u="none" strike="noStrike" baseline="0" dirty="0">
                <a:solidFill>
                  <a:schemeClr val="tx1"/>
                </a:solidFill>
                <a:latin typeface="Fd1366323-Identity-H"/>
              </a:rPr>
              <a:t> kimliklerini öne çıkardılar. Dindışı yapılarda</a:t>
            </a:r>
          </a:p>
          <a:p>
            <a:pPr algn="l"/>
            <a:r>
              <a:rPr lang="tr-TR" sz="2400" b="0" i="0" u="none" strike="noStrike" baseline="0" dirty="0">
                <a:solidFill>
                  <a:schemeClr val="tx1"/>
                </a:solidFill>
                <a:latin typeface="Fd1366323-Identity-H"/>
              </a:rPr>
              <a:t>ise Avrupa unsurları, üslubu iktidarla</a:t>
            </a:r>
          </a:p>
          <a:p>
            <a:pPr algn="l"/>
            <a:r>
              <a:rPr lang="tr-TR" sz="2400" b="0" i="0" u="none" strike="noStrike" baseline="0" dirty="0">
                <a:solidFill>
                  <a:schemeClr val="tx1"/>
                </a:solidFill>
                <a:latin typeface="Fd1366323-Identity-H"/>
              </a:rPr>
              <a:t>ilişkilendiren imgeler, ayrıca yeni teknolojiler</a:t>
            </a:r>
          </a:p>
          <a:p>
            <a:pPr algn="l"/>
            <a:r>
              <a:rPr lang="tr-TR" sz="2400" b="0" i="0" u="none" strike="noStrike" baseline="0" dirty="0">
                <a:solidFill>
                  <a:schemeClr val="tx1"/>
                </a:solidFill>
                <a:latin typeface="Fd1366323-Identity-H"/>
              </a:rPr>
              <a:t>ikame etti. Avrupa'dan getirtilen köprüler</a:t>
            </a:r>
          </a:p>
          <a:p>
            <a:pPr algn="l"/>
            <a:r>
              <a:rPr lang="tr-TR" sz="2400" b="0" i="0" u="none" strike="noStrike" baseline="0" dirty="0" err="1">
                <a:solidFill>
                  <a:schemeClr val="tx1"/>
                </a:solidFill>
                <a:latin typeface="Fd1366323-Identity-H"/>
              </a:rPr>
              <a:t>Lucknow'da</a:t>
            </a:r>
            <a:r>
              <a:rPr lang="tr-TR" sz="2400" b="0" i="0" u="none" strike="noStrike" baseline="0" dirty="0">
                <a:solidFill>
                  <a:schemeClr val="tx1"/>
                </a:solidFill>
                <a:latin typeface="Fd1366323-Identity-H"/>
              </a:rPr>
              <a:t> monte edildi. </a:t>
            </a:r>
            <a:r>
              <a:rPr lang="tr-TR" sz="2400" b="0" i="0" u="none" strike="noStrike" baseline="0" dirty="0" err="1">
                <a:solidFill>
                  <a:schemeClr val="tx1"/>
                </a:solidFill>
                <a:latin typeface="Fd1366323-Identity-H"/>
              </a:rPr>
              <a:t>İmambareler</a:t>
            </a:r>
            <a:endParaRPr lang="tr-TR" sz="2400" b="0" i="0" u="none" strike="noStrike" baseline="0" dirty="0">
              <a:solidFill>
                <a:schemeClr val="tx1"/>
              </a:solidFill>
              <a:latin typeface="Fd1366323-Identity-H"/>
            </a:endParaRPr>
          </a:p>
          <a:p>
            <a:pPr algn="l"/>
            <a:r>
              <a:rPr lang="tr-TR" sz="2400" b="0" i="0" u="none" strike="noStrike" baseline="0" dirty="0">
                <a:solidFill>
                  <a:schemeClr val="tx1"/>
                </a:solidFill>
                <a:latin typeface="Fd1366323-Identity-H"/>
              </a:rPr>
              <a:t>Ali'nin Kerbela Muharebesi'nde (680)</a:t>
            </a:r>
          </a:p>
          <a:p>
            <a:pPr algn="l"/>
            <a:r>
              <a:rPr lang="tr-TR" sz="2400" b="0" i="0" u="none" strike="noStrike" baseline="0" dirty="0">
                <a:solidFill>
                  <a:schemeClr val="tx1"/>
                </a:solidFill>
                <a:latin typeface="Fd1366323-Identity-H"/>
              </a:rPr>
              <a:t>katledilen oğlu ve üçüncü imam Hüseyin'in</a:t>
            </a:r>
          </a:p>
          <a:p>
            <a:pPr algn="l"/>
            <a:r>
              <a:rPr lang="tr-TR" sz="2400" b="0" i="0" u="none" strike="noStrike" baseline="0" dirty="0">
                <a:solidFill>
                  <a:schemeClr val="tx1"/>
                </a:solidFill>
                <a:latin typeface="Fd1366323-Identity-H"/>
              </a:rPr>
              <a:t>ölümünü anmaya yönelik yas törenlerinin</a:t>
            </a:r>
          </a:p>
          <a:p>
            <a:pPr algn="l"/>
            <a:r>
              <a:rPr lang="tr-TR" sz="2400" b="0" i="0" u="none" strike="noStrike" baseline="0" dirty="0">
                <a:solidFill>
                  <a:schemeClr val="tx1"/>
                </a:solidFill>
                <a:latin typeface="Fd1366323-Identity-H"/>
              </a:rPr>
              <a:t>yapıldığı yerlerdi.</a:t>
            </a:r>
            <a:endParaRPr lang="tr-TR" sz="2400" dirty="0">
              <a:solidFill>
                <a:schemeClr val="tx1"/>
              </a:solidFill>
            </a:endParaRPr>
          </a:p>
        </p:txBody>
      </p:sp>
    </p:spTree>
    <p:extLst>
      <p:ext uri="{BB962C8B-B14F-4D97-AF65-F5344CB8AC3E}">
        <p14:creationId xmlns:p14="http://schemas.microsoft.com/office/powerpoint/2010/main" val="129331427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7640</TotalTime>
  <Words>1614</Words>
  <Application>Microsoft Office PowerPoint</Application>
  <PresentationFormat>Özel</PresentationFormat>
  <Paragraphs>164</Paragraphs>
  <Slides>27</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27</vt:i4>
      </vt:variant>
    </vt:vector>
  </HeadingPairs>
  <TitlesOfParts>
    <vt:vector size="41" baseType="lpstr">
      <vt:lpstr>Arial</vt:lpstr>
      <vt:lpstr>Calibri</vt:lpstr>
      <vt:lpstr>Calibri Light</vt:lpstr>
      <vt:lpstr>Fd1155905-Identity-H</vt:lpstr>
      <vt:lpstr>Fd1258791-Identity-H</vt:lpstr>
      <vt:lpstr>Fd1366323-Identity-H</vt:lpstr>
      <vt:lpstr>Fd1366326-Identity-H</vt:lpstr>
      <vt:lpstr>Fd1493520-Identity-H</vt:lpstr>
      <vt:lpstr>Fd1704368-Identity-H</vt:lpstr>
      <vt:lpstr>Helvetica Neue</vt:lpstr>
      <vt:lpstr>Palatino</vt:lpstr>
      <vt:lpstr>Times New Roman</vt:lpstr>
      <vt:lpstr>Verdana</vt:lpstr>
      <vt:lpstr>Office Teması</vt:lpstr>
      <vt:lpstr>HİNT ALT-KITASINDA DELHİ SULTANLIĞI'NDAN BABÜRLÜ İMPARATORLUĞU 'NA SANAT VE KÜLTÜR SANATI VE KÜLTÜRÜ </vt:lpstr>
      <vt:lpstr>PowerPoint Sunusu</vt:lpstr>
      <vt:lpstr>PowerPoint Sunusu</vt:lpstr>
      <vt:lpstr>                   Kırmızı Kale'nin ana kapısı Şahcihanabad, Delhi, 1639- 1648  Şah Cihan'ın yeni yönetim merkezi olarak Delhi'de kurduğu Şahcihanabad'ın iki ana kapısının heybetli etkisi, Evrengzib'in daha sonra her ikisine birer dış gözetleme kulesi eklemesiyle azaldı. Hem Ekberabadi Dervaze (bugün Delhi Dervaze) hem de Lahori Dervaze görkemli saray törenlerinde kullanılan alay güzergahlarının parçasıydı.</vt:lpstr>
      <vt:lpstr>    Kırmızı Kale'deki Savan Köşkü, tamamlanışı 1648  Kırmızı Kale zamanla gelişerek kendi içinde bir kente dönüştü; sarayın ihtiyaçlarını karşılamak üzere büyük bir çarşı ve atölyeler kuruldu. Saltanat ailesinin kaldığı saray dairelerine ait mahrem alanlardaki bahçelerde akarsuların ve çavlanların serinlettiği köşkler vardı.</vt:lpstr>
      <vt:lpstr>             Taş filler, Delhi Dervaze Hint savaş filleri İÖ 326'da Pencab'ı istila eden Büyük İskender için olduğu kadar, Babür için de ürkütücüydü. Babürlü İmparatorluğu'nun büyüklüğünü ve gücünü göstermeye yönelik bu sakin taş filler Şahcihanabad' daki kalenin iç ve dış kapıları arasında duruyor. Hindistan Genel Valisi Lord Curzon ( 1 899- 1 905) sökülmüş olan heykelleri eski yerlerine koydurdu.</vt:lpstr>
      <vt:lpstr>PowerPoint Sunusu</vt:lpstr>
      <vt:lpstr>                      Badşahi Camisi, Lahor, 1673- 1674 Evrengzib döneminde inşa edilen Badşahi Camisi, en büyük Babürlü camisidir ve Babürlü mimarisinin son şahane örneğidir. Lahor 18. yüzyılda birçok yıkıcı istilaya uğradı ve sonunda Sihlerin başkenti hale geldi. Sih yönetimi de Babürlü üslubunu benimsedi. Bu resmin ön planında, Pencab'ın Sih hükümdarı Rancit Singh'in 1815'de yaptırdığı Huzuri Bağ Bederi adlı köşk görülüyor. Arkada ise Şahcihanabad'daki Cuma camisininkine benzer bir anıtsal merdivenle çıkılan taçkapısıyla Badşahi Camisi yer alıyor.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Mescide doğru bakışla, güney cephesinin yandan görünüşü, Tac Mahal, Agra, 1 632- 1 643 Şah Cihan'ın vakanüvisi Tac Mahal'i "cennetin alametlerini barındıran, ( . . . ) ferahlık ve nizam yeniliği bakımından yeryüzünde emsali bulunmayan bir bahçe (içinde) ( . . . ) darıdünyanın şeref abidesi. .. " olarak tarif etmişti.</vt:lpstr>
      <vt:lpstr>PowerPoint Sunusu</vt:lpstr>
      <vt:lpstr>                        Babasının kaza geçirdiği haberini alan Babür, onun kaldığı Andican kalesine varırken, Babürname'den minyatür, 1 595- 1 602, Yeni Delhi, Ulusal Müze Babürlü döneminde yeni bir edebi tarz gelişti: Hükümdarın yaptığı işleri aktaran resimli tarih. Bu tarz yeni bir hanedan kimliğini pekiştirmeye yönelikti. Babür anılarını bizzat kaleme alarak böyle bir kitap hazırlamıştı.</vt:lpstr>
      <vt:lpstr>PowerPoint Sunusu</vt:lpstr>
      <vt:lpstr>PowerPoint Sunusu</vt:lpstr>
      <vt:lpstr>PowerPoint Sunusu</vt:lpstr>
      <vt:lpstr>PowerPoint Sunusu</vt:lpstr>
      <vt:lpstr>PowerPoint Sunusu</vt:lpstr>
      <vt:lpstr>PowerPoint Sunusu</vt:lpstr>
      <vt:lpstr>Temel Kaynaklar (sunuya ait)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Timurid Cities in Iran and Central Asia</dc:title>
  <cp:lastModifiedBy>ayse ersay</cp:lastModifiedBy>
  <cp:revision>82</cp:revision>
  <dcterms:modified xsi:type="dcterms:W3CDTF">2023-01-22T11:01:46Z</dcterms:modified>
</cp:coreProperties>
</file>