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6A7EAD7-1321-4B59-9C17-9081122E81A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1350685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A7EAD7-1321-4B59-9C17-9081122E81A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358801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A7EAD7-1321-4B59-9C17-9081122E81A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4019900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A7EAD7-1321-4B59-9C17-9081122E81A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1030388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6A7EAD7-1321-4B59-9C17-9081122E81A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166393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6A7EAD7-1321-4B59-9C17-9081122E81A6}"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333813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6A7EAD7-1321-4B59-9C17-9081122E81A6}"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3056173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6A7EAD7-1321-4B59-9C17-9081122E81A6}"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3964263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6A7EAD7-1321-4B59-9C17-9081122E81A6}"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3253679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6A7EAD7-1321-4B59-9C17-9081122E81A6}"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404256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6A7EAD7-1321-4B59-9C17-9081122E81A6}"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6F27FCA-8655-4600-89CA-DCF81DD4EFE9}" type="slidenum">
              <a:rPr lang="tr-TR" smtClean="0"/>
              <a:t>‹#›</a:t>
            </a:fld>
            <a:endParaRPr lang="tr-TR"/>
          </a:p>
        </p:txBody>
      </p:sp>
    </p:spTree>
    <p:extLst>
      <p:ext uri="{BB962C8B-B14F-4D97-AF65-F5344CB8AC3E}">
        <p14:creationId xmlns:p14="http://schemas.microsoft.com/office/powerpoint/2010/main" val="3061220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A7EAD7-1321-4B59-9C17-9081122E81A6}"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F27FCA-8655-4600-89CA-DCF81DD4EFE9}" type="slidenum">
              <a:rPr lang="tr-TR" smtClean="0"/>
              <a:t>‹#›</a:t>
            </a:fld>
            <a:endParaRPr lang="tr-TR"/>
          </a:p>
        </p:txBody>
      </p:sp>
    </p:spTree>
    <p:extLst>
      <p:ext uri="{BB962C8B-B14F-4D97-AF65-F5344CB8AC3E}">
        <p14:creationId xmlns:p14="http://schemas.microsoft.com/office/powerpoint/2010/main" val="2553944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47528" y="260648"/>
            <a:ext cx="6517232" cy="1143000"/>
          </a:xfrm>
        </p:spPr>
        <p:txBody>
          <a:bodyPr>
            <a:normAutofit/>
          </a:bodyPr>
          <a:lstStyle/>
          <a:p>
            <a:r>
              <a:rPr lang="tr-TR" sz="3200" dirty="0">
                <a:solidFill>
                  <a:srgbClr val="FF0000"/>
                </a:solidFill>
                <a:latin typeface="+mn-lt"/>
              </a:rPr>
              <a:t>Hayvancılık İşletmeleri Açısından Yönetim</a:t>
            </a:r>
            <a:endParaRPr lang="tr-TR" sz="3200" dirty="0">
              <a:solidFill>
                <a:srgbClr val="FF0000"/>
              </a:solidFill>
              <a:latin typeface="+mn-lt"/>
            </a:endParaRPr>
          </a:p>
        </p:txBody>
      </p:sp>
      <p:sp>
        <p:nvSpPr>
          <p:cNvPr id="3" name="2 İçerik Yer Tutucusu"/>
          <p:cNvSpPr>
            <a:spLocks noGrp="1"/>
          </p:cNvSpPr>
          <p:nvPr>
            <p:ph idx="1"/>
          </p:nvPr>
        </p:nvSpPr>
        <p:spPr>
          <a:xfrm>
            <a:off x="1703512" y="1412777"/>
            <a:ext cx="8229600" cy="4525963"/>
          </a:xfrm>
        </p:spPr>
        <p:txBody>
          <a:bodyPr>
            <a:normAutofit lnSpcReduction="10000"/>
          </a:bodyPr>
          <a:lstStyle/>
          <a:p>
            <a:pPr algn="just"/>
            <a:r>
              <a:rPr lang="tr-TR" sz="2000" dirty="0"/>
              <a:t>Bir hayvancılık işletmesinin yönetimi ve işletilmesi karmaşık ve rekabete açık bir iştir.</a:t>
            </a:r>
          </a:p>
          <a:p>
            <a:pPr algn="just"/>
            <a:r>
              <a:rPr lang="tr-TR" sz="2000" dirty="0"/>
              <a:t>İşletme yöneticisi veteriner hekimler üretim teknolojileri, iş idaresi, mali yönetim ve çalışan yönetimi konularında yetenekli olmalıdır. Bu ise </a:t>
            </a:r>
            <a:r>
              <a:rPr lang="tr-TR" sz="2000" b="1" u="sng" dirty="0">
                <a:solidFill>
                  <a:srgbClr val="FF0000"/>
                </a:solidFill>
              </a:rPr>
              <a:t>yeterli temel bilgi </a:t>
            </a:r>
            <a:r>
              <a:rPr lang="tr-TR" sz="2000" dirty="0"/>
              <a:t>ile birlikte deneyim ve uzmanlaşmayı gerektirir.</a:t>
            </a:r>
          </a:p>
          <a:p>
            <a:pPr algn="just"/>
            <a:r>
              <a:rPr lang="tr-TR" sz="2000" dirty="0"/>
              <a:t>Güçlü bir temel eğitim kolaylıkla uygulamaya geçirilebilir ve hayvancılık işletmelerinin yönetiminde kullanılabilinir.</a:t>
            </a:r>
          </a:p>
          <a:p>
            <a:pPr algn="just"/>
            <a:r>
              <a:rPr lang="tr-TR" sz="2000" dirty="0"/>
              <a:t>Kanıtlanmış ve güvenilir araştırmalar herhangi bir işi öğrenmede en iyi kaynaktır.</a:t>
            </a:r>
          </a:p>
          <a:p>
            <a:pPr algn="just"/>
            <a:r>
              <a:rPr lang="tr-TR" sz="2000" dirty="0"/>
              <a:t>Elde edilen bilgilerin karşılaşılan koşullara uyarlanıp uyarlanamaması hayvancılık işletmelerinin mevcut yapısının korunması, işletme karının artırılması açısından büyük önem taşımaktadır.</a:t>
            </a:r>
          </a:p>
          <a:p>
            <a:pPr algn="just"/>
            <a:r>
              <a:rPr lang="tr-TR" sz="2000" dirty="0"/>
              <a:t>İşletme yöneticisi veteriner hekimin </a:t>
            </a:r>
            <a:r>
              <a:rPr lang="tr-TR" sz="2000" b="1" u="sng" dirty="0">
                <a:solidFill>
                  <a:srgbClr val="FF0000"/>
                </a:solidFill>
              </a:rPr>
              <a:t>asıl amacı en yüksek kârı elde etmek </a:t>
            </a:r>
            <a:r>
              <a:rPr lang="tr-TR" sz="2000" dirty="0"/>
              <a:t>olmalıdır.</a:t>
            </a:r>
            <a:endParaRPr lang="tr-TR" sz="2000" dirty="0"/>
          </a:p>
        </p:txBody>
      </p:sp>
      <p:graphicFrame>
        <p:nvGraphicFramePr>
          <p:cNvPr id="4" name="3 Tablo"/>
          <p:cNvGraphicFramePr>
            <a:graphicFrameLocks noGrp="1"/>
          </p:cNvGraphicFramePr>
          <p:nvPr/>
        </p:nvGraphicFramePr>
        <p:xfrm>
          <a:off x="1919536" y="6093296"/>
          <a:ext cx="8568952" cy="396240"/>
        </p:xfrm>
        <a:graphic>
          <a:graphicData uri="http://schemas.openxmlformats.org/drawingml/2006/table">
            <a:tbl>
              <a:tblPr firstRow="1" bandRow="1">
                <a:tableStyleId>{5C22544A-7EE6-4342-B048-85BDC9FD1C3A}</a:tableStyleId>
              </a:tblPr>
              <a:tblGrid>
                <a:gridCol w="8568952"/>
              </a:tblGrid>
              <a:tr h="370840">
                <a:tc>
                  <a:txBody>
                    <a:bodyPr/>
                    <a:lstStyle/>
                    <a:p>
                      <a:pPr algn="ctr"/>
                      <a:r>
                        <a:rPr lang="tr-TR" sz="2000" smtClean="0"/>
                        <a:t>Başarılı </a:t>
                      </a:r>
                      <a:r>
                        <a:rPr lang="tr-TR" sz="2000" dirty="0" smtClean="0"/>
                        <a:t>çiftlik yöneticileri bilgiye ulaşmada genellikle oldukça etkin kişilerdir.</a:t>
                      </a:r>
                      <a:endParaRPr lang="tr-TR" sz="2000" dirty="0"/>
                    </a:p>
                  </a:txBody>
                  <a:tcPr/>
                </a:tc>
              </a:tr>
            </a:tbl>
          </a:graphicData>
        </a:graphic>
      </p:graphicFrame>
      <p:pic>
        <p:nvPicPr>
          <p:cNvPr id="46082" name="Picture 2" descr="http://www.veterinerhekim.com.tr/wp-content/uploads/2013/02/ciftlik-veteriner-hekimi-968x1024.jpg"/>
          <p:cNvPicPr>
            <a:picLocks noChangeAspect="1" noChangeArrowheads="1"/>
          </p:cNvPicPr>
          <p:nvPr/>
        </p:nvPicPr>
        <p:blipFill>
          <a:blip r:embed="rId2" cstate="print"/>
          <a:srcRect/>
          <a:stretch>
            <a:fillRect/>
          </a:stretch>
        </p:blipFill>
        <p:spPr bwMode="auto">
          <a:xfrm rot="1001868">
            <a:off x="9077690" y="170644"/>
            <a:ext cx="1406184" cy="1488026"/>
          </a:xfrm>
          <a:prstGeom prst="rect">
            <a:avLst/>
          </a:prstGeom>
          <a:ln>
            <a:noFill/>
          </a:ln>
          <a:effectLst>
            <a:softEdge rad="112500"/>
          </a:effectLst>
        </p:spPr>
      </p:pic>
    </p:spTree>
    <p:extLst>
      <p:ext uri="{BB962C8B-B14F-4D97-AF65-F5344CB8AC3E}">
        <p14:creationId xmlns:p14="http://schemas.microsoft.com/office/powerpoint/2010/main" val="4126164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980728"/>
            <a:ext cx="8229600" cy="5760640"/>
          </a:xfrm>
        </p:spPr>
        <p:txBody>
          <a:bodyPr>
            <a:normAutofit lnSpcReduction="10000"/>
          </a:bodyPr>
          <a:lstStyle/>
          <a:p>
            <a:pPr algn="just"/>
            <a:r>
              <a:rPr lang="tr-TR" sz="2000" dirty="0"/>
              <a:t>Hayvancılık işletmelerinde yönetim karmaşık, zor ve süreklilik gerektiren bir iştir.</a:t>
            </a:r>
          </a:p>
          <a:p>
            <a:pPr algn="just"/>
            <a:r>
              <a:rPr lang="tr-TR" sz="2000" dirty="0"/>
              <a:t>Veteriner hekim açısından sadece çiftlikteki hekimlik işlerini yürütmek yeterli olmayabilir.</a:t>
            </a:r>
          </a:p>
          <a:p>
            <a:pPr algn="just"/>
            <a:r>
              <a:rPr lang="tr-TR" sz="2400" b="1" dirty="0"/>
              <a:t>İklim koşulları, bitkisel üretim durumu, fiyat düzeyleri, </a:t>
            </a:r>
            <a:r>
              <a:rPr lang="tr-TR" sz="2400" b="1" u="sng" dirty="0">
                <a:solidFill>
                  <a:srgbClr val="FF0000"/>
                </a:solidFill>
              </a:rPr>
              <a:t>vergiler, değişen hükümet politikaları</a:t>
            </a:r>
            <a:r>
              <a:rPr lang="tr-TR" sz="2400" b="1" dirty="0"/>
              <a:t>, ülkenin genel ekonomik durumu, enflasyon, döviz kurlarındaki dalgalanmalar, politik kararlar ve gelecek hakkındaki beklentiler gibi bir çok etmen titizlikle incelenmelidir.</a:t>
            </a:r>
          </a:p>
          <a:p>
            <a:pPr algn="just"/>
            <a:r>
              <a:rPr lang="tr-TR" sz="2400" dirty="0"/>
              <a:t>Bahsi geçen bu faktörlerde meydana gelecek değişiklikler sonucu yakın ve orta gelecekte işletmenizi nasıl etkileyebileceği öngörüsüne sahip olabilmek için bu hususlarla ilgili günceli takip etmek elde edilen bilgileri deneyimlerle birleştirmek gerekir.</a:t>
            </a:r>
          </a:p>
          <a:p>
            <a:pPr algn="just">
              <a:buNone/>
            </a:pPr>
            <a:r>
              <a:rPr lang="tr-TR" sz="2400" b="1" i="1" dirty="0">
                <a:solidFill>
                  <a:srgbClr val="FF0000"/>
                </a:solidFill>
              </a:rPr>
              <a:t>Örneğin:Besicilik yapan bir işletmenin yöneticisi veteriner hekimsiniz. Ülkeye kasaplık hayvan ve et ithalatı yapılması konusunda bir karar alınsa ne gibi tedbirler alırsınız?</a:t>
            </a:r>
            <a:endParaRPr lang="tr-TR" sz="2400" b="1" i="1" dirty="0">
              <a:solidFill>
                <a:srgbClr val="FF0000"/>
              </a:solidFill>
            </a:endParaRPr>
          </a:p>
        </p:txBody>
      </p:sp>
      <p:sp>
        <p:nvSpPr>
          <p:cNvPr id="4" name="1 Başlık"/>
          <p:cNvSpPr>
            <a:spLocks noGrp="1"/>
          </p:cNvSpPr>
          <p:nvPr>
            <p:ph type="title"/>
          </p:nvPr>
        </p:nvSpPr>
        <p:spPr>
          <a:xfrm>
            <a:off x="1919536" y="116632"/>
            <a:ext cx="8229600" cy="1012974"/>
          </a:xfrm>
        </p:spPr>
        <p:txBody>
          <a:bodyPr>
            <a:normAutofit/>
          </a:bodyPr>
          <a:lstStyle/>
          <a:p>
            <a:r>
              <a:rPr lang="tr-TR" sz="3200" dirty="0">
                <a:solidFill>
                  <a:srgbClr val="FF0000"/>
                </a:solidFill>
                <a:latin typeface="+mn-lt"/>
              </a:rPr>
              <a:t>Hayvancılık İşletmeleri Açısından Yönetimin Doğası</a:t>
            </a:r>
            <a:endParaRPr lang="tr-TR" sz="3200" dirty="0">
              <a:solidFill>
                <a:srgbClr val="FF0000"/>
              </a:solidFill>
              <a:latin typeface="+mn-lt"/>
            </a:endParaRPr>
          </a:p>
        </p:txBody>
      </p:sp>
    </p:spTree>
    <p:extLst>
      <p:ext uri="{BB962C8B-B14F-4D97-AF65-F5344CB8AC3E}">
        <p14:creationId xmlns:p14="http://schemas.microsoft.com/office/powerpoint/2010/main" val="2690374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55840" y="548680"/>
            <a:ext cx="5688632" cy="1301006"/>
          </a:xfrm>
        </p:spPr>
        <p:txBody>
          <a:bodyPr>
            <a:normAutofit fontScale="90000"/>
          </a:bodyPr>
          <a:lstStyle/>
          <a:p>
            <a:r>
              <a:rPr lang="tr-TR" sz="3200" b="1" dirty="0">
                <a:solidFill>
                  <a:srgbClr val="FF0000"/>
                </a:solidFill>
                <a:latin typeface="+mn-lt"/>
              </a:rPr>
              <a:t>Nasıl Daha İyi Bir Çiftlik Yöneticisi Veteriner Hekim Olunur?</a:t>
            </a:r>
            <a:endParaRPr lang="tr-TR" sz="3200" b="1" dirty="0">
              <a:solidFill>
                <a:srgbClr val="FF0000"/>
              </a:solidFill>
              <a:latin typeface="+mn-lt"/>
            </a:endParaRPr>
          </a:p>
        </p:txBody>
      </p:sp>
      <p:sp>
        <p:nvSpPr>
          <p:cNvPr id="3" name="2 İçerik Yer Tutucusu"/>
          <p:cNvSpPr>
            <a:spLocks noGrp="1"/>
          </p:cNvSpPr>
          <p:nvPr>
            <p:ph idx="1"/>
          </p:nvPr>
        </p:nvSpPr>
        <p:spPr>
          <a:xfrm>
            <a:off x="1919536" y="2144614"/>
            <a:ext cx="8229600" cy="4713387"/>
          </a:xfrm>
        </p:spPr>
        <p:txBody>
          <a:bodyPr>
            <a:normAutofit/>
          </a:bodyPr>
          <a:lstStyle/>
          <a:p>
            <a:pPr algn="just"/>
            <a:r>
              <a:rPr lang="tr-TR" sz="2000" dirty="0"/>
              <a:t>En az bir uzman kadar özelleşin, bununla birlikte yönetici olarak da olaylar karşısında oldukça genel ve geniş bir bakış açısı ile neden-sonuç ilişkisi kapsamında değerlendirme yapmaya çalışın.</a:t>
            </a:r>
          </a:p>
          <a:p>
            <a:pPr algn="just"/>
            <a:r>
              <a:rPr lang="tr-TR" sz="2000" dirty="0"/>
              <a:t>Hayvancılık işletmenizi yeni koşullara nasıl uyumlu hale getirebileceğinizi her zaman düşünün. </a:t>
            </a:r>
            <a:r>
              <a:rPr lang="tr-TR" sz="1800" i="1" dirty="0"/>
              <a:t>(Çiftlik yönetimde yenilikler, değişen politikalar, ithalat-ihracat durumları, et-süt fiyatları, canlı hayvan fiyatları vb.)</a:t>
            </a:r>
          </a:p>
          <a:p>
            <a:pPr algn="just"/>
            <a:r>
              <a:rPr lang="tr-TR" sz="2000" dirty="0"/>
              <a:t>Az hakkında çok bilin, çok hakkında ise az anlayın.</a:t>
            </a:r>
          </a:p>
          <a:p>
            <a:pPr algn="just"/>
            <a:r>
              <a:rPr lang="tr-TR" sz="2000" dirty="0"/>
              <a:t>İmkanınız varsa başka meslektaşlarınızın da deneyim ve tecrübelerinden istifade edin. Fikir alış-verişinde bulunmaktan korkmayın.</a:t>
            </a:r>
          </a:p>
          <a:p>
            <a:pPr algn="just"/>
            <a:r>
              <a:rPr lang="tr-TR" sz="2000" dirty="0"/>
              <a:t>Gerekli kaynaklara sahipseniz ve bu kaynakları etkin kullanabiliyorsanız, iyi bir hayvancılık işletmesi yöneticisi olabilir ve işletmeyi en yüksek kara ulaştırabilirsiniz.</a:t>
            </a:r>
            <a:endParaRPr lang="tr-TR" sz="2000" dirty="0"/>
          </a:p>
        </p:txBody>
      </p:sp>
      <p:pic>
        <p:nvPicPr>
          <p:cNvPr id="18434" name="Picture 2" descr="http://iowalandmgmt.com/wp-content/uploads/2014/10/farm_manager_1.jpg"/>
          <p:cNvPicPr>
            <a:picLocks noChangeAspect="1" noChangeArrowheads="1"/>
          </p:cNvPicPr>
          <p:nvPr/>
        </p:nvPicPr>
        <p:blipFill>
          <a:blip r:embed="rId2" cstate="print"/>
          <a:srcRect/>
          <a:stretch>
            <a:fillRect/>
          </a:stretch>
        </p:blipFill>
        <p:spPr bwMode="auto">
          <a:xfrm>
            <a:off x="2207568" y="188640"/>
            <a:ext cx="2448272" cy="181219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71719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dirty="0">
                <a:solidFill>
                  <a:srgbClr val="FF0000"/>
                </a:solidFill>
                <a:latin typeface="+mn-lt"/>
              </a:rPr>
              <a:t>Bir Çiftlik Yöneticisi Veteriner Hekimin Önemli Kişisel Özellikleri</a:t>
            </a:r>
            <a:endParaRPr lang="tr-TR" sz="3600" dirty="0">
              <a:solidFill>
                <a:srgbClr val="FF0000"/>
              </a:solidFill>
              <a:latin typeface="+mn-lt"/>
            </a:endParaRPr>
          </a:p>
        </p:txBody>
      </p:sp>
      <p:sp>
        <p:nvSpPr>
          <p:cNvPr id="3" name="2 İçerik Yer Tutucusu"/>
          <p:cNvSpPr>
            <a:spLocks noGrp="1"/>
          </p:cNvSpPr>
          <p:nvPr>
            <p:ph idx="1"/>
          </p:nvPr>
        </p:nvSpPr>
        <p:spPr/>
        <p:txBody>
          <a:bodyPr/>
          <a:lstStyle/>
          <a:p>
            <a:pPr algn="just"/>
            <a:r>
              <a:rPr lang="tr-TR" dirty="0" smtClean="0">
                <a:latin typeface="+mn-lt"/>
              </a:rPr>
              <a:t>Başarılı bir çiftlik yöneticisi veteriner hekimde çok önemli dört kişisel özellik bulunmalıdır.</a:t>
            </a:r>
          </a:p>
          <a:p>
            <a:pPr algn="just">
              <a:buNone/>
            </a:pPr>
            <a:r>
              <a:rPr lang="tr-TR" dirty="0" smtClean="0">
                <a:latin typeface="+mn-lt"/>
              </a:rPr>
              <a:t>	Çiftlik yöneticileri veteriner hekimler;</a:t>
            </a:r>
          </a:p>
          <a:p>
            <a:pPr marL="514350" indent="-514350" algn="just">
              <a:buFont typeface="+mj-lt"/>
              <a:buAutoNum type="arabicPeriod"/>
            </a:pPr>
            <a:r>
              <a:rPr lang="tr-TR" b="1" i="1" dirty="0" smtClean="0">
                <a:solidFill>
                  <a:srgbClr val="FF0000"/>
                </a:solidFill>
                <a:latin typeface="+mn-lt"/>
              </a:rPr>
              <a:t>BİLGİLİ</a:t>
            </a:r>
          </a:p>
          <a:p>
            <a:pPr marL="514350" indent="-514350" algn="just">
              <a:buFont typeface="+mj-lt"/>
              <a:buAutoNum type="arabicPeriod"/>
            </a:pPr>
            <a:r>
              <a:rPr lang="tr-TR" b="1" i="1" dirty="0" smtClean="0">
                <a:solidFill>
                  <a:srgbClr val="FF0000"/>
                </a:solidFill>
                <a:latin typeface="+mn-lt"/>
              </a:rPr>
              <a:t>YETENEKLİ</a:t>
            </a:r>
          </a:p>
          <a:p>
            <a:pPr marL="514350" indent="-514350" algn="just">
              <a:buFont typeface="+mj-lt"/>
              <a:buAutoNum type="arabicPeriod"/>
            </a:pPr>
            <a:r>
              <a:rPr lang="tr-TR" b="1" i="1" dirty="0" smtClean="0">
                <a:solidFill>
                  <a:srgbClr val="FF0000"/>
                </a:solidFill>
                <a:latin typeface="+mn-lt"/>
              </a:rPr>
              <a:t>KENDİNE GÜVENEN </a:t>
            </a:r>
            <a:r>
              <a:rPr lang="tr-TR" dirty="0" smtClean="0">
                <a:latin typeface="+mn-lt"/>
              </a:rPr>
              <a:t>ve</a:t>
            </a:r>
          </a:p>
          <a:p>
            <a:pPr marL="514350" indent="-514350" algn="just">
              <a:buNone/>
            </a:pPr>
            <a:r>
              <a:rPr lang="tr-TR" b="1" i="1" dirty="0" smtClean="0">
                <a:solidFill>
                  <a:srgbClr val="FF0000"/>
                </a:solidFill>
                <a:latin typeface="+mn-lt"/>
              </a:rPr>
              <a:t>ISRARCI YAPIDA </a:t>
            </a:r>
            <a:r>
              <a:rPr lang="tr-TR" dirty="0" smtClean="0">
                <a:latin typeface="+mn-lt"/>
              </a:rPr>
              <a:t>olmalıdır.</a:t>
            </a:r>
            <a:endParaRPr lang="tr-TR" dirty="0">
              <a:latin typeface="+mn-lt"/>
            </a:endParaRPr>
          </a:p>
        </p:txBody>
      </p:sp>
      <p:pic>
        <p:nvPicPr>
          <p:cNvPr id="32770" name="Picture 2" descr="http://www.bebekveben.com/wp-content/uploads/2013/05/bebektekendineguven.jpg"/>
          <p:cNvPicPr>
            <a:picLocks noChangeAspect="1" noChangeArrowheads="1"/>
          </p:cNvPicPr>
          <p:nvPr/>
        </p:nvPicPr>
        <p:blipFill>
          <a:blip r:embed="rId2" cstate="print"/>
          <a:srcRect/>
          <a:stretch>
            <a:fillRect/>
          </a:stretch>
        </p:blipFill>
        <p:spPr bwMode="auto">
          <a:xfrm>
            <a:off x="7104113" y="3284984"/>
            <a:ext cx="3195127" cy="23042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41874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188640"/>
            <a:ext cx="8229600" cy="796950"/>
          </a:xfrm>
        </p:spPr>
        <p:txBody>
          <a:bodyPr>
            <a:normAutofit/>
          </a:bodyPr>
          <a:lstStyle/>
          <a:p>
            <a:r>
              <a:rPr lang="tr-TR" sz="2800" b="1" i="1" u="sng" dirty="0">
                <a:solidFill>
                  <a:srgbClr val="FF0000"/>
                </a:solidFill>
                <a:latin typeface="+mn-lt"/>
              </a:rPr>
              <a:t>BİLGİLİ</a:t>
            </a:r>
            <a:r>
              <a:rPr lang="tr-TR" sz="2800" b="1" dirty="0">
                <a:solidFill>
                  <a:srgbClr val="FF0000"/>
                </a:solidFill>
                <a:latin typeface="+mn-lt"/>
              </a:rPr>
              <a:t> Olmak</a:t>
            </a:r>
            <a:endParaRPr lang="tr-TR" sz="2800" b="1" dirty="0">
              <a:solidFill>
                <a:srgbClr val="FF0000"/>
              </a:solidFill>
              <a:latin typeface="+mn-lt"/>
            </a:endParaRPr>
          </a:p>
        </p:txBody>
      </p:sp>
      <p:sp>
        <p:nvSpPr>
          <p:cNvPr id="3" name="2 İçerik Yer Tutucusu"/>
          <p:cNvSpPr>
            <a:spLocks noGrp="1"/>
          </p:cNvSpPr>
          <p:nvPr>
            <p:ph idx="1"/>
          </p:nvPr>
        </p:nvSpPr>
        <p:spPr>
          <a:xfrm>
            <a:off x="2927648" y="1052736"/>
            <a:ext cx="7581528" cy="2116832"/>
          </a:xfrm>
        </p:spPr>
        <p:txBody>
          <a:bodyPr>
            <a:noAutofit/>
          </a:bodyPr>
          <a:lstStyle/>
          <a:p>
            <a:pPr algn="just"/>
            <a:r>
              <a:rPr lang="tr-TR" sz="2000" dirty="0"/>
              <a:t>Birinci kişisel özellik çiftlik yönetimi hakkında bilgiye sahip olmaktır. Bu bilgi derinlemesine olmalı ve çiftlik içinde gelişebilecek her türlü olayı kapsayacak kadar ayrıntılı olmalıdır.</a:t>
            </a:r>
          </a:p>
          <a:p>
            <a:pPr algn="just"/>
            <a:r>
              <a:rPr lang="tr-TR" sz="2000" dirty="0"/>
              <a:t>Yönetiminde bulunduğunuz çiftliğin uygulanan yerel ekonomik politikalar ve çevre ile ilişkilendirerek ne derece uyumlu olduğunun da ortaya konulması büyük önem taşımaktadır.</a:t>
            </a:r>
          </a:p>
          <a:p>
            <a:pPr algn="just"/>
            <a:r>
              <a:rPr lang="tr-TR" sz="2000" dirty="0"/>
              <a:t>İşletme yöneticisi çiftlik içinde ve dışında neler oluyor bilmek zorundadır.</a:t>
            </a:r>
            <a:endParaRPr lang="tr-TR" sz="2000" dirty="0"/>
          </a:p>
        </p:txBody>
      </p:sp>
      <p:sp>
        <p:nvSpPr>
          <p:cNvPr id="4" name="1 Başlık"/>
          <p:cNvSpPr txBox="1">
            <a:spLocks/>
          </p:cNvSpPr>
          <p:nvPr/>
        </p:nvSpPr>
        <p:spPr>
          <a:xfrm>
            <a:off x="2438400" y="3717033"/>
            <a:ext cx="7041976" cy="577065"/>
          </a:xfrm>
          <a:prstGeom prst="rect">
            <a:avLst/>
          </a:prstGeom>
        </p:spPr>
        <p:txBody>
          <a:bodyPr vert="horz" lIns="91440" tIns="45720" rIns="91440" bIns="45720" rtlCol="0" anchor="ctr">
            <a:normAutofit/>
          </a:bodyPr>
          <a:lstStyle/>
          <a:p>
            <a:pPr>
              <a:spcBef>
                <a:spcPct val="0"/>
              </a:spcBef>
              <a:defRPr/>
            </a:pPr>
            <a:r>
              <a:rPr lang="tr-TR" sz="2800" b="1" i="1" u="sng" dirty="0">
                <a:solidFill>
                  <a:srgbClr val="FF0000"/>
                </a:solidFill>
                <a:latin typeface="+mj-lt"/>
                <a:ea typeface="+mj-ea"/>
                <a:cs typeface="+mj-cs"/>
              </a:rPr>
              <a:t>YETENEKLİ</a:t>
            </a:r>
            <a:r>
              <a:rPr lang="tr-TR" sz="2800" b="1" dirty="0">
                <a:solidFill>
                  <a:srgbClr val="FF0000"/>
                </a:solidFill>
                <a:latin typeface="+mj-lt"/>
                <a:ea typeface="+mj-ea"/>
                <a:cs typeface="+mj-cs"/>
              </a:rPr>
              <a:t> Olmak</a:t>
            </a:r>
            <a:endParaRPr lang="tr-TR" sz="2800" b="1" dirty="0">
              <a:solidFill>
                <a:srgbClr val="FF0000"/>
              </a:solidFill>
              <a:latin typeface="+mj-lt"/>
              <a:ea typeface="+mj-ea"/>
              <a:cs typeface="+mj-cs"/>
            </a:endParaRPr>
          </a:p>
        </p:txBody>
      </p:sp>
      <p:sp>
        <p:nvSpPr>
          <p:cNvPr id="5" name="2 İçerik Yer Tutucusu"/>
          <p:cNvSpPr txBox="1">
            <a:spLocks/>
          </p:cNvSpPr>
          <p:nvPr/>
        </p:nvSpPr>
        <p:spPr>
          <a:xfrm>
            <a:off x="1991544" y="4437112"/>
            <a:ext cx="8229600" cy="2116832"/>
          </a:xfrm>
          <a:prstGeom prst="rect">
            <a:avLst/>
          </a:prstGeom>
        </p:spPr>
        <p:txBody>
          <a:bodyPr vert="horz" lIns="91440" tIns="45720" rIns="91440" bIns="45720" rtlCol="0">
            <a:normAutofit/>
          </a:bodyPr>
          <a:lstStyle/>
          <a:p>
            <a:pPr marL="342900" indent="-342900">
              <a:spcBef>
                <a:spcPct val="20000"/>
              </a:spcBef>
              <a:buFont typeface="Arial" pitchFamily="34" charset="0"/>
              <a:buChar char="•"/>
              <a:defRPr/>
            </a:pPr>
            <a:r>
              <a:rPr lang="tr-TR" sz="2000" dirty="0"/>
              <a:t>İkinci olarak çiftlik yöneticileri bir dizi karar alma </a:t>
            </a:r>
            <a:r>
              <a:rPr lang="tr-TR" sz="2000"/>
              <a:t>süreçlerini başarılı </a:t>
            </a:r>
            <a:r>
              <a:rPr lang="tr-TR" sz="2000" dirty="0"/>
              <a:t>bir şekilde işletmelerine uygulayabilmelidir. </a:t>
            </a:r>
          </a:p>
          <a:p>
            <a:pPr marL="342900" indent="-342900">
              <a:spcBef>
                <a:spcPct val="20000"/>
              </a:spcBef>
              <a:buFont typeface="Arial" pitchFamily="34" charset="0"/>
              <a:buChar char="•"/>
              <a:defRPr/>
            </a:pPr>
            <a:r>
              <a:rPr lang="tr-TR" sz="2000"/>
              <a:t>Bir kararı </a:t>
            </a:r>
            <a:r>
              <a:rPr lang="tr-TR" sz="2000" dirty="0"/>
              <a:t>almak, uygulamak ve bu kararla </a:t>
            </a:r>
            <a:r>
              <a:rPr lang="tr-TR" sz="2000"/>
              <a:t>ilgili bazı </a:t>
            </a:r>
            <a:r>
              <a:rPr lang="tr-TR" sz="2000" dirty="0"/>
              <a:t>sorumluluklar yüklenebilmek çözümleme yeteneği</a:t>
            </a:r>
            <a:r>
              <a:rPr lang="tr-TR" sz="2000"/>
              <a:t>, yaratıcılık, tarafsızlık, mantık </a:t>
            </a:r>
            <a:r>
              <a:rPr lang="tr-TR" sz="2000" dirty="0"/>
              <a:t>ve cesareti </a:t>
            </a:r>
            <a:r>
              <a:rPr lang="tr-TR" sz="2000" dirty="0" err="1"/>
              <a:t>gerektiri</a:t>
            </a:r>
            <a:r>
              <a:rPr lang="tr-TR" sz="2000" dirty="0"/>
              <a:t>r.</a:t>
            </a:r>
            <a:endParaRPr lang="tr-TR" sz="2000" dirty="0"/>
          </a:p>
        </p:txBody>
      </p:sp>
      <p:pic>
        <p:nvPicPr>
          <p:cNvPr id="31746" name="Picture 2" descr="http://www.hayatimdegisti.com/wp-content/uploads/2013/01/1312068134fotolia_4364636_XS.jpg"/>
          <p:cNvPicPr>
            <a:picLocks noChangeAspect="1" noChangeArrowheads="1"/>
          </p:cNvPicPr>
          <p:nvPr/>
        </p:nvPicPr>
        <p:blipFill>
          <a:blip r:embed="rId2" cstate="print"/>
          <a:srcRect/>
          <a:stretch>
            <a:fillRect/>
          </a:stretch>
        </p:blipFill>
        <p:spPr bwMode="auto">
          <a:xfrm>
            <a:off x="1524001" y="980728"/>
            <a:ext cx="1666391" cy="2216300"/>
          </a:xfrm>
          <a:prstGeom prst="ellipse">
            <a:avLst/>
          </a:prstGeom>
          <a:ln>
            <a:noFill/>
          </a:ln>
          <a:effectLst>
            <a:softEdge rad="112500"/>
          </a:effectLst>
        </p:spPr>
      </p:pic>
    </p:spTree>
    <p:extLst>
      <p:ext uri="{BB962C8B-B14F-4D97-AF65-F5344CB8AC3E}">
        <p14:creationId xmlns:p14="http://schemas.microsoft.com/office/powerpoint/2010/main" val="232271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endParaRPr lang="tr-TR" sz="2000" dirty="0"/>
          </a:p>
          <a:p>
            <a:r>
              <a:rPr lang="tr-TR" sz="2400" dirty="0"/>
              <a:t>Başarılı çiftlik yönetici veteriner hekimler son derece kendine güvenen ve kararlı kişiler olmak zorundadır.</a:t>
            </a:r>
          </a:p>
          <a:p>
            <a:r>
              <a:rPr lang="tr-TR" sz="2400" dirty="0"/>
              <a:t>Yönetici veteriner hekim, diğer kişi ya da yöneticilerin kararına da saygılı olacak ama kararı alan kişi olarak aldığı kararın uygulanmasında takipçi ve dışarıdan gelecek herhangi bir itiraz karşısında kararında ısrarcı olmalıdır.</a:t>
            </a:r>
            <a:endParaRPr lang="tr-TR" sz="2400" dirty="0"/>
          </a:p>
        </p:txBody>
      </p:sp>
      <p:sp>
        <p:nvSpPr>
          <p:cNvPr id="4" name="1 Başlık"/>
          <p:cNvSpPr>
            <a:spLocks noGrp="1"/>
          </p:cNvSpPr>
          <p:nvPr>
            <p:ph type="title"/>
          </p:nvPr>
        </p:nvSpPr>
        <p:spPr>
          <a:xfrm>
            <a:off x="3431704" y="548680"/>
            <a:ext cx="6851104" cy="1143000"/>
          </a:xfrm>
        </p:spPr>
        <p:txBody>
          <a:bodyPr>
            <a:normAutofit/>
          </a:bodyPr>
          <a:lstStyle/>
          <a:p>
            <a:r>
              <a:rPr lang="tr-TR" sz="2800" b="1" i="1" u="sng" dirty="0">
                <a:solidFill>
                  <a:srgbClr val="FF0000"/>
                </a:solidFill>
                <a:latin typeface="+mn-lt"/>
              </a:rPr>
              <a:t>KENDİNE GÜVENEN ve ISRARCI</a:t>
            </a:r>
            <a:r>
              <a:rPr lang="tr-TR" sz="2800" b="1" dirty="0">
                <a:solidFill>
                  <a:srgbClr val="FF0000"/>
                </a:solidFill>
                <a:latin typeface="+mn-lt"/>
              </a:rPr>
              <a:t> Yapıda Olmak</a:t>
            </a:r>
            <a:endParaRPr lang="tr-TR" sz="2800" b="1" dirty="0">
              <a:solidFill>
                <a:srgbClr val="FF0000"/>
              </a:solidFill>
              <a:latin typeface="+mn-lt"/>
            </a:endParaRPr>
          </a:p>
        </p:txBody>
      </p:sp>
      <p:pic>
        <p:nvPicPr>
          <p:cNvPr id="33794" name="Picture 2" descr="http://www.imdetermined.org/files_includes/images/IMD_Logo_color.png"/>
          <p:cNvPicPr>
            <a:picLocks noChangeAspect="1" noChangeArrowheads="1"/>
          </p:cNvPicPr>
          <p:nvPr/>
        </p:nvPicPr>
        <p:blipFill>
          <a:blip r:embed="rId2" cstate="print"/>
          <a:srcRect/>
          <a:stretch>
            <a:fillRect/>
          </a:stretch>
        </p:blipFill>
        <p:spPr bwMode="auto">
          <a:xfrm>
            <a:off x="1703512" y="188641"/>
            <a:ext cx="1714500" cy="1504951"/>
          </a:xfrm>
          <a:prstGeom prst="rect">
            <a:avLst/>
          </a:prstGeom>
          <a:noFill/>
        </p:spPr>
      </p:pic>
      <p:pic>
        <p:nvPicPr>
          <p:cNvPr id="33796" name="Picture 4" descr="http://mebk12.meb.gov.tr/meb_iys_dosyalar/34/06/732880/resimler/2013_02/k_19114935_sabir.jpg"/>
          <p:cNvPicPr>
            <a:picLocks noChangeAspect="1" noChangeArrowheads="1"/>
          </p:cNvPicPr>
          <p:nvPr/>
        </p:nvPicPr>
        <p:blipFill>
          <a:blip r:embed="rId3" cstate="print"/>
          <a:srcRect/>
          <a:stretch>
            <a:fillRect/>
          </a:stretch>
        </p:blipFill>
        <p:spPr bwMode="auto">
          <a:xfrm>
            <a:off x="4223792" y="4581128"/>
            <a:ext cx="3744416" cy="191721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7712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03712" y="260648"/>
            <a:ext cx="7319664" cy="1143000"/>
          </a:xfrm>
        </p:spPr>
        <p:txBody>
          <a:bodyPr>
            <a:normAutofit/>
          </a:bodyPr>
          <a:lstStyle/>
          <a:p>
            <a:r>
              <a:rPr lang="tr-TR" sz="3200" b="1" dirty="0">
                <a:solidFill>
                  <a:srgbClr val="FF0000"/>
                </a:solidFill>
                <a:latin typeface="+mn-lt"/>
              </a:rPr>
              <a:t>Son Olarak Başarılı Çiftlik Yöneticisi   Duygusal </a:t>
            </a:r>
            <a:r>
              <a:rPr lang="tr-TR" sz="3200" b="1" u="sng" dirty="0">
                <a:solidFill>
                  <a:srgbClr val="FF0000"/>
                </a:solidFill>
                <a:latin typeface="+mn-lt"/>
              </a:rPr>
              <a:t>OLMAMALIDIR</a:t>
            </a:r>
            <a:endParaRPr lang="tr-TR" sz="3200" b="1" u="sng" dirty="0">
              <a:solidFill>
                <a:srgbClr val="FF0000"/>
              </a:solidFill>
              <a:latin typeface="+mn-lt"/>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mn-lt"/>
              </a:rPr>
              <a:t>Bir hayvancılık işletmesini yönetmek stresli bir iş olup, canlı bir </a:t>
            </a:r>
            <a:r>
              <a:rPr lang="tr-TR" dirty="0" err="1" smtClean="0">
                <a:latin typeface="+mn-lt"/>
              </a:rPr>
              <a:t>subje</a:t>
            </a:r>
            <a:r>
              <a:rPr lang="tr-TR" dirty="0" smtClean="0">
                <a:latin typeface="+mn-lt"/>
              </a:rPr>
              <a:t> ile uğraşıldığından, yönetim ve hizmet sunumu 24 saat devam etmektedir.</a:t>
            </a:r>
          </a:p>
          <a:p>
            <a:pPr algn="just"/>
            <a:r>
              <a:rPr lang="tr-TR" dirty="0" smtClean="0">
                <a:latin typeface="+mn-lt"/>
              </a:rPr>
              <a:t>Karar alma, uygulama ve sorumluluk yüklenme yalnızca bazı özel yetenekleri gerektirmez, aynı zamanda son derece sakin olmayı gerektirir.</a:t>
            </a:r>
          </a:p>
          <a:p>
            <a:pPr algn="just"/>
            <a:r>
              <a:rPr lang="tr-TR" dirty="0" smtClean="0">
                <a:latin typeface="+mn-lt"/>
              </a:rPr>
              <a:t>İklim koşulları, değişen pazar koşulları, diğer pazarlarda yaşanan olumsuz gelişmeler ve veteriner hekimin denetimi dışında gelişen bir takım olaylarla başa çıkabilmek son derece zordur ve sonu çoğunlukla olumsuz sonuçlanabilir.</a:t>
            </a:r>
          </a:p>
          <a:p>
            <a:pPr algn="just"/>
            <a:r>
              <a:rPr lang="tr-TR" dirty="0" smtClean="0">
                <a:latin typeface="+mn-lt"/>
              </a:rPr>
              <a:t>Çiftlik yöneticisi veteriner hekimler, bilgileri doğrultusunda son derece doğru kararlar alabilecek yapıda kişiler olmak durumundadır.</a:t>
            </a:r>
          </a:p>
          <a:p>
            <a:pPr algn="just"/>
            <a:r>
              <a:rPr lang="tr-TR" dirty="0" smtClean="0">
                <a:latin typeface="+mn-lt"/>
              </a:rPr>
              <a:t>Olayları tarafsız olarak yorumlayabilecek ve değerlendirebilecek kişisel olgunlukta olmak zorundadır.</a:t>
            </a:r>
            <a:endParaRPr lang="tr-TR" dirty="0">
              <a:latin typeface="+mn-lt"/>
            </a:endParaRPr>
          </a:p>
        </p:txBody>
      </p:sp>
      <p:pic>
        <p:nvPicPr>
          <p:cNvPr id="34818" name="Picture 2" descr="http://img.webme.com/pic/g/gonulcicekleri/aglayan_cocuk.jpg"/>
          <p:cNvPicPr>
            <a:picLocks noChangeAspect="1" noChangeArrowheads="1"/>
          </p:cNvPicPr>
          <p:nvPr/>
        </p:nvPicPr>
        <p:blipFill>
          <a:blip r:embed="rId2" cstate="print"/>
          <a:srcRect/>
          <a:stretch>
            <a:fillRect/>
          </a:stretch>
        </p:blipFill>
        <p:spPr bwMode="auto">
          <a:xfrm>
            <a:off x="1703512" y="116632"/>
            <a:ext cx="1794198" cy="12241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6805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649</Words>
  <Application>Microsoft Office PowerPoint</Application>
  <PresentationFormat>Geniş ekran</PresentationFormat>
  <Paragraphs>44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Hayvancılık İşletmeleri Açısından Yönetim</vt:lpstr>
      <vt:lpstr>Hayvancılık İşletmeleri Açısından Yönetimin Doğası</vt:lpstr>
      <vt:lpstr>Nasıl Daha İyi Bir Çiftlik Yöneticisi Veteriner Hekim Olunur?</vt:lpstr>
      <vt:lpstr>Bir Çiftlik Yöneticisi Veteriner Hekimin Önemli Kişisel Özellikleri</vt:lpstr>
      <vt:lpstr>BİLGİLİ Olmak</vt:lpstr>
      <vt:lpstr>KENDİNE GÜVENEN ve ISRARCI Yapıda Olmak</vt:lpstr>
      <vt:lpstr>Son Olarak Başarılı Çiftlik Yöneticisi   Duygusal OLMAMALIDIR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Hayvancılık İşletmeleri Açısından Yönetim</dc:title>
  <dc:creator>Arzu Gökdai</dc:creator>
  <cp:lastModifiedBy>Arzu Gökdai</cp:lastModifiedBy>
  <cp:revision>1</cp:revision>
  <dcterms:created xsi:type="dcterms:W3CDTF">2017-11-03T11:08:15Z</dcterms:created>
  <dcterms:modified xsi:type="dcterms:W3CDTF">2017-11-03T11:08:23Z</dcterms:modified>
</cp:coreProperties>
</file>