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20"/>
  </p:notes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58"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varScale="1">
        <p:scale>
          <a:sx n="66" d="100"/>
          <a:sy n="66" d="100"/>
        </p:scale>
        <p:origin x="780" y="60"/>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5B7A2D-5231-4079-A1D5-5302100DAC28}" type="datetimeFigureOut">
              <a:rPr lang="tr-TR" smtClean="0"/>
              <a:t>21.11.2017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F34617-380A-40CF-83A8-01F321A65113}" type="slidenum">
              <a:rPr lang="tr-TR" smtClean="0"/>
              <a:t>‹#›</a:t>
            </a:fld>
            <a:endParaRPr lang="tr-TR"/>
          </a:p>
        </p:txBody>
      </p:sp>
    </p:spTree>
    <p:extLst>
      <p:ext uri="{BB962C8B-B14F-4D97-AF65-F5344CB8AC3E}">
        <p14:creationId xmlns:p14="http://schemas.microsoft.com/office/powerpoint/2010/main" val="457769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6F34617-380A-40CF-83A8-01F321A65113}" type="slidenum">
              <a:rPr lang="tr-TR" smtClean="0"/>
              <a:t>16</a:t>
            </a:fld>
            <a:endParaRPr lang="tr-TR"/>
          </a:p>
        </p:txBody>
      </p:sp>
    </p:spTree>
    <p:extLst>
      <p:ext uri="{BB962C8B-B14F-4D97-AF65-F5344CB8AC3E}">
        <p14:creationId xmlns:p14="http://schemas.microsoft.com/office/powerpoint/2010/main" val="38556865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20.11.2017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20.11.2017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20.11.2017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20.11.2017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20.11.2017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20.11.2017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20.11.2017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20.11.2017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useit.com/papers/heuristic/heuristic_list.html.%20Erisim%20tarihi%2015.03.2010" TargetMode="External"/><Relationship Id="rId2" Type="http://schemas.openxmlformats.org/officeDocument/2006/relationships/hyperlink" Target="http://cisn.odtu.edu.tr/2004-10/kullan1.ph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altLang="tr-TR" sz="3600" dirty="0" smtClean="0"/>
              <a:t>Temel </a:t>
            </a:r>
            <a:r>
              <a:rPr lang="tr-TR" altLang="tr-TR" sz="3600" dirty="0"/>
              <a:t>Kavramlar</a:t>
            </a:r>
            <a:endParaRPr lang="tr-TR" sz="3600" dirty="0"/>
          </a:p>
        </p:txBody>
      </p:sp>
      <p:sp>
        <p:nvSpPr>
          <p:cNvPr id="3" name="Alt Başlık 2"/>
          <p:cNvSpPr>
            <a:spLocks noGrp="1"/>
          </p:cNvSpPr>
          <p:nvPr>
            <p:ph type="subTitle" idx="1"/>
          </p:nvPr>
        </p:nvSpPr>
        <p:spPr/>
        <p:txBody>
          <a:bodyPr/>
          <a:lstStyle/>
          <a:p>
            <a:r>
              <a:rPr lang="tr-TR" dirty="0"/>
              <a:t>İnsan Bilgisayar </a:t>
            </a:r>
            <a:r>
              <a:rPr lang="tr-TR" dirty="0" smtClean="0"/>
              <a:t>Etkileşimi</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ÖĞR. GÖR. SALİH ERDURUCAN</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5708" y="3162981"/>
            <a:ext cx="3380865" cy="2250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Unvan 1"/>
          <p:cNvSpPr>
            <a:spLocks noGrp="1"/>
          </p:cNvSpPr>
          <p:nvPr>
            <p:ph type="title"/>
          </p:nvPr>
        </p:nvSpPr>
        <p:spPr/>
        <p:txBody>
          <a:bodyPr/>
          <a:lstStyle/>
          <a:p>
            <a:r>
              <a:rPr lang="tr-TR" altLang="tr-TR" dirty="0"/>
              <a:t>Etkinlik, Verimlilik ve Kullanıcı Tatmini</a:t>
            </a:r>
            <a:endParaRPr lang="tr-TR" dirty="0"/>
          </a:p>
        </p:txBody>
      </p:sp>
      <p:sp>
        <p:nvSpPr>
          <p:cNvPr id="3" name="İçerik Yer Tutucusu 2"/>
          <p:cNvSpPr>
            <a:spLocks noGrp="1"/>
          </p:cNvSpPr>
          <p:nvPr>
            <p:ph idx="1"/>
          </p:nvPr>
        </p:nvSpPr>
        <p:spPr>
          <a:xfrm>
            <a:off x="696687" y="1845734"/>
            <a:ext cx="8128000" cy="4438952"/>
          </a:xfrm>
        </p:spPr>
        <p:txBody>
          <a:bodyPr>
            <a:normAutofit/>
          </a:bodyPr>
          <a:lstStyle/>
          <a:p>
            <a:pPr>
              <a:lnSpc>
                <a:spcPct val="100000"/>
              </a:lnSpc>
              <a:spcBef>
                <a:spcPts val="600"/>
              </a:spcBef>
              <a:spcAft>
                <a:spcPts val="0"/>
              </a:spcAft>
              <a:buFont typeface="Georgia" panose="02040502050405020303" pitchFamily="18" charset="0"/>
              <a:buNone/>
            </a:pPr>
            <a:r>
              <a:rPr lang="tr-TR" altLang="tr-TR" dirty="0">
                <a:ea typeface="Verdana" panose="020B0604030504040204" pitchFamily="34" charset="0"/>
              </a:rPr>
              <a:t>Bir bilgisayar yazılımının ne kadar kullanılabilir ya da kullanıcı </a:t>
            </a:r>
            <a:r>
              <a:rPr lang="tr-TR" altLang="tr-TR" dirty="0" smtClean="0">
                <a:ea typeface="Verdana" panose="020B0604030504040204" pitchFamily="34" charset="0"/>
              </a:rPr>
              <a:t>dostu olduğu </a:t>
            </a:r>
            <a:r>
              <a:rPr lang="tr-TR" altLang="tr-TR" dirty="0">
                <a:ea typeface="Verdana" panose="020B0604030504040204" pitchFamily="34" charset="0"/>
              </a:rPr>
              <a:t>bu yazılımın ne kadar etkin ve verimli olduğu ile kullanıcıları </a:t>
            </a:r>
            <a:r>
              <a:rPr lang="tr-TR" altLang="tr-TR" dirty="0" smtClean="0">
                <a:ea typeface="Verdana" panose="020B0604030504040204" pitchFamily="34" charset="0"/>
              </a:rPr>
              <a:t>ne kadar </a:t>
            </a:r>
            <a:r>
              <a:rPr lang="tr-TR" altLang="tr-TR" dirty="0">
                <a:ea typeface="Verdana" panose="020B0604030504040204" pitchFamily="34" charset="0"/>
              </a:rPr>
              <a:t>tatmin ettiği ile ölçülür. </a:t>
            </a:r>
          </a:p>
          <a:p>
            <a:pPr>
              <a:buFont typeface="Georgia" panose="02040502050405020303" pitchFamily="18" charset="0"/>
              <a:buNone/>
            </a:pPr>
            <a:r>
              <a:rPr lang="tr-TR" altLang="tr-TR" b="1" dirty="0">
                <a:ea typeface="Verdana" panose="020B0604030504040204" pitchFamily="34" charset="0"/>
              </a:rPr>
              <a:t>Etkililik (</a:t>
            </a:r>
            <a:r>
              <a:rPr lang="tr-TR" altLang="tr-TR" b="1" dirty="0" err="1">
                <a:ea typeface="Verdana" panose="020B0604030504040204" pitchFamily="34" charset="0"/>
              </a:rPr>
              <a:t>effectivity</a:t>
            </a:r>
            <a:r>
              <a:rPr lang="tr-TR" altLang="tr-TR" b="1" dirty="0">
                <a:ea typeface="Verdana" panose="020B0604030504040204" pitchFamily="34" charset="0"/>
              </a:rPr>
              <a:t>):</a:t>
            </a:r>
            <a:r>
              <a:rPr lang="tr-TR" altLang="tr-TR" dirty="0">
                <a:ea typeface="Verdana" panose="020B0604030504040204" pitchFamily="34" charset="0"/>
              </a:rPr>
              <a:t> Kullanıcıların hedeflerinin tam ve eksiksiz gerçekleştirilmesi ve </a:t>
            </a:r>
            <a:r>
              <a:rPr lang="tr-TR" altLang="tr-TR" dirty="0" smtClean="0">
                <a:ea typeface="Verdana" panose="020B0604030504040204" pitchFamily="34" charset="0"/>
              </a:rPr>
              <a:t>tamamlanmasıyla </a:t>
            </a:r>
            <a:r>
              <a:rPr lang="tr-TR" altLang="tr-TR" dirty="0">
                <a:ea typeface="Verdana" panose="020B0604030504040204" pitchFamily="34" charset="0"/>
              </a:rPr>
              <a:t>sağlanır. Kullanıcıların işleri ne kadar başarabildikleridir ve yüzde ile ölçülebilir. </a:t>
            </a:r>
          </a:p>
          <a:p>
            <a:pPr>
              <a:buFont typeface="Georgia" panose="02040502050405020303" pitchFamily="18" charset="0"/>
              <a:buNone/>
            </a:pPr>
            <a:r>
              <a:rPr lang="tr-TR" altLang="tr-TR" b="1" dirty="0">
                <a:ea typeface="Verdana" panose="020B0604030504040204" pitchFamily="34" charset="0"/>
              </a:rPr>
              <a:t>Verimlilik (</a:t>
            </a:r>
            <a:r>
              <a:rPr lang="tr-TR" altLang="tr-TR" b="1" dirty="0" err="1">
                <a:ea typeface="Verdana" panose="020B0604030504040204" pitchFamily="34" charset="0"/>
              </a:rPr>
              <a:t>efficiency</a:t>
            </a:r>
            <a:r>
              <a:rPr lang="tr-TR" altLang="tr-TR" b="1" dirty="0">
                <a:ea typeface="Verdana" panose="020B0604030504040204" pitchFamily="34" charset="0"/>
              </a:rPr>
              <a:t>):</a:t>
            </a:r>
            <a:r>
              <a:rPr lang="tr-TR" altLang="tr-TR" dirty="0">
                <a:ea typeface="Verdana" panose="020B0604030504040204" pitchFamily="34" charset="0"/>
              </a:rPr>
              <a:t> Hedeflerin gerçekleştirilmesi esnasında harcanan fiziksel ve zihinsel enerjinin çıktıların tam, doğru ve eksiksiz olmasıyla orantısıdır. </a:t>
            </a:r>
            <a:r>
              <a:rPr lang="tr-TR" altLang="tr-TR" dirty="0" err="1">
                <a:ea typeface="Verdana" panose="020B0604030504040204" pitchFamily="34" charset="0"/>
              </a:rPr>
              <a:t>Örn</a:t>
            </a:r>
            <a:r>
              <a:rPr lang="tr-TR" altLang="tr-TR" dirty="0">
                <a:ea typeface="Verdana" panose="020B0604030504040204" pitchFamily="34" charset="0"/>
              </a:rPr>
              <a:t>: az kaynakla üretilip aynı hedefleri gerçekleştirebilen yazılımlar daha başarılıdır</a:t>
            </a:r>
            <a:r>
              <a:rPr lang="tr-TR" altLang="tr-TR" dirty="0" smtClean="0">
                <a:ea typeface="Verdana" panose="020B0604030504040204" pitchFamily="34" charset="0"/>
              </a:rPr>
              <a:t>.</a:t>
            </a:r>
          </a:p>
          <a:p>
            <a:pPr>
              <a:buNone/>
            </a:pPr>
            <a:r>
              <a:rPr lang="tr-TR" altLang="tr-TR" b="1" dirty="0">
                <a:ea typeface="Verdana" panose="020B0604030504040204" pitchFamily="34" charset="0"/>
              </a:rPr>
              <a:t>Kullanıcı Tatmini (</a:t>
            </a:r>
            <a:r>
              <a:rPr lang="tr-TR" altLang="tr-TR" b="1" dirty="0" err="1">
                <a:ea typeface="Verdana" panose="020B0604030504040204" pitchFamily="34" charset="0"/>
              </a:rPr>
              <a:t>satisfaction</a:t>
            </a:r>
            <a:r>
              <a:rPr lang="tr-TR" altLang="tr-TR" b="1" dirty="0">
                <a:ea typeface="Verdana" panose="020B0604030504040204" pitchFamily="34" charset="0"/>
              </a:rPr>
              <a:t>): </a:t>
            </a:r>
            <a:r>
              <a:rPr lang="tr-TR" altLang="tr-TR" dirty="0">
                <a:ea typeface="Verdana" panose="020B0604030504040204" pitchFamily="34" charset="0"/>
              </a:rPr>
              <a:t>Bir yazılımın kullanıcı tarafından kabul edilebilirliğidir. Kullanıcıların yazılımı kullanırken hissettikleri farklı yöntemlerle ölçülebilir.</a:t>
            </a:r>
            <a:endParaRPr lang="en-US" altLang="tr-TR" dirty="0">
              <a:ea typeface="Verdana" panose="020B0604030504040204" pitchFamily="34" charset="0"/>
            </a:endParaRPr>
          </a:p>
          <a:p>
            <a:pPr>
              <a:buFont typeface="Georgia" panose="02040502050405020303" pitchFamily="18" charset="0"/>
              <a:buNone/>
            </a:pPr>
            <a:endParaRPr lang="tr-TR" altLang="tr-TR" dirty="0">
              <a:ea typeface="Verdana" panose="020B0604030504040204" pitchFamily="34" charset="0"/>
            </a:endParaRPr>
          </a:p>
          <a:p>
            <a:pPr>
              <a:buFont typeface="Georgia" panose="02040502050405020303" pitchFamily="18" charset="0"/>
              <a:buNone/>
            </a:pPr>
            <a:endParaRPr lang="tr-TR" altLang="tr-TR" dirty="0">
              <a:ea typeface="Verdana" panose="020B0604030504040204" pitchFamily="34" charset="0"/>
            </a:endParaRPr>
          </a:p>
          <a:p>
            <a:pPr>
              <a:buSzPct val="150000"/>
              <a:buNone/>
            </a:pPr>
            <a:endParaRPr lang="tr-TR" altLang="tr-TR" dirty="0">
              <a:ea typeface="Verdana" panose="020B0604030504040204" pitchFamily="34" charset="0"/>
            </a:endParaRPr>
          </a:p>
          <a:p>
            <a:endParaRPr lang="tr-TR" dirty="0"/>
          </a:p>
        </p:txBody>
      </p:sp>
    </p:spTree>
    <p:extLst>
      <p:ext uri="{BB962C8B-B14F-4D97-AF65-F5344CB8AC3E}">
        <p14:creationId xmlns:p14="http://schemas.microsoft.com/office/powerpoint/2010/main" val="3163149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Kullanılabilirlik Testleri</a:t>
            </a:r>
            <a:endParaRPr lang="tr-TR" dirty="0"/>
          </a:p>
        </p:txBody>
      </p:sp>
      <p:sp>
        <p:nvSpPr>
          <p:cNvPr id="3" name="İçerik Yer Tutucusu 2"/>
          <p:cNvSpPr>
            <a:spLocks noGrp="1"/>
          </p:cNvSpPr>
          <p:nvPr>
            <p:ph idx="1"/>
          </p:nvPr>
        </p:nvSpPr>
        <p:spPr>
          <a:xfrm>
            <a:off x="1097280" y="1845734"/>
            <a:ext cx="7059749" cy="4023360"/>
          </a:xfrm>
        </p:spPr>
        <p:txBody>
          <a:bodyPr/>
          <a:lstStyle/>
          <a:p>
            <a:pPr>
              <a:buSzPct val="150000"/>
              <a:buFont typeface="Arial" panose="020B0604020202020204" pitchFamily="34" charset="0"/>
              <a:buChar char="•"/>
            </a:pPr>
            <a:r>
              <a:rPr lang="tr-TR" altLang="tr-TR" dirty="0">
                <a:ea typeface="Verdana" panose="020B0604030504040204" pitchFamily="34" charset="0"/>
              </a:rPr>
              <a:t>Herhangi bir bilgi sisteminin kullanıcısının o sistemi ne kadar etkin, etkili ve tatminkar kullandığını anlamak amacıyla kullanılan araştırma yöntemine Kullanılabilirlik Testi (KT) adı verilmektedir(Acartürk, 2004). </a:t>
            </a:r>
          </a:p>
          <a:p>
            <a:pPr>
              <a:buSzPct val="150000"/>
              <a:buFont typeface="Arial" panose="020B0604020202020204" pitchFamily="34" charset="0"/>
              <a:buChar char="•"/>
            </a:pPr>
            <a:r>
              <a:rPr lang="tr-TR" altLang="tr-TR" dirty="0" smtClean="0">
                <a:ea typeface="Verdana" panose="020B0604030504040204" pitchFamily="34" charset="0"/>
              </a:rPr>
              <a:t>KT</a:t>
            </a:r>
            <a:r>
              <a:rPr lang="tr-TR" altLang="tr-TR" dirty="0">
                <a:ea typeface="Verdana" panose="020B0604030504040204" pitchFamily="34" charset="0"/>
              </a:rPr>
              <a:t>, gerçek kullanıcılar ve gerçek görevler ile yapılan ve ara yüzlerin değerlendirilmesinde kullanılan en yaygın ve en temel kullanılabilirlik mühendisliği metodudur. </a:t>
            </a:r>
            <a:endParaRPr lang="tr-TR" altLang="tr-TR" dirty="0"/>
          </a:p>
          <a:p>
            <a:endParaRPr lang="tr-TR" dirty="0"/>
          </a:p>
        </p:txBody>
      </p:sp>
      <p:pic>
        <p:nvPicPr>
          <p:cNvPr id="4" name="Picture 2" descr="http://www.whps.org/school/aiken/images/grade3button.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9855" y="2092552"/>
            <a:ext cx="2155825" cy="307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2891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Kullanılabilirlik Test Yöntemleri</a:t>
            </a:r>
          </a:p>
        </p:txBody>
      </p:sp>
      <p:sp>
        <p:nvSpPr>
          <p:cNvPr id="3" name="İçerik Yer Tutucusu 2"/>
          <p:cNvSpPr>
            <a:spLocks noGrp="1"/>
          </p:cNvSpPr>
          <p:nvPr>
            <p:ph idx="1"/>
          </p:nvPr>
        </p:nvSpPr>
        <p:spPr>
          <a:xfrm>
            <a:off x="769257" y="1845734"/>
            <a:ext cx="8490857" cy="4023360"/>
          </a:xfrm>
        </p:spPr>
        <p:txBody>
          <a:bodyPr>
            <a:normAutofit/>
          </a:bodyPr>
          <a:lstStyle/>
          <a:p>
            <a:pPr marL="0" indent="0">
              <a:buSzPct val="150000"/>
              <a:buNone/>
            </a:pPr>
            <a:r>
              <a:rPr lang="tr-TR" altLang="tr-TR" dirty="0">
                <a:ea typeface="Verdana" panose="020B0604030504040204" pitchFamily="34" charset="0"/>
              </a:rPr>
              <a:t>Kullanılabilirlik testleri farklı yöntemlerle yapılmaktadır.  </a:t>
            </a:r>
          </a:p>
          <a:p>
            <a:pPr>
              <a:buSzPct val="150000"/>
              <a:buFont typeface="Arial" panose="020B0604020202020204" pitchFamily="34" charset="0"/>
              <a:buChar char="•"/>
            </a:pPr>
            <a:r>
              <a:rPr lang="tr-TR" altLang="tr-TR" dirty="0">
                <a:ea typeface="Verdana" panose="020B0604030504040204" pitchFamily="34" charset="0"/>
              </a:rPr>
              <a:t>En sık kullanılan yöntemlerden biri, bilgisayar başında oturan kullanıcının test görevlerini yerine getirirken hareketlerini ve bilgisayar ekranındaki görüntüyü kameralar aracılığıyla izleyerek kullanıcıların karşılaştıkları problemleri belirlemektir. Bu tür çalışmalar </a:t>
            </a:r>
            <a:r>
              <a:rPr lang="tr-TR" altLang="tr-TR" b="1" i="1" dirty="0">
                <a:ea typeface="Verdana" panose="020B0604030504040204" pitchFamily="34" charset="0"/>
              </a:rPr>
              <a:t>kullanılabilirlik </a:t>
            </a:r>
            <a:r>
              <a:rPr lang="tr-TR" altLang="tr-TR" b="1" i="1" dirty="0" err="1">
                <a:ea typeface="Verdana" panose="020B0604030504040204" pitchFamily="34" charset="0"/>
              </a:rPr>
              <a:t>laboratuarlarında</a:t>
            </a:r>
            <a:r>
              <a:rPr lang="tr-TR" altLang="tr-TR" i="1" dirty="0">
                <a:ea typeface="Verdana" panose="020B0604030504040204" pitchFamily="34" charset="0"/>
              </a:rPr>
              <a:t> </a:t>
            </a:r>
            <a:r>
              <a:rPr lang="tr-TR" altLang="tr-TR" dirty="0">
                <a:ea typeface="Verdana" panose="020B0604030504040204" pitchFamily="34" charset="0"/>
              </a:rPr>
              <a:t>kullanıcıyla birlikte yapılmaktadır (Kılıç ve Güngör, 2006). </a:t>
            </a:r>
          </a:p>
          <a:p>
            <a:pPr>
              <a:buSzPct val="150000"/>
              <a:buFont typeface="Arial" panose="020B0604020202020204" pitchFamily="34" charset="0"/>
              <a:buChar char="•"/>
            </a:pPr>
            <a:r>
              <a:rPr lang="tr-TR" altLang="tr-TR" dirty="0">
                <a:ea typeface="Verdana" panose="020B0604030504040204" pitchFamily="34" charset="0"/>
              </a:rPr>
              <a:t>Daha basit bir yöntem ise sesli </a:t>
            </a:r>
            <a:r>
              <a:rPr lang="tr-TR" altLang="tr-TR" dirty="0" smtClean="0">
                <a:ea typeface="Verdana" panose="020B0604030504040204" pitchFamily="34" charset="0"/>
              </a:rPr>
              <a:t>düşünme yöntemidir </a:t>
            </a:r>
            <a:r>
              <a:rPr lang="tr-TR" altLang="tr-TR" dirty="0">
                <a:ea typeface="Verdana" panose="020B0604030504040204" pitchFamily="34" charset="0"/>
              </a:rPr>
              <a:t>(</a:t>
            </a:r>
            <a:r>
              <a:rPr lang="tr-TR" altLang="tr-TR" dirty="0" err="1">
                <a:ea typeface="Verdana" panose="020B0604030504040204" pitchFamily="34" charset="0"/>
              </a:rPr>
              <a:t>think-aloud</a:t>
            </a:r>
            <a:r>
              <a:rPr lang="tr-TR" altLang="tr-TR" dirty="0">
                <a:ea typeface="Verdana" panose="020B0604030504040204" pitchFamily="34" charset="0"/>
              </a:rPr>
              <a:t> /</a:t>
            </a:r>
            <a:r>
              <a:rPr lang="tr-TR" altLang="tr-TR" dirty="0" err="1">
                <a:ea typeface="Verdana" panose="020B0604030504040204" pitchFamily="34" charset="0"/>
              </a:rPr>
              <a:t>verbal</a:t>
            </a:r>
            <a:r>
              <a:rPr lang="tr-TR" altLang="tr-TR" dirty="0">
                <a:ea typeface="Verdana" panose="020B0604030504040204" pitchFamily="34" charset="0"/>
              </a:rPr>
              <a:t> </a:t>
            </a:r>
            <a:r>
              <a:rPr lang="tr-TR" altLang="tr-TR" dirty="0" err="1">
                <a:ea typeface="Verdana" panose="020B0604030504040204" pitchFamily="34" charset="0"/>
              </a:rPr>
              <a:t>protocol</a:t>
            </a:r>
            <a:r>
              <a:rPr lang="tr-TR" altLang="tr-TR" dirty="0" smtClean="0">
                <a:ea typeface="Verdana" panose="020B0604030504040204" pitchFamily="34" charset="0"/>
              </a:rPr>
              <a:t>). Kullanıcılardan </a:t>
            </a:r>
            <a:r>
              <a:rPr lang="tr-TR" altLang="tr-TR" dirty="0">
                <a:ea typeface="Verdana" panose="020B0604030504040204" pitchFamily="34" charset="0"/>
              </a:rPr>
              <a:t>görevlerini yerine </a:t>
            </a:r>
            <a:r>
              <a:rPr lang="tr-TR" altLang="tr-TR" dirty="0" smtClean="0">
                <a:ea typeface="Verdana" panose="020B0604030504040204" pitchFamily="34" charset="0"/>
              </a:rPr>
              <a:t>getirirken sesli </a:t>
            </a:r>
            <a:r>
              <a:rPr lang="tr-TR" altLang="tr-TR" dirty="0">
                <a:ea typeface="Verdana" panose="020B0604030504040204" pitchFamily="34" charset="0"/>
              </a:rPr>
              <a:t>düşünmeleri istenmekte ve ses </a:t>
            </a:r>
            <a:r>
              <a:rPr lang="tr-TR" altLang="tr-TR" dirty="0" smtClean="0">
                <a:ea typeface="Verdana" panose="020B0604030504040204" pitchFamily="34" charset="0"/>
              </a:rPr>
              <a:t>kayıtları alınmaktadır</a:t>
            </a:r>
            <a:r>
              <a:rPr lang="tr-TR" altLang="tr-TR" dirty="0">
                <a:ea typeface="Verdana" panose="020B0604030504040204" pitchFamily="34" charset="0"/>
              </a:rPr>
              <a:t>. Ses kayıtları, test sırasında </a:t>
            </a:r>
            <a:r>
              <a:rPr lang="tr-TR" altLang="tr-TR" dirty="0" smtClean="0">
                <a:ea typeface="Verdana" panose="020B0604030504040204" pitchFamily="34" charset="0"/>
              </a:rPr>
              <a:t>alınan notlarla </a:t>
            </a:r>
            <a:r>
              <a:rPr lang="tr-TR" altLang="tr-TR" dirty="0">
                <a:ea typeface="Verdana" panose="020B0604030504040204" pitchFamily="34" charset="0"/>
              </a:rPr>
              <a:t>birlikte analiz edilerek </a:t>
            </a:r>
            <a:r>
              <a:rPr lang="tr-TR" altLang="tr-TR" dirty="0" smtClean="0">
                <a:ea typeface="Verdana" panose="020B0604030504040204" pitchFamily="34" charset="0"/>
              </a:rPr>
              <a:t>sayfanın kullanımı </a:t>
            </a:r>
            <a:r>
              <a:rPr lang="tr-TR" altLang="tr-TR" dirty="0">
                <a:ea typeface="Verdana" panose="020B0604030504040204" pitchFamily="34" charset="0"/>
              </a:rPr>
              <a:t>sırasında kullanıcıların </a:t>
            </a:r>
            <a:r>
              <a:rPr lang="tr-TR" altLang="tr-TR" dirty="0" smtClean="0">
                <a:ea typeface="Verdana" panose="020B0604030504040204" pitchFamily="34" charset="0"/>
              </a:rPr>
              <a:t>yaşadığı problemler </a:t>
            </a:r>
            <a:r>
              <a:rPr lang="tr-TR" altLang="tr-TR" dirty="0">
                <a:ea typeface="Verdana" panose="020B0604030504040204" pitchFamily="34" charset="0"/>
              </a:rPr>
              <a:t>bulunmaya çalışılır.</a:t>
            </a:r>
          </a:p>
          <a:p>
            <a:endParaRPr lang="tr-TR" dirty="0"/>
          </a:p>
        </p:txBody>
      </p:sp>
      <p:pic>
        <p:nvPicPr>
          <p:cNvPr id="4" name="Picture 2" descr="http://www.chip.com.tr/images/content/200701310222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0114" y="2116818"/>
            <a:ext cx="2587625"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85319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Kullanılabilirlik Ölçümü</a:t>
            </a:r>
          </a:p>
        </p:txBody>
      </p:sp>
      <p:sp>
        <p:nvSpPr>
          <p:cNvPr id="3" name="İçerik Yer Tutucusu 2"/>
          <p:cNvSpPr>
            <a:spLocks noGrp="1"/>
          </p:cNvSpPr>
          <p:nvPr>
            <p:ph idx="1"/>
          </p:nvPr>
        </p:nvSpPr>
        <p:spPr>
          <a:xfrm>
            <a:off x="1097280" y="1845734"/>
            <a:ext cx="7001691" cy="4023360"/>
          </a:xfrm>
        </p:spPr>
        <p:txBody>
          <a:bodyPr/>
          <a:lstStyle/>
          <a:p>
            <a:pPr>
              <a:buSzPct val="150000"/>
              <a:buFont typeface="Arial" panose="020B0604020202020204" pitchFamily="34" charset="0"/>
              <a:buChar char="•"/>
            </a:pPr>
            <a:r>
              <a:rPr lang="tr-TR" altLang="tr-TR" dirty="0">
                <a:ea typeface="Verdana" panose="020B0604030504040204" pitchFamily="34" charset="0"/>
              </a:rPr>
              <a:t>Kullanılabilirliğin ölçümünde sadece etkililik yeterli değildir aynı zamanda belirli bir işi yapmak için  kullanılan diğer kaynaklar (zaman, maliyet vb.) de verimlilik ölçümünde değerlendirilir. Yine memnuniyet de kullanılabilirlik üzerinde etkililik ve verimlilik ile beraber değerlendirilir ve tüm bu çıktılar tasarımı etkiler (</a:t>
            </a:r>
            <a:r>
              <a:rPr lang="tr-TR" altLang="tr-TR" dirty="0" err="1">
                <a:ea typeface="Verdana" panose="020B0604030504040204" pitchFamily="34" charset="0"/>
              </a:rPr>
              <a:t>Dix</a:t>
            </a:r>
            <a:r>
              <a:rPr lang="tr-TR" altLang="tr-TR" dirty="0">
                <a:ea typeface="Verdana" panose="020B0604030504040204" pitchFamily="34" charset="0"/>
              </a:rPr>
              <a:t>, </a:t>
            </a:r>
            <a:r>
              <a:rPr lang="tr-TR" altLang="tr-TR" dirty="0" err="1">
                <a:ea typeface="Verdana" panose="020B0604030504040204" pitchFamily="34" charset="0"/>
              </a:rPr>
              <a:t>Finlay</a:t>
            </a:r>
            <a:r>
              <a:rPr lang="tr-TR" altLang="tr-TR" dirty="0">
                <a:ea typeface="Verdana" panose="020B0604030504040204" pitchFamily="34" charset="0"/>
              </a:rPr>
              <a:t>, </a:t>
            </a:r>
            <a:r>
              <a:rPr lang="tr-TR" altLang="tr-TR" dirty="0" err="1">
                <a:ea typeface="Verdana" panose="020B0604030504040204" pitchFamily="34" charset="0"/>
              </a:rPr>
              <a:t>Abowd</a:t>
            </a:r>
            <a:r>
              <a:rPr lang="tr-TR" altLang="tr-TR" dirty="0">
                <a:ea typeface="Verdana" panose="020B0604030504040204" pitchFamily="34" charset="0"/>
              </a:rPr>
              <a:t> ve </a:t>
            </a:r>
            <a:r>
              <a:rPr lang="tr-TR" altLang="tr-TR" dirty="0" err="1">
                <a:ea typeface="Verdana" panose="020B0604030504040204" pitchFamily="34" charset="0"/>
              </a:rPr>
              <a:t>Beale</a:t>
            </a:r>
            <a:r>
              <a:rPr lang="tr-TR" altLang="tr-TR" dirty="0">
                <a:ea typeface="Verdana" panose="020B0604030504040204" pitchFamily="34" charset="0"/>
              </a:rPr>
              <a:t>, 2004).</a:t>
            </a:r>
            <a:endParaRPr lang="en-US" altLang="tr-TR" dirty="0">
              <a:ea typeface="Verdana" panose="020B0604030504040204" pitchFamily="34" charset="0"/>
            </a:endParaRPr>
          </a:p>
          <a:p>
            <a:pPr>
              <a:buSzPct val="150000"/>
              <a:buFont typeface="Arial" panose="020B0604020202020204" pitchFamily="34" charset="0"/>
              <a:buChar char="•"/>
            </a:pPr>
            <a:endParaRPr lang="tr-TR" altLang="tr-TR" dirty="0">
              <a:ea typeface="Verdana" panose="020B0604030504040204" pitchFamily="34" charset="0"/>
            </a:endParaRPr>
          </a:p>
          <a:p>
            <a:pPr>
              <a:buSzPct val="150000"/>
              <a:buFont typeface="Arial" panose="020B0604020202020204" pitchFamily="34" charset="0"/>
              <a:buChar char="•"/>
            </a:pPr>
            <a:r>
              <a:rPr lang="tr-TR" altLang="tr-TR" dirty="0">
                <a:ea typeface="Verdana" panose="020B0604030504040204" pitchFamily="34" charset="0"/>
              </a:rPr>
              <a:t>Kullanılabilirlik kullanıcı türlerine, kullanıcıların yaptığı işlere ve çevre koşullarına bağlıdır. Bununla birlikte </a:t>
            </a:r>
            <a:r>
              <a:rPr lang="tr-TR" altLang="tr-TR" dirty="0" err="1">
                <a:ea typeface="Verdana" panose="020B0604030504040204" pitchFamily="34" charset="0"/>
              </a:rPr>
              <a:t>kullanılabilirlilik</a:t>
            </a:r>
            <a:r>
              <a:rPr lang="tr-TR" altLang="tr-TR" dirty="0">
                <a:ea typeface="Verdana" panose="020B0604030504040204" pitchFamily="34" charset="0"/>
              </a:rPr>
              <a:t> için belirlenen kriterlerin dinamik olduğu ve kullanılabilirliğin çevre faktörlerine bağımlı olduğu unutulmamalıdır.</a:t>
            </a:r>
            <a:endParaRPr lang="en-US" altLang="tr-TR" dirty="0">
              <a:ea typeface="Verdana" panose="020B0604030504040204" pitchFamily="34" charset="0"/>
            </a:endParaRPr>
          </a:p>
          <a:p>
            <a:endParaRPr lang="tr-TR" dirty="0"/>
          </a:p>
        </p:txBody>
      </p:sp>
      <p:pic>
        <p:nvPicPr>
          <p:cNvPr id="4" name="Picture 4" descr="http://www.alcamsatcam.com/r/avometre-yx-360-trna-b-voltaj-akim-olcu-aleti-mb23197_232795_r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821" y="1845734"/>
            <a:ext cx="2572860" cy="37710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4183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Kullanılabilirlik Mühendisliği</a:t>
            </a:r>
          </a:p>
        </p:txBody>
      </p:sp>
      <p:sp>
        <p:nvSpPr>
          <p:cNvPr id="3" name="İçerik Yer Tutucusu 2"/>
          <p:cNvSpPr>
            <a:spLocks noGrp="1"/>
          </p:cNvSpPr>
          <p:nvPr>
            <p:ph idx="1"/>
          </p:nvPr>
        </p:nvSpPr>
        <p:spPr>
          <a:xfrm>
            <a:off x="1097280" y="1845734"/>
            <a:ext cx="10058400" cy="882952"/>
          </a:xfrm>
        </p:spPr>
        <p:txBody>
          <a:bodyPr>
            <a:normAutofit/>
          </a:bodyPr>
          <a:lstStyle/>
          <a:p>
            <a:pPr marL="95250" indent="14288">
              <a:buSzPct val="150000"/>
              <a:buNone/>
            </a:pPr>
            <a:r>
              <a:rPr lang="tr-TR" altLang="tr-TR" dirty="0">
                <a:ea typeface="Verdana" panose="020B0604030504040204" pitchFamily="34" charset="0"/>
              </a:rPr>
              <a:t>Kullanılabilirlik araştırmaları kullanılabilirlik mühendisliği (</a:t>
            </a:r>
            <a:r>
              <a:rPr lang="tr-TR" altLang="tr-TR" dirty="0" err="1">
                <a:ea typeface="Verdana" panose="020B0604030504040204" pitchFamily="34" charset="0"/>
              </a:rPr>
              <a:t>usability</a:t>
            </a:r>
            <a:r>
              <a:rPr lang="tr-TR" altLang="tr-TR" dirty="0">
                <a:ea typeface="Verdana" panose="020B0604030504040204" pitchFamily="34" charset="0"/>
              </a:rPr>
              <a:t> </a:t>
            </a:r>
            <a:r>
              <a:rPr lang="tr-TR" altLang="tr-TR" dirty="0" err="1">
                <a:ea typeface="Verdana" panose="020B0604030504040204" pitchFamily="34" charset="0"/>
              </a:rPr>
              <a:t>engineering</a:t>
            </a:r>
            <a:r>
              <a:rPr lang="tr-TR" altLang="tr-TR" dirty="0">
                <a:ea typeface="Verdana" panose="020B0604030504040204" pitchFamily="34" charset="0"/>
              </a:rPr>
              <a:t>) kapsamında değerlendirilebilir. </a:t>
            </a:r>
            <a:endParaRPr lang="tr-TR" dirty="0"/>
          </a:p>
        </p:txBody>
      </p:sp>
      <p:pic>
        <p:nvPicPr>
          <p:cNvPr id="4" name="Picture 2" descr="C:\Users\edas\Desktop\pic_generalus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71922" y="2298020"/>
            <a:ext cx="38989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İçerik Yer Tutucusu 2"/>
          <p:cNvSpPr txBox="1">
            <a:spLocks/>
          </p:cNvSpPr>
          <p:nvPr/>
        </p:nvSpPr>
        <p:spPr>
          <a:xfrm>
            <a:off x="1097280" y="2834640"/>
            <a:ext cx="6072777" cy="2375989"/>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95250" indent="14288">
              <a:buSzPct val="150000"/>
              <a:buFont typeface="Calibri" panose="020F0502020204030204" pitchFamily="34" charset="0"/>
              <a:buNone/>
            </a:pPr>
            <a:r>
              <a:rPr lang="tr-TR" altLang="tr-TR" dirty="0" smtClean="0"/>
              <a:t>Kullanılabilirlik mühendisliğinin güçlü yanları doğrudan doğruya uygulamada belirlenen islere bağlı olması, tek bir </a:t>
            </a:r>
            <a:r>
              <a:rPr lang="tr-TR" altLang="tr-TR" dirty="0" err="1" smtClean="0"/>
              <a:t>arayüz</a:t>
            </a:r>
            <a:r>
              <a:rPr lang="tr-TR" altLang="tr-TR" dirty="0" smtClean="0"/>
              <a:t> biçimine bağlı olmaması, ve </a:t>
            </a:r>
            <a:r>
              <a:rPr lang="tr-TR" altLang="tr-TR" dirty="0" err="1" smtClean="0"/>
              <a:t>arayüzlerin</a:t>
            </a:r>
            <a:r>
              <a:rPr lang="tr-TR" altLang="tr-TR" dirty="0" smtClean="0"/>
              <a:t> yinelemeli (</a:t>
            </a:r>
            <a:r>
              <a:rPr lang="tr-TR" altLang="tr-TR" dirty="0" err="1" smtClean="0"/>
              <a:t>iterative</a:t>
            </a:r>
            <a:r>
              <a:rPr lang="tr-TR" altLang="tr-TR" dirty="0" smtClean="0"/>
              <a:t>) biçimde geliştirilmesine olanak vermesidir. (sürekli prototipler geliştirilir).</a:t>
            </a:r>
            <a:endParaRPr lang="en-US" altLang="tr-TR" dirty="0" smtClean="0"/>
          </a:p>
          <a:p>
            <a:endParaRPr lang="tr-TR" dirty="0"/>
          </a:p>
        </p:txBody>
      </p:sp>
    </p:spTree>
    <p:extLst>
      <p:ext uri="{BB962C8B-B14F-4D97-AF65-F5344CB8AC3E}">
        <p14:creationId xmlns:p14="http://schemas.microsoft.com/office/powerpoint/2010/main" val="491547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Kullanılabilirlik Kriterleri</a:t>
            </a:r>
          </a:p>
        </p:txBody>
      </p:sp>
      <p:sp>
        <p:nvSpPr>
          <p:cNvPr id="3" name="İçerik Yer Tutucusu 2"/>
          <p:cNvSpPr>
            <a:spLocks noGrp="1"/>
          </p:cNvSpPr>
          <p:nvPr>
            <p:ph idx="1"/>
          </p:nvPr>
        </p:nvSpPr>
        <p:spPr>
          <a:xfrm>
            <a:off x="841829" y="1976363"/>
            <a:ext cx="10763794" cy="4018038"/>
          </a:xfrm>
        </p:spPr>
        <p:txBody>
          <a:bodyPr>
            <a:noAutofit/>
          </a:bodyPr>
          <a:lstStyle/>
          <a:p>
            <a:pPr>
              <a:buSzPct val="150000"/>
            </a:pPr>
            <a:r>
              <a:rPr lang="tr-TR" altLang="tr-TR" dirty="0">
                <a:ea typeface="Verdana" panose="020B0604030504040204" pitchFamily="34" charset="0"/>
              </a:rPr>
              <a:t>Kullanılabilirlik kriterleri:</a:t>
            </a:r>
          </a:p>
          <a:p>
            <a:pPr lvl="1">
              <a:buSzPct val="100000"/>
              <a:buFont typeface="Wingdings" panose="05000000000000000000" pitchFamily="2" charset="2"/>
              <a:buChar char="Ø"/>
            </a:pPr>
            <a:r>
              <a:rPr lang="tr-TR" altLang="tr-TR" sz="2000" dirty="0">
                <a:ea typeface="Verdana" panose="020B0604030504040204" pitchFamily="34" charset="0"/>
              </a:rPr>
              <a:t>uygulamayı satın alacak müşteriler tarafından sözleşmeler ile,</a:t>
            </a:r>
          </a:p>
          <a:p>
            <a:pPr lvl="1">
              <a:buSzPct val="100000"/>
              <a:buFont typeface="Wingdings" panose="05000000000000000000" pitchFamily="2" charset="2"/>
              <a:buChar char="Ø"/>
            </a:pPr>
            <a:r>
              <a:rPr lang="tr-TR" altLang="tr-TR" sz="2000" dirty="0">
                <a:ea typeface="Verdana" panose="020B0604030504040204" pitchFamily="34" charset="0"/>
              </a:rPr>
              <a:t>uygulamayı geliştiren tasarımcılar tarafından uygulama için belirlenecek hedefler ile, </a:t>
            </a:r>
          </a:p>
          <a:p>
            <a:pPr lvl="1">
              <a:buSzPct val="100000"/>
              <a:buFont typeface="Wingdings" panose="05000000000000000000" pitchFamily="2" charset="2"/>
              <a:buChar char="Ø"/>
            </a:pPr>
            <a:r>
              <a:rPr lang="tr-TR" altLang="tr-TR" sz="2000" dirty="0">
                <a:ea typeface="Verdana" panose="020B0604030504040204" pitchFamily="34" charset="0"/>
              </a:rPr>
              <a:t>kullanılabilirlik değerlendirmesi yapan uzmanlar tarafından ya da </a:t>
            </a:r>
          </a:p>
          <a:p>
            <a:pPr lvl="1">
              <a:buSzPct val="100000"/>
              <a:buFont typeface="Wingdings" panose="05000000000000000000" pitchFamily="2" charset="2"/>
              <a:buChar char="Ø"/>
            </a:pPr>
            <a:r>
              <a:rPr lang="tr-TR" altLang="tr-TR" sz="2000" dirty="0">
                <a:ea typeface="Verdana" panose="020B0604030504040204" pitchFamily="34" charset="0"/>
              </a:rPr>
              <a:t>uygulamayı kullanacak kullanıcılar tarafından belirlenebilir.</a:t>
            </a:r>
          </a:p>
          <a:p>
            <a:pPr>
              <a:buSzPct val="150000"/>
            </a:pPr>
            <a:r>
              <a:rPr lang="tr-TR" altLang="tr-TR" dirty="0" smtClean="0">
                <a:ea typeface="Verdana" panose="020B0604030504040204" pitchFamily="34" charset="0"/>
              </a:rPr>
              <a:t>Kullanılabilirlik </a:t>
            </a:r>
            <a:r>
              <a:rPr lang="tr-TR" altLang="tr-TR" dirty="0">
                <a:ea typeface="Verdana" panose="020B0604030504040204" pitchFamily="34" charset="0"/>
              </a:rPr>
              <a:t>kriterlerinin hedef kullanıcı kitlesine, uygulamada belirlenen işlere ve çevre faktörlerine bağlı olarak belirlenmesi gerekir.</a:t>
            </a:r>
          </a:p>
          <a:p>
            <a:pPr>
              <a:buSzPct val="150000"/>
            </a:pPr>
            <a:r>
              <a:rPr lang="tr-TR" altLang="tr-TR" dirty="0" smtClean="0">
                <a:ea typeface="Verdana" panose="020B0604030504040204" pitchFamily="34" charset="0"/>
              </a:rPr>
              <a:t>Örneğin </a:t>
            </a:r>
            <a:r>
              <a:rPr lang="tr-TR" altLang="tr-TR" dirty="0">
                <a:ea typeface="Verdana" panose="020B0604030504040204" pitchFamily="34" charset="0"/>
              </a:rPr>
              <a:t>eskisine alternatif olarak geliştirilen bir ürünün kullanılabilirliği su örnek kriter ile belirlenebilir:</a:t>
            </a:r>
          </a:p>
          <a:p>
            <a:pPr>
              <a:buSzPct val="150000"/>
              <a:buFont typeface="Georgia" panose="02040502050405020303" pitchFamily="18" charset="0"/>
              <a:buNone/>
            </a:pPr>
            <a:r>
              <a:rPr lang="tr-TR" altLang="tr-TR" dirty="0">
                <a:ea typeface="Verdana" panose="020B0604030504040204" pitchFamily="34" charset="0"/>
              </a:rPr>
              <a:t>“Kullanıcıların %70’i belirlenen işi yeni bir eğitime tabi tutulmadan %95 </a:t>
            </a:r>
            <a:r>
              <a:rPr lang="tr-TR" altLang="tr-TR" dirty="0" err="1">
                <a:ea typeface="Verdana" panose="020B0604030504040204" pitchFamily="34" charset="0"/>
              </a:rPr>
              <a:t>basarı</a:t>
            </a:r>
            <a:r>
              <a:rPr lang="tr-TR" altLang="tr-TR" dirty="0">
                <a:ea typeface="Verdana" panose="020B0604030504040204" pitchFamily="34" charset="0"/>
              </a:rPr>
              <a:t> ile (etkililik) ve eski uygulamaya kıyasla %25 daha hızlı (verimlilik) ve eşit düzeyde memnuniyet değerleri ile  gerçekleştirmelidir” (Acartürk ve Çağatay, 2006).</a:t>
            </a:r>
          </a:p>
          <a:p>
            <a:endParaRPr lang="tr-TR" dirty="0"/>
          </a:p>
        </p:txBody>
      </p:sp>
    </p:spTree>
    <p:extLst>
      <p:ext uri="{BB962C8B-B14F-4D97-AF65-F5344CB8AC3E}">
        <p14:creationId xmlns:p14="http://schemas.microsoft.com/office/powerpoint/2010/main" val="2633265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err="1"/>
              <a:t>Nielsen’s</a:t>
            </a:r>
            <a:r>
              <a:rPr lang="tr-TR" altLang="tr-TR" dirty="0"/>
              <a:t> Ten </a:t>
            </a:r>
            <a:r>
              <a:rPr lang="tr-TR" altLang="tr-TR" dirty="0" err="1"/>
              <a:t>Usability</a:t>
            </a:r>
            <a:r>
              <a:rPr lang="tr-TR" altLang="tr-TR" dirty="0"/>
              <a:t> </a:t>
            </a:r>
            <a:r>
              <a:rPr lang="tr-TR" altLang="tr-TR" dirty="0" err="1" smtClean="0"/>
              <a:t>Heuristics</a:t>
            </a:r>
            <a:endParaRPr lang="tr-TR" dirty="0"/>
          </a:p>
        </p:txBody>
      </p:sp>
      <p:sp>
        <p:nvSpPr>
          <p:cNvPr id="3" name="İçerik Yer Tutucusu 2"/>
          <p:cNvSpPr>
            <a:spLocks noGrp="1"/>
          </p:cNvSpPr>
          <p:nvPr>
            <p:ph idx="1"/>
          </p:nvPr>
        </p:nvSpPr>
        <p:spPr>
          <a:xfrm>
            <a:off x="804091" y="2467429"/>
            <a:ext cx="5547360" cy="2873828"/>
          </a:xfrm>
        </p:spPr>
        <p:txBody>
          <a:bodyPr>
            <a:noAutofit/>
          </a:bodyPr>
          <a:lstStyle/>
          <a:p>
            <a:pPr marL="90488" indent="171450">
              <a:buFont typeface="Wingdings" panose="05000000000000000000" pitchFamily="2" charset="2"/>
              <a:buChar char="Ø"/>
              <a:defRPr/>
            </a:pPr>
            <a:r>
              <a:rPr lang="tr-TR" dirty="0" smtClean="0"/>
              <a:t>Basit </a:t>
            </a:r>
            <a:r>
              <a:rPr lang="tr-TR" dirty="0"/>
              <a:t>ve </a:t>
            </a:r>
            <a:r>
              <a:rPr lang="tr-TR" dirty="0" smtClean="0"/>
              <a:t>doğal </a:t>
            </a:r>
            <a:r>
              <a:rPr lang="tr-TR" dirty="0"/>
              <a:t>diyalog kullanımı</a:t>
            </a:r>
          </a:p>
          <a:p>
            <a:pPr marL="90488" indent="171450">
              <a:buFont typeface="Wingdings" panose="05000000000000000000" pitchFamily="2" charset="2"/>
              <a:buChar char="Ø"/>
              <a:defRPr/>
            </a:pPr>
            <a:r>
              <a:rPr lang="tr-TR" dirty="0"/>
              <a:t>Kullanıcının diliyle </a:t>
            </a:r>
            <a:r>
              <a:rPr lang="tr-TR" dirty="0" smtClean="0"/>
              <a:t>konuşma</a:t>
            </a:r>
            <a:endParaRPr lang="tr-TR" dirty="0"/>
          </a:p>
          <a:p>
            <a:pPr marL="90488" indent="171450">
              <a:buFont typeface="Wingdings" panose="05000000000000000000" pitchFamily="2" charset="2"/>
              <a:buChar char="Ø"/>
              <a:defRPr/>
            </a:pPr>
            <a:r>
              <a:rPr lang="tr-TR" dirty="0"/>
              <a:t>Hafıza yükünün en aza indirilmesi</a:t>
            </a:r>
          </a:p>
          <a:p>
            <a:pPr marL="90488" indent="171450">
              <a:buFont typeface="Wingdings" panose="05000000000000000000" pitchFamily="2" charset="2"/>
              <a:buChar char="Ø"/>
              <a:defRPr/>
            </a:pPr>
            <a:r>
              <a:rPr lang="tr-TR" dirty="0" smtClean="0"/>
              <a:t>Tutarlılık</a:t>
            </a:r>
          </a:p>
          <a:p>
            <a:pPr marL="90488" indent="171450">
              <a:buFont typeface="Wingdings" panose="05000000000000000000" pitchFamily="2" charset="2"/>
              <a:buChar char="Ø"/>
              <a:defRPr/>
            </a:pPr>
            <a:r>
              <a:rPr lang="tr-TR" dirty="0"/>
              <a:t>Geribildirim </a:t>
            </a:r>
            <a:r>
              <a:rPr lang="tr-TR" dirty="0" smtClean="0"/>
              <a:t>sağlanması </a:t>
            </a:r>
            <a:endParaRPr lang="tr-TR" dirty="0"/>
          </a:p>
          <a:p>
            <a:pPr marL="90488" indent="171450">
              <a:buFont typeface="Wingdings" panose="05000000000000000000" pitchFamily="2" charset="2"/>
              <a:buChar char="Ø"/>
              <a:defRPr/>
            </a:pPr>
            <a:r>
              <a:rPr lang="tr-TR" dirty="0"/>
              <a:t>Açıkça </a:t>
            </a:r>
            <a:r>
              <a:rPr lang="tr-TR" dirty="0" smtClean="0"/>
              <a:t>gösterilmiş çıkış </a:t>
            </a:r>
            <a:r>
              <a:rPr lang="tr-TR" dirty="0"/>
              <a:t>ve </a:t>
            </a:r>
            <a:r>
              <a:rPr lang="tr-TR" dirty="0" smtClean="0"/>
              <a:t>işlem </a:t>
            </a:r>
            <a:r>
              <a:rPr lang="tr-TR" dirty="0"/>
              <a:t>sonlandırma</a:t>
            </a:r>
          </a:p>
          <a:p>
            <a:pPr marL="90488" indent="171450">
              <a:buFont typeface="Wingdings" panose="05000000000000000000" pitchFamily="2" charset="2"/>
              <a:buChar char="Ø"/>
              <a:defRPr/>
            </a:pPr>
            <a:endParaRPr lang="tr-TR" dirty="0"/>
          </a:p>
          <a:p>
            <a:pPr marL="90488" indent="171450">
              <a:buFont typeface="Wingdings" panose="05000000000000000000" pitchFamily="2" charset="2"/>
              <a:buChar char="Ø"/>
              <a:defRPr/>
            </a:pPr>
            <a:endParaRPr lang="tr-TR" dirty="0"/>
          </a:p>
          <a:p>
            <a:pPr marL="90488" indent="171450">
              <a:buFont typeface="Wingdings" panose="05000000000000000000" pitchFamily="2" charset="2"/>
              <a:buChar char="Ø"/>
            </a:pPr>
            <a:endParaRPr lang="tr-TR" dirty="0"/>
          </a:p>
        </p:txBody>
      </p:sp>
      <p:sp>
        <p:nvSpPr>
          <p:cNvPr id="4" name="İçerik Yer Tutucusu 2"/>
          <p:cNvSpPr txBox="1">
            <a:spLocks/>
          </p:cNvSpPr>
          <p:nvPr/>
        </p:nvSpPr>
        <p:spPr>
          <a:xfrm>
            <a:off x="6351451" y="2467429"/>
            <a:ext cx="5840549" cy="2743200"/>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90488" indent="171450">
              <a:buFont typeface="Wingdings" panose="05000000000000000000" pitchFamily="2" charset="2"/>
              <a:buChar char="Ø"/>
              <a:defRPr/>
            </a:pPr>
            <a:r>
              <a:rPr lang="tr-TR" dirty="0" err="1" smtClean="0"/>
              <a:t>Kısayolların</a:t>
            </a:r>
            <a:r>
              <a:rPr lang="tr-TR" dirty="0" smtClean="0"/>
              <a:t> önerilmesi</a:t>
            </a:r>
          </a:p>
          <a:p>
            <a:pPr marL="90488" indent="171450">
              <a:buFont typeface="Wingdings" panose="05000000000000000000" pitchFamily="2" charset="2"/>
              <a:buChar char="Ø"/>
              <a:defRPr/>
            </a:pPr>
            <a:r>
              <a:rPr lang="tr-TR" dirty="0" smtClean="0"/>
              <a:t>Uygun hata mesajlarının tasarlanması</a:t>
            </a:r>
          </a:p>
          <a:p>
            <a:pPr marL="90488" indent="171450">
              <a:buFont typeface="Wingdings" panose="05000000000000000000" pitchFamily="2" charset="2"/>
              <a:buChar char="Ø"/>
              <a:defRPr/>
            </a:pPr>
            <a:r>
              <a:rPr lang="tr-TR" dirty="0" smtClean="0"/>
              <a:t>Hataların engellenmesi</a:t>
            </a:r>
          </a:p>
          <a:p>
            <a:pPr marL="90488" indent="171450">
              <a:buFont typeface="Wingdings" panose="05000000000000000000" pitchFamily="2" charset="2"/>
              <a:buChar char="Ø"/>
              <a:defRPr/>
            </a:pPr>
            <a:r>
              <a:rPr lang="tr-TR" dirty="0" smtClean="0"/>
              <a:t>Yardım ve belgeleme sağlanması</a:t>
            </a:r>
          </a:p>
          <a:p>
            <a:pPr>
              <a:buFont typeface="Wingdings" panose="05000000000000000000" pitchFamily="2" charset="2"/>
              <a:buChar char="Ø"/>
              <a:defRPr/>
            </a:pPr>
            <a:endParaRPr lang="tr-TR" dirty="0" smtClean="0"/>
          </a:p>
          <a:p>
            <a:pPr>
              <a:buFont typeface="Wingdings" panose="05000000000000000000" pitchFamily="2" charset="2"/>
              <a:buChar char="Ø"/>
            </a:pPr>
            <a:endParaRPr lang="tr-TR" dirty="0"/>
          </a:p>
        </p:txBody>
      </p:sp>
      <p:sp>
        <p:nvSpPr>
          <p:cNvPr id="5" name="Dikdörtgen 4"/>
          <p:cNvSpPr/>
          <p:nvPr/>
        </p:nvSpPr>
        <p:spPr>
          <a:xfrm>
            <a:off x="804092" y="1849120"/>
            <a:ext cx="6505307" cy="400110"/>
          </a:xfrm>
          <a:prstGeom prst="rect">
            <a:avLst/>
          </a:prstGeom>
        </p:spPr>
        <p:txBody>
          <a:bodyPr wrap="none">
            <a:spAutoFit/>
          </a:bodyPr>
          <a:lstStyle/>
          <a:p>
            <a:pPr>
              <a:buFont typeface="Georgia" panose="02040502050405020303" pitchFamily="18" charset="0"/>
              <a:buNone/>
              <a:defRPr/>
            </a:pPr>
            <a:r>
              <a:rPr lang="tr-TR" sz="2000" dirty="0" err="1">
                <a:solidFill>
                  <a:srgbClr val="002060"/>
                </a:solidFill>
                <a:latin typeface="Times New Roman" panose="02020603050405020304" pitchFamily="18" charset="0"/>
                <a:cs typeface="Times New Roman" panose="02020603050405020304" pitchFamily="18" charset="0"/>
              </a:rPr>
              <a:t>Nielsen’in</a:t>
            </a:r>
            <a:r>
              <a:rPr lang="tr-TR" sz="2000" dirty="0">
                <a:solidFill>
                  <a:srgbClr val="002060"/>
                </a:solidFill>
                <a:latin typeface="Times New Roman" panose="02020603050405020304" pitchFamily="18" charset="0"/>
                <a:cs typeface="Times New Roman" panose="02020603050405020304" pitchFamily="18" charset="0"/>
              </a:rPr>
              <a:t> </a:t>
            </a:r>
            <a:r>
              <a:rPr lang="tr-TR" sz="2000" dirty="0" err="1">
                <a:solidFill>
                  <a:srgbClr val="002060"/>
                </a:solidFill>
                <a:latin typeface="Times New Roman" panose="02020603050405020304" pitchFamily="18" charset="0"/>
                <a:cs typeface="Times New Roman" panose="02020603050405020304" pitchFamily="18" charset="0"/>
              </a:rPr>
              <a:t>arayüz</a:t>
            </a:r>
            <a:r>
              <a:rPr lang="tr-TR" sz="2000" dirty="0">
                <a:solidFill>
                  <a:srgbClr val="002060"/>
                </a:solidFill>
                <a:latin typeface="Times New Roman" panose="02020603050405020304" pitchFamily="18" charset="0"/>
                <a:cs typeface="Times New Roman" panose="02020603050405020304" pitchFamily="18" charset="0"/>
              </a:rPr>
              <a:t> tasarımı için kılavuz niteliğindeki önerileri:</a:t>
            </a:r>
            <a:endParaRPr lang="tr-TR" sz="2000" dirty="0">
              <a:solidFill>
                <a:srgbClr val="002060"/>
              </a:solidFill>
              <a:latin typeface="Times New Roman" panose="02020603050405020304" pitchFamily="18" charset="0"/>
              <a:cs typeface="Times New Roman" panose="02020603050405020304" pitchFamily="18" charset="0"/>
            </a:endParaRPr>
          </a:p>
        </p:txBody>
      </p:sp>
      <p:sp>
        <p:nvSpPr>
          <p:cNvPr id="6" name="Dikdörtgen 5"/>
          <p:cNvSpPr/>
          <p:nvPr/>
        </p:nvSpPr>
        <p:spPr>
          <a:xfrm>
            <a:off x="2708775" y="5940698"/>
            <a:ext cx="5433923" cy="369332"/>
          </a:xfrm>
          <a:prstGeom prst="rect">
            <a:avLst/>
          </a:prstGeom>
        </p:spPr>
        <p:txBody>
          <a:bodyPr wrap="none">
            <a:spAutoFit/>
          </a:bodyPr>
          <a:lstStyle/>
          <a:p>
            <a:r>
              <a:rPr lang="tr-TR" dirty="0">
                <a:solidFill>
                  <a:srgbClr val="002060"/>
                </a:solidFill>
                <a:latin typeface="Times New Roman" panose="02020603050405020304" pitchFamily="18" charset="0"/>
                <a:cs typeface="Times New Roman" panose="02020603050405020304" pitchFamily="18" charset="0"/>
              </a:rPr>
              <a:t>http://www.useit.com/papers/heuristic/heuristic_list.html</a:t>
            </a:r>
            <a:endParaRPr lang="tr-TR"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0819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ODTÜ İnsan Bilgisayar Etkileşimi</a:t>
            </a:r>
            <a:br>
              <a:rPr lang="tr-TR" altLang="tr-TR" dirty="0"/>
            </a:br>
            <a:r>
              <a:rPr lang="tr-TR" altLang="tr-TR" dirty="0"/>
              <a:t>Araştırma ve Uygulama </a:t>
            </a:r>
            <a:r>
              <a:rPr lang="tr-TR" altLang="tr-TR" dirty="0" err="1"/>
              <a:t>Laboratuarı</a:t>
            </a:r>
            <a:endParaRPr lang="tr-TR" dirty="0"/>
          </a:p>
        </p:txBody>
      </p:sp>
      <p:sp>
        <p:nvSpPr>
          <p:cNvPr id="3" name="İçerik Yer Tutucusu 2"/>
          <p:cNvSpPr>
            <a:spLocks noGrp="1"/>
          </p:cNvSpPr>
          <p:nvPr>
            <p:ph idx="1"/>
          </p:nvPr>
        </p:nvSpPr>
        <p:spPr>
          <a:xfrm>
            <a:off x="1097280" y="1845734"/>
            <a:ext cx="10058400" cy="955523"/>
          </a:xfrm>
        </p:spPr>
        <p:txBody>
          <a:bodyPr/>
          <a:lstStyle/>
          <a:p>
            <a:r>
              <a:rPr lang="tr-TR" altLang="tr-TR" dirty="0"/>
              <a:t>Kullanılabilirlik testleri en uygun biçimde İnsan Bilgisayar Etkileşimi araştırmaları için kurulmuş olan </a:t>
            </a:r>
            <a:r>
              <a:rPr lang="tr-TR" altLang="tr-TR" dirty="0" smtClean="0"/>
              <a:t>laboratuvarlarda </a:t>
            </a:r>
            <a:r>
              <a:rPr lang="tr-TR" altLang="tr-TR" dirty="0"/>
              <a:t>yapılabilir</a:t>
            </a:r>
            <a:endParaRPr lang="tr-TR" dirty="0"/>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1901983" y="2686958"/>
            <a:ext cx="3809998" cy="3174998"/>
          </a:xfrm>
          <a:prstGeom prst="rect">
            <a:avLst/>
          </a:prstGeom>
          <a:noFill/>
        </p:spPr>
      </p:pic>
      <p:pic>
        <p:nvPicPr>
          <p:cNvPr id="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26479" y="2699657"/>
            <a:ext cx="3892060" cy="3162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9 Dikdörtgen"/>
          <p:cNvSpPr>
            <a:spLocks noChangeArrowheads="1"/>
          </p:cNvSpPr>
          <p:nvPr/>
        </p:nvSpPr>
        <p:spPr bwMode="auto">
          <a:xfrm>
            <a:off x="4723426" y="5861956"/>
            <a:ext cx="28061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solidFill>
                  <a:srgbClr val="002060"/>
                </a:solidFill>
                <a:latin typeface="Times New Roman" panose="02020603050405020304" pitchFamily="18" charset="0"/>
                <a:cs typeface="Times New Roman" panose="02020603050405020304" pitchFamily="18" charset="0"/>
              </a:rPr>
              <a:t>http://ibe.bidb.odtu.edu.tr/</a:t>
            </a:r>
          </a:p>
        </p:txBody>
      </p:sp>
    </p:spTree>
    <p:extLst>
      <p:ext uri="{BB962C8B-B14F-4D97-AF65-F5344CB8AC3E}">
        <p14:creationId xmlns:p14="http://schemas.microsoft.com/office/powerpoint/2010/main" val="2608846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097280" y="1845733"/>
            <a:ext cx="10572206" cy="4308323"/>
          </a:xfrm>
        </p:spPr>
        <p:txBody>
          <a:bodyPr>
            <a:normAutofit fontScale="85000" lnSpcReduction="10000"/>
          </a:bodyPr>
          <a:lstStyle/>
          <a:p>
            <a:r>
              <a:rPr lang="tr-TR" altLang="tr-TR" dirty="0" err="1" smtClean="0"/>
              <a:t>Baturay</a:t>
            </a:r>
            <a:r>
              <a:rPr lang="tr-TR" altLang="tr-TR" dirty="0" smtClean="0"/>
              <a:t> M. H. (2014). İnsan Bilgisayar Etkileşim Ders Notları </a:t>
            </a:r>
          </a:p>
          <a:p>
            <a:pPr>
              <a:buFont typeface="Georgia" panose="02040502050405020303" pitchFamily="18" charset="0"/>
              <a:buNone/>
            </a:pPr>
            <a:r>
              <a:rPr lang="tr-TR" altLang="tr-TR" dirty="0"/>
              <a:t> Acartürk, C. (2004). Web Sayfalarında </a:t>
            </a:r>
            <a:r>
              <a:rPr lang="tr-TR" altLang="tr-TR" dirty="0" err="1"/>
              <a:t>Kullanılabilirligin</a:t>
            </a:r>
            <a:r>
              <a:rPr lang="tr-TR" altLang="tr-TR" dirty="0"/>
              <a:t> Önemi ve Kullanılabilirlik Testleri - 1. CISN Computing &amp; Information Services </a:t>
            </a:r>
            <a:r>
              <a:rPr lang="tr-TR" altLang="tr-TR" dirty="0" err="1"/>
              <a:t>Newsletter</a:t>
            </a:r>
            <a:r>
              <a:rPr lang="tr-TR" altLang="tr-TR" dirty="0"/>
              <a:t>. </a:t>
            </a:r>
            <a:r>
              <a:rPr lang="tr-TR" altLang="tr-TR" dirty="0">
                <a:hlinkClick r:id="rId2"/>
              </a:rPr>
              <a:t>http://cisn.odtu.edu.tr/2004-10/kullan1.php</a:t>
            </a:r>
            <a:endParaRPr lang="tr-TR" altLang="tr-TR" dirty="0"/>
          </a:p>
          <a:p>
            <a:pPr>
              <a:buFont typeface="Georgia" panose="02040502050405020303" pitchFamily="18" charset="0"/>
              <a:buNone/>
            </a:pPr>
            <a:r>
              <a:rPr lang="tr-TR" altLang="tr-TR" dirty="0"/>
              <a:t>Acartürk C., </a:t>
            </a:r>
            <a:r>
              <a:rPr lang="tr-TR" altLang="tr-TR" dirty="0" err="1"/>
              <a:t>Çağıltay</a:t>
            </a:r>
            <a:r>
              <a:rPr lang="tr-TR" altLang="tr-TR" dirty="0"/>
              <a:t> K. ,İnsan Bilgisayar Etkileşimi ve ODTÜ'de Yürütülen Çalışmalar , Pamukkale Üniversitesi, Denizli  9-11 Şubat 2006</a:t>
            </a:r>
          </a:p>
          <a:p>
            <a:pPr>
              <a:buFont typeface="Georgia" panose="02040502050405020303" pitchFamily="18" charset="0"/>
              <a:buNone/>
            </a:pPr>
            <a:r>
              <a:rPr lang="tr-TR" altLang="tr-TR" dirty="0" err="1"/>
              <a:t>Booth</a:t>
            </a:r>
            <a:r>
              <a:rPr lang="tr-TR" altLang="tr-TR" dirty="0"/>
              <a:t>, P. (1989). An </a:t>
            </a:r>
            <a:r>
              <a:rPr lang="tr-TR" altLang="tr-TR" dirty="0" err="1"/>
              <a:t>Inroduction</a:t>
            </a:r>
            <a:r>
              <a:rPr lang="tr-TR" altLang="tr-TR" dirty="0"/>
              <a:t> </a:t>
            </a:r>
            <a:r>
              <a:rPr lang="tr-TR" altLang="tr-TR" dirty="0" err="1"/>
              <a:t>to</a:t>
            </a:r>
            <a:r>
              <a:rPr lang="tr-TR" altLang="tr-TR" dirty="0"/>
              <a:t> Human-</a:t>
            </a:r>
            <a:r>
              <a:rPr lang="tr-TR" altLang="tr-TR" dirty="0" err="1"/>
              <a:t>Computer</a:t>
            </a:r>
            <a:r>
              <a:rPr lang="tr-TR" altLang="tr-TR" dirty="0"/>
              <a:t> </a:t>
            </a:r>
            <a:r>
              <a:rPr lang="tr-TR" altLang="tr-TR" dirty="0" err="1"/>
              <a:t>Interaction</a:t>
            </a:r>
            <a:r>
              <a:rPr lang="tr-TR" altLang="tr-TR" dirty="0"/>
              <a:t>. </a:t>
            </a:r>
            <a:r>
              <a:rPr lang="tr-TR" altLang="tr-TR" dirty="0" err="1"/>
              <a:t>Hove</a:t>
            </a:r>
            <a:r>
              <a:rPr lang="tr-TR" altLang="tr-TR" dirty="0"/>
              <a:t>, UK: </a:t>
            </a:r>
            <a:r>
              <a:rPr lang="tr-TR" altLang="tr-TR" dirty="0" err="1"/>
              <a:t>Lawrance</a:t>
            </a:r>
            <a:r>
              <a:rPr lang="tr-TR" altLang="tr-TR" dirty="0"/>
              <a:t> </a:t>
            </a:r>
            <a:r>
              <a:rPr lang="tr-TR" altLang="tr-TR" dirty="0" err="1"/>
              <a:t>Erlbaum</a:t>
            </a:r>
            <a:r>
              <a:rPr lang="tr-TR" altLang="tr-TR" dirty="0"/>
              <a:t> </a:t>
            </a:r>
            <a:r>
              <a:rPr lang="tr-TR" altLang="tr-TR" dirty="0" err="1"/>
              <a:t>Associates</a:t>
            </a:r>
            <a:r>
              <a:rPr lang="tr-TR" altLang="tr-TR" dirty="0"/>
              <a:t>.</a:t>
            </a:r>
          </a:p>
          <a:p>
            <a:pPr>
              <a:buFont typeface="Georgia" panose="02040502050405020303" pitchFamily="18" charset="0"/>
              <a:buNone/>
            </a:pPr>
            <a:r>
              <a:rPr lang="tr-TR" altLang="tr-TR" dirty="0" smtClean="0"/>
              <a:t>Dener</a:t>
            </a:r>
            <a:r>
              <a:rPr lang="tr-TR" altLang="tr-TR" dirty="0"/>
              <a:t>, M. Ve </a:t>
            </a:r>
            <a:r>
              <a:rPr lang="tr-TR" altLang="tr-TR" dirty="0" err="1"/>
              <a:t>Dörterler</a:t>
            </a:r>
            <a:r>
              <a:rPr lang="tr-TR" altLang="tr-TR" dirty="0"/>
              <a:t>, M. (2009). İnsan Bilgisayar Etkileşiminde Web Kullanılabilirliği: Bir Uygulama Çalışması. 3. Uluslararası Bilgisayar ve Öğretim Teknolojileri Eğitimi Sempozyumu (3rd International </a:t>
            </a:r>
            <a:r>
              <a:rPr lang="tr-TR" altLang="tr-TR" dirty="0" err="1"/>
              <a:t>Computer</a:t>
            </a:r>
            <a:r>
              <a:rPr lang="tr-TR" altLang="tr-TR" dirty="0"/>
              <a:t> &amp; </a:t>
            </a:r>
            <a:r>
              <a:rPr lang="tr-TR" altLang="tr-TR" dirty="0" err="1"/>
              <a:t>Instructional</a:t>
            </a:r>
            <a:r>
              <a:rPr lang="tr-TR" altLang="tr-TR" dirty="0"/>
              <a:t> Technologies </a:t>
            </a:r>
            <a:r>
              <a:rPr lang="tr-TR" altLang="tr-TR" dirty="0" err="1"/>
              <a:t>Symposium</a:t>
            </a:r>
            <a:r>
              <a:rPr lang="tr-TR" altLang="tr-TR" dirty="0"/>
              <a:t>) 7-8-9 Ekim, Trabzon, Türkiye.</a:t>
            </a:r>
          </a:p>
          <a:p>
            <a:pPr>
              <a:buFont typeface="Georgia" panose="02040502050405020303" pitchFamily="18" charset="0"/>
              <a:buNone/>
            </a:pPr>
            <a:r>
              <a:rPr lang="en-US" altLang="tr-TR" dirty="0"/>
              <a:t>Dix, A., Finlay, J., </a:t>
            </a:r>
            <a:r>
              <a:rPr lang="en-US" altLang="tr-TR" dirty="0" err="1"/>
              <a:t>Abowd</a:t>
            </a:r>
            <a:r>
              <a:rPr lang="en-US" altLang="tr-TR" dirty="0"/>
              <a:t>, G. and Beale, R. (2003), </a:t>
            </a:r>
            <a:r>
              <a:rPr lang="en-US" altLang="tr-TR" i="1" dirty="0"/>
              <a:t>Human-Computer Interaction, Prentice-</a:t>
            </a:r>
            <a:r>
              <a:rPr lang="fr-FR" altLang="tr-TR" dirty="0"/>
              <a:t>Hall, 3rd Edition</a:t>
            </a:r>
            <a:r>
              <a:rPr lang="tr-TR" altLang="tr-TR" dirty="0"/>
              <a:t>.</a:t>
            </a:r>
          </a:p>
          <a:p>
            <a:pPr>
              <a:buFont typeface="Georgia" panose="02040502050405020303" pitchFamily="18" charset="0"/>
              <a:buNone/>
            </a:pPr>
            <a:r>
              <a:rPr lang="tr-TR" altLang="tr-TR" dirty="0"/>
              <a:t> Kılıç E. ve Güngör Z., (2006).  Kütüphane Web Sitelerinin Kullanılabilirliği: Bir Uygulama Çalışması , Gazi Üniversitesi Mühendislik Fakültesi Dergisi, Cilt 21, 781-789.</a:t>
            </a:r>
          </a:p>
          <a:p>
            <a:pPr>
              <a:buFont typeface="Georgia" panose="02040502050405020303" pitchFamily="18" charset="0"/>
              <a:buNone/>
            </a:pPr>
            <a:r>
              <a:rPr lang="tr-TR" altLang="tr-TR" dirty="0"/>
              <a:t> </a:t>
            </a:r>
            <a:r>
              <a:rPr lang="tr-TR" altLang="tr-TR" dirty="0" err="1"/>
              <a:t>Nielsen</a:t>
            </a:r>
            <a:r>
              <a:rPr lang="tr-TR" altLang="tr-TR" dirty="0"/>
              <a:t>, J. Ten </a:t>
            </a:r>
            <a:r>
              <a:rPr lang="tr-TR" altLang="tr-TR" dirty="0" err="1"/>
              <a:t>Usability</a:t>
            </a:r>
            <a:r>
              <a:rPr lang="tr-TR" altLang="tr-TR" dirty="0"/>
              <a:t> </a:t>
            </a:r>
            <a:r>
              <a:rPr lang="tr-TR" altLang="tr-TR" dirty="0" err="1"/>
              <a:t>Heuristics</a:t>
            </a:r>
            <a:r>
              <a:rPr lang="tr-TR" altLang="tr-TR" dirty="0"/>
              <a:t>, </a:t>
            </a:r>
            <a:r>
              <a:rPr lang="tr-TR" altLang="tr-TR" dirty="0">
                <a:hlinkClick r:id="rId3"/>
              </a:rPr>
              <a:t>http://www.useit.com/</a:t>
            </a:r>
            <a:r>
              <a:rPr lang="tr-TR" altLang="tr-TR" dirty="0" err="1">
                <a:hlinkClick r:id="rId3"/>
              </a:rPr>
              <a:t>papers</a:t>
            </a:r>
            <a:r>
              <a:rPr lang="tr-TR" altLang="tr-TR" dirty="0">
                <a:hlinkClick r:id="rId3"/>
              </a:rPr>
              <a:t>/</a:t>
            </a:r>
            <a:r>
              <a:rPr lang="tr-TR" altLang="tr-TR" dirty="0" err="1">
                <a:hlinkClick r:id="rId3"/>
              </a:rPr>
              <a:t>heuristic</a:t>
            </a:r>
            <a:r>
              <a:rPr lang="tr-TR" altLang="tr-TR" dirty="0">
                <a:hlinkClick r:id="rId3"/>
              </a:rPr>
              <a:t>/heuristic_list.html. </a:t>
            </a:r>
            <a:r>
              <a:rPr lang="tr-TR" altLang="tr-TR" dirty="0" err="1">
                <a:hlinkClick r:id="rId3"/>
              </a:rPr>
              <a:t>Erisim</a:t>
            </a:r>
            <a:r>
              <a:rPr lang="tr-TR" altLang="tr-TR" dirty="0">
                <a:hlinkClick r:id="rId3"/>
              </a:rPr>
              <a:t> tarihi 15.03.2010</a:t>
            </a:r>
            <a:endParaRPr lang="tr-TR" altLang="tr-TR" dirty="0"/>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1211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Temel </a:t>
            </a:r>
            <a:r>
              <a:rPr lang="tr-TR" dirty="0" smtClean="0"/>
              <a:t>Kavramlar [1]</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986971" y="1845734"/>
            <a:ext cx="10168709" cy="4023360"/>
          </a:xfrm>
        </p:spPr>
        <p:txBody>
          <a:bodyPr>
            <a:normAutofit/>
          </a:bodyPr>
          <a:lstStyle/>
          <a:p>
            <a:pPr>
              <a:buSzPct val="150000"/>
            </a:pPr>
            <a:r>
              <a:rPr lang="tr-TR" altLang="tr-TR" dirty="0">
                <a:ea typeface="Verdana" panose="020B0604030504040204" pitchFamily="34" charset="0"/>
              </a:rPr>
              <a:t>İnsan Bilgisayar Etkileşimi (İBE) sisteminin amacı bilgisayarı daha hızlı ve insana daha doğal gelecek yollarla kullanılabilir hale getirmektir. </a:t>
            </a:r>
          </a:p>
          <a:p>
            <a:pPr>
              <a:buSzPct val="150000"/>
            </a:pPr>
            <a:r>
              <a:rPr lang="tr-TR" altLang="tr-TR" dirty="0" smtClean="0">
                <a:ea typeface="Verdana" panose="020B0604030504040204" pitchFamily="34" charset="0"/>
              </a:rPr>
              <a:t>İnsan </a:t>
            </a:r>
            <a:r>
              <a:rPr lang="tr-TR" altLang="tr-TR" dirty="0">
                <a:ea typeface="Verdana" panose="020B0604030504040204" pitchFamily="34" charset="0"/>
              </a:rPr>
              <a:t>Bilgisayar Etkileşimi, etkileşimli teknolojilerin tasarımı, değerlendirmesi ve uygulaması ile ilgilenen çok disiplinli (Multi-</a:t>
            </a:r>
            <a:r>
              <a:rPr lang="tr-TR" altLang="tr-TR" dirty="0" err="1">
                <a:ea typeface="Verdana" panose="020B0604030504040204" pitchFamily="34" charset="0"/>
              </a:rPr>
              <a:t>disciplinary</a:t>
            </a:r>
            <a:r>
              <a:rPr lang="tr-TR" altLang="tr-TR" dirty="0">
                <a:ea typeface="Verdana" panose="020B0604030504040204" pitchFamily="34" charset="0"/>
              </a:rPr>
              <a:t>) bir çalışma alanıdır. </a:t>
            </a:r>
          </a:p>
          <a:p>
            <a:pPr>
              <a:buSzPct val="150000"/>
            </a:pPr>
            <a:r>
              <a:rPr lang="tr-TR" altLang="tr-TR" dirty="0" smtClean="0"/>
              <a:t>1980lerin </a:t>
            </a:r>
            <a:r>
              <a:rPr lang="tr-TR" altLang="tr-TR" dirty="0"/>
              <a:t>basında ortaya çıkmış bir kavram. </a:t>
            </a:r>
          </a:p>
          <a:p>
            <a:pPr>
              <a:buSzPct val="150000"/>
            </a:pPr>
            <a:r>
              <a:rPr lang="tr-TR" altLang="tr-TR" dirty="0"/>
              <a:t>2. Dünya savası sırasında insanlar ve makineler arasındaki ilişkiler daha iyi silahlar üretimi için ilgi çekiyor. </a:t>
            </a:r>
          </a:p>
          <a:p>
            <a:pPr>
              <a:buSzPct val="150000"/>
            </a:pPr>
            <a:r>
              <a:rPr lang="tr-TR" altLang="tr-TR" dirty="0"/>
              <a:t>Odaklandığı temel konu insan makine etkileşimi(</a:t>
            </a:r>
            <a:r>
              <a:rPr lang="tr-TR" altLang="tr-TR" dirty="0" err="1"/>
              <a:t>man-machine</a:t>
            </a:r>
            <a:r>
              <a:rPr lang="tr-TR" altLang="tr-TR" dirty="0"/>
              <a:t> </a:t>
            </a:r>
            <a:r>
              <a:rPr lang="tr-TR" altLang="tr-TR" dirty="0" err="1"/>
              <a:t>interaction</a:t>
            </a:r>
            <a:r>
              <a:rPr lang="tr-TR" altLang="tr-TR" dirty="0"/>
              <a:t>) iken zamanla insan bilgisayar etkileşimi (</a:t>
            </a:r>
            <a:r>
              <a:rPr lang="tr-TR" altLang="tr-TR" dirty="0" err="1"/>
              <a:t>human-computer</a:t>
            </a:r>
            <a:r>
              <a:rPr lang="tr-TR" altLang="tr-TR" dirty="0"/>
              <a:t> </a:t>
            </a:r>
            <a:r>
              <a:rPr lang="tr-TR" altLang="tr-TR" dirty="0" err="1"/>
              <a:t>interaction</a:t>
            </a:r>
            <a:r>
              <a:rPr lang="tr-TR" altLang="tr-TR" dirty="0"/>
              <a:t>) haline dönüşmüştür.</a:t>
            </a:r>
            <a:endParaRPr lang="en-US" altLang="tr-TR" dirty="0"/>
          </a:p>
          <a:p>
            <a:endParaRPr lang="tr-TR" dirty="0"/>
          </a:p>
        </p:txBody>
      </p:sp>
    </p:spTree>
    <p:extLst>
      <p:ext uri="{BB962C8B-B14F-4D97-AF65-F5344CB8AC3E}">
        <p14:creationId xmlns:p14="http://schemas.microsoft.com/office/powerpoint/2010/main" val="966097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İnsan Bilgisayar Etkileşimi Nedir</a:t>
            </a:r>
            <a:r>
              <a:rPr lang="tr-TR" dirty="0" smtClean="0"/>
              <a:t>? </a:t>
            </a:r>
            <a:r>
              <a:rPr lang="tr-TR" dirty="0"/>
              <a:t>[1]</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5847907" y="1845734"/>
            <a:ext cx="5307773" cy="4023360"/>
          </a:xfrm>
        </p:spPr>
        <p:txBody>
          <a:bodyPr>
            <a:normAutofit/>
          </a:bodyPr>
          <a:lstStyle/>
          <a:p>
            <a:pPr>
              <a:buSzPct val="150000"/>
            </a:pPr>
            <a:r>
              <a:rPr lang="tr-TR" altLang="tr-TR" dirty="0">
                <a:ea typeface="Verdana" panose="020B0604030504040204" pitchFamily="34" charset="0"/>
              </a:rPr>
              <a:t>İdeal bir etkileşimli sistem tasarımcısının psikoloji, bilişsel bilimler (kullanıcıların algısal, bilişsel ve problem çözme becerilerini incelemek için), ergonomi, sosyoloji, bilgisayar bilimleri, mühendislik (teknoloji üretimi için), grafik tasarım (</a:t>
            </a:r>
            <a:r>
              <a:rPr lang="tr-TR" altLang="tr-TR" dirty="0" err="1">
                <a:ea typeface="Verdana" panose="020B0604030504040204" pitchFamily="34" charset="0"/>
              </a:rPr>
              <a:t>arayüz</a:t>
            </a:r>
            <a:r>
              <a:rPr lang="tr-TR" altLang="tr-TR" dirty="0">
                <a:ea typeface="Verdana" panose="020B0604030504040204" pitchFamily="34" charset="0"/>
              </a:rPr>
              <a:t> tasarımı için), iş (ürünü pazarlamak için), teknik yazım dili (kullanma kılavuzlarının hazırlanması için) gibi alanlarda bilgi sahibi olması beklenir.</a:t>
            </a:r>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7723" y="1845734"/>
            <a:ext cx="4605338" cy="407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0271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İnsan Bilgisayar Etkileşimi Çalışmalarının </a:t>
            </a:r>
            <a:r>
              <a:rPr lang="tr-TR" altLang="tr-TR" dirty="0" smtClean="0"/>
              <a:t>Önemi </a:t>
            </a:r>
            <a:r>
              <a:rPr lang="tr-TR" dirty="0"/>
              <a:t>[1]</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097281" y="1845734"/>
            <a:ext cx="10644776" cy="4023360"/>
          </a:xfrm>
        </p:spPr>
        <p:txBody>
          <a:bodyPr>
            <a:normAutofit/>
          </a:bodyPr>
          <a:lstStyle/>
          <a:p>
            <a:pPr>
              <a:buFont typeface="Georgia" panose="02040502050405020303" pitchFamily="18" charset="0"/>
              <a:buNone/>
            </a:pPr>
            <a:r>
              <a:rPr lang="tr-TR" altLang="tr-TR" dirty="0"/>
              <a:t>Günümüzde İnsan Bilgisayar Etkileşimi çalışmaları;</a:t>
            </a:r>
          </a:p>
          <a:p>
            <a:pPr>
              <a:buFont typeface="Georgia" panose="02040502050405020303" pitchFamily="18" charset="0"/>
              <a:buNone/>
            </a:pPr>
            <a:endParaRPr lang="tr-TR" altLang="tr-TR" dirty="0"/>
          </a:p>
          <a:p>
            <a:pPr marL="174625" indent="274638">
              <a:buFont typeface="Wingdings" panose="05000000000000000000" pitchFamily="2" charset="2"/>
              <a:buChar char="Ø"/>
            </a:pPr>
            <a:r>
              <a:rPr lang="tr-TR" altLang="tr-TR" dirty="0"/>
              <a:t>bilgisayar kullanan nüfusun artması, </a:t>
            </a:r>
          </a:p>
          <a:p>
            <a:pPr marL="174625" indent="274638">
              <a:buFont typeface="Wingdings" panose="05000000000000000000" pitchFamily="2" charset="2"/>
              <a:buChar char="Ø"/>
            </a:pPr>
            <a:r>
              <a:rPr lang="tr-TR" altLang="tr-TR" dirty="0"/>
              <a:t>servislerini etkileşimli teknolojileri kullanarak sağlayan kurumların güvenilirliğinin korunması, </a:t>
            </a:r>
          </a:p>
          <a:p>
            <a:pPr marL="174625" indent="274638">
              <a:buFont typeface="Wingdings" panose="05000000000000000000" pitchFamily="2" charset="2"/>
              <a:buChar char="Ø"/>
            </a:pPr>
            <a:r>
              <a:rPr lang="tr-TR" altLang="tr-TR" dirty="0"/>
              <a:t>kritik teknolojik uygulamaların yaygınlaşmaya başlaması </a:t>
            </a:r>
          </a:p>
          <a:p>
            <a:pPr marL="174625" indent="274638">
              <a:buFont typeface="Wingdings" panose="05000000000000000000" pitchFamily="2" charset="2"/>
              <a:buChar char="Ø"/>
            </a:pPr>
            <a:r>
              <a:rPr lang="tr-TR" altLang="tr-TR" dirty="0"/>
              <a:t>akademik anlamda insan davranışı ve zihinsel süreçlerin anlaşılması ile önem kazanmıştır.</a:t>
            </a:r>
            <a:endParaRPr lang="tr-TR" altLang="tr-TR" dirty="0"/>
          </a:p>
        </p:txBody>
      </p:sp>
    </p:spTree>
    <p:extLst>
      <p:ext uri="{BB962C8B-B14F-4D97-AF65-F5344CB8AC3E}">
        <p14:creationId xmlns:p14="http://schemas.microsoft.com/office/powerpoint/2010/main" val="1551134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İBE </a:t>
            </a:r>
            <a:r>
              <a:rPr lang="tr-TR" altLang="tr-TR" dirty="0" smtClean="0"/>
              <a:t>Bileşenleri </a:t>
            </a:r>
            <a:r>
              <a:rPr lang="tr-TR" dirty="0" smtClean="0"/>
              <a:t>[1</a:t>
            </a:r>
            <a:r>
              <a:rPr lang="tr-TR" dirty="0"/>
              <a:t>]</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24115" y="1845734"/>
            <a:ext cx="7614104" cy="4023360"/>
          </a:xfrm>
        </p:spPr>
        <p:txBody>
          <a:bodyPr>
            <a:noAutofit/>
          </a:bodyPr>
          <a:lstStyle/>
          <a:p>
            <a:pPr marL="273050" indent="0">
              <a:buSzPct val="150000"/>
              <a:buNone/>
            </a:pPr>
            <a:r>
              <a:rPr lang="tr-TR" altLang="tr-TR" dirty="0">
                <a:ea typeface="Verdana" panose="020B0604030504040204" pitchFamily="34" charset="0"/>
              </a:rPr>
              <a:t> İnsan Bilgisayar Etkileşimi (İBE) sistemi şu bileşenleri ile ilgili problemleri kapsamına alır: </a:t>
            </a:r>
          </a:p>
          <a:p>
            <a:pPr marL="615950" indent="-342900">
              <a:lnSpc>
                <a:spcPct val="100000"/>
              </a:lnSpc>
              <a:spcBef>
                <a:spcPts val="600"/>
              </a:spcBef>
              <a:spcAft>
                <a:spcPts val="0"/>
              </a:spcAft>
              <a:buFont typeface="Wingdings" panose="05000000000000000000" pitchFamily="2" charset="2"/>
              <a:buChar char="Ø"/>
            </a:pPr>
            <a:r>
              <a:rPr lang="tr-TR" altLang="tr-TR" dirty="0">
                <a:ea typeface="Verdana" panose="020B0604030504040204" pitchFamily="34" charset="0"/>
              </a:rPr>
              <a:t>Kullanıcı, </a:t>
            </a:r>
          </a:p>
          <a:p>
            <a:pPr marL="615950" indent="-342900">
              <a:lnSpc>
                <a:spcPct val="100000"/>
              </a:lnSpc>
              <a:spcBef>
                <a:spcPts val="600"/>
              </a:spcBef>
              <a:spcAft>
                <a:spcPts val="0"/>
              </a:spcAft>
              <a:buFont typeface="Wingdings" panose="05000000000000000000" pitchFamily="2" charset="2"/>
              <a:buChar char="Ø"/>
            </a:pPr>
            <a:r>
              <a:rPr lang="tr-TR" altLang="tr-TR" dirty="0">
                <a:ea typeface="Verdana" panose="020B0604030504040204" pitchFamily="34" charset="0"/>
              </a:rPr>
              <a:t>Görev (</a:t>
            </a:r>
            <a:r>
              <a:rPr lang="tr-TR" altLang="tr-TR" dirty="0" err="1">
                <a:ea typeface="Verdana" panose="020B0604030504040204" pitchFamily="34" charset="0"/>
              </a:rPr>
              <a:t>task</a:t>
            </a:r>
            <a:r>
              <a:rPr lang="tr-TR" altLang="tr-TR" dirty="0">
                <a:ea typeface="Verdana" panose="020B0604030504040204" pitchFamily="34" charset="0"/>
              </a:rPr>
              <a:t>), </a:t>
            </a:r>
          </a:p>
          <a:p>
            <a:pPr marL="615950" indent="-342900">
              <a:lnSpc>
                <a:spcPct val="100000"/>
              </a:lnSpc>
              <a:spcBef>
                <a:spcPts val="600"/>
              </a:spcBef>
              <a:spcAft>
                <a:spcPts val="0"/>
              </a:spcAft>
              <a:buFont typeface="Wingdings" panose="05000000000000000000" pitchFamily="2" charset="2"/>
              <a:buChar char="Ø"/>
            </a:pPr>
            <a:r>
              <a:rPr lang="tr-TR" altLang="tr-TR" dirty="0">
                <a:ea typeface="Verdana" panose="020B0604030504040204" pitchFamily="34" charset="0"/>
              </a:rPr>
              <a:t>Araç/</a:t>
            </a:r>
            <a:r>
              <a:rPr lang="tr-TR" altLang="tr-TR" dirty="0" err="1">
                <a:ea typeface="Verdana" panose="020B0604030504040204" pitchFamily="34" charset="0"/>
              </a:rPr>
              <a:t>arayüz</a:t>
            </a:r>
            <a:r>
              <a:rPr lang="tr-TR" altLang="tr-TR" dirty="0">
                <a:ea typeface="Verdana" panose="020B0604030504040204" pitchFamily="34" charset="0"/>
              </a:rPr>
              <a:t>(</a:t>
            </a:r>
            <a:r>
              <a:rPr lang="tr-TR" altLang="tr-TR" dirty="0" err="1">
                <a:ea typeface="Verdana" panose="020B0604030504040204" pitchFamily="34" charset="0"/>
              </a:rPr>
              <a:t>tool</a:t>
            </a:r>
            <a:r>
              <a:rPr lang="tr-TR" altLang="tr-TR" dirty="0">
                <a:ea typeface="Verdana" panose="020B0604030504040204" pitchFamily="34" charset="0"/>
              </a:rPr>
              <a:t>) ve </a:t>
            </a:r>
          </a:p>
          <a:p>
            <a:pPr marL="615950" indent="-342900">
              <a:lnSpc>
                <a:spcPct val="100000"/>
              </a:lnSpc>
              <a:spcBef>
                <a:spcPts val="600"/>
              </a:spcBef>
              <a:spcAft>
                <a:spcPts val="0"/>
              </a:spcAft>
              <a:buFont typeface="Wingdings" panose="05000000000000000000" pitchFamily="2" charset="2"/>
              <a:buChar char="Ø"/>
            </a:pPr>
            <a:r>
              <a:rPr lang="tr-TR" altLang="tr-TR" dirty="0">
                <a:ea typeface="Verdana" panose="020B0604030504040204" pitchFamily="34" charset="0"/>
              </a:rPr>
              <a:t>Bağlam (</a:t>
            </a:r>
            <a:r>
              <a:rPr lang="tr-TR" altLang="tr-TR" dirty="0" err="1">
                <a:ea typeface="Verdana" panose="020B0604030504040204" pitchFamily="34" charset="0"/>
              </a:rPr>
              <a:t>context</a:t>
            </a:r>
            <a:r>
              <a:rPr lang="tr-TR" altLang="tr-TR" dirty="0">
                <a:ea typeface="Verdana" panose="020B0604030504040204" pitchFamily="34" charset="0"/>
              </a:rPr>
              <a:t>). </a:t>
            </a:r>
          </a:p>
          <a:p>
            <a:pPr marL="615950" indent="-342900">
              <a:lnSpc>
                <a:spcPct val="100000"/>
              </a:lnSpc>
              <a:spcBef>
                <a:spcPts val="600"/>
              </a:spcBef>
              <a:spcAft>
                <a:spcPts val="0"/>
              </a:spcAft>
              <a:buFont typeface="Wingdings" panose="05000000000000000000" pitchFamily="2" charset="2"/>
              <a:buChar char="Ø"/>
            </a:pPr>
            <a:r>
              <a:rPr lang="tr-TR" altLang="tr-TR" dirty="0">
                <a:ea typeface="Verdana" panose="020B0604030504040204" pitchFamily="34" charset="0"/>
              </a:rPr>
              <a:t> Kullanıcıların belirli araçları </a:t>
            </a:r>
            <a:r>
              <a:rPr lang="tr-TR" altLang="tr-TR" dirty="0" smtClean="0">
                <a:ea typeface="Verdana" panose="020B0604030504040204" pitchFamily="34" charset="0"/>
              </a:rPr>
              <a:t>kullanırken gözlemler </a:t>
            </a:r>
            <a:r>
              <a:rPr lang="tr-TR" altLang="tr-TR" dirty="0">
                <a:ea typeface="Verdana" panose="020B0604030504040204" pitchFamily="34" charset="0"/>
              </a:rPr>
              <a:t>yapılır ve bu </a:t>
            </a:r>
            <a:r>
              <a:rPr lang="tr-TR" altLang="tr-TR" dirty="0" smtClean="0">
                <a:ea typeface="Verdana" panose="020B0604030504040204" pitchFamily="34" charset="0"/>
              </a:rPr>
              <a:t>çalışmaların sonuçları </a:t>
            </a:r>
            <a:r>
              <a:rPr lang="tr-TR" altLang="tr-TR" dirty="0">
                <a:ea typeface="Verdana" panose="020B0604030504040204" pitchFamily="34" charset="0"/>
              </a:rPr>
              <a:t>etkileşimli sistemlerin </a:t>
            </a:r>
            <a:r>
              <a:rPr lang="tr-TR" altLang="tr-TR" dirty="0" smtClean="0">
                <a:ea typeface="Verdana" panose="020B0604030504040204" pitchFamily="34" charset="0"/>
              </a:rPr>
              <a:t>tasarımında kullanılır </a:t>
            </a:r>
            <a:r>
              <a:rPr lang="tr-TR" altLang="tr-TR" dirty="0">
                <a:ea typeface="Verdana" panose="020B0604030504040204" pitchFamily="34" charset="0"/>
              </a:rPr>
              <a:t>(Acartürk ve </a:t>
            </a:r>
            <a:r>
              <a:rPr lang="tr-TR" altLang="tr-TR" dirty="0" err="1">
                <a:ea typeface="Verdana" panose="020B0604030504040204" pitchFamily="34" charset="0"/>
              </a:rPr>
              <a:t>Çağıltay</a:t>
            </a:r>
            <a:r>
              <a:rPr lang="tr-TR" altLang="tr-TR" dirty="0">
                <a:ea typeface="Verdana" panose="020B0604030504040204" pitchFamily="34" charset="0"/>
              </a:rPr>
              <a:t>, 2006).     </a:t>
            </a:r>
          </a:p>
          <a:p>
            <a:pPr marL="273050" indent="0">
              <a:lnSpc>
                <a:spcPct val="100000"/>
              </a:lnSpc>
              <a:spcBef>
                <a:spcPts val="600"/>
              </a:spcBef>
              <a:spcAft>
                <a:spcPts val="0"/>
              </a:spcAft>
            </a:pPr>
            <a:endParaRPr lang="tr-TR" altLang="tr-TR" dirty="0"/>
          </a:p>
        </p:txBody>
      </p:sp>
      <p:pic>
        <p:nvPicPr>
          <p:cNvPr id="4" name="Picture 7" descr="http://www.mailce.com/wp-content/uploads/pc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38218" y="2121807"/>
            <a:ext cx="3214688" cy="321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1667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İBE </a:t>
            </a:r>
            <a:r>
              <a:rPr lang="tr-TR" altLang="tr-TR" dirty="0" smtClean="0"/>
              <a:t>Çalışmaları </a:t>
            </a:r>
            <a:r>
              <a:rPr lang="tr-TR" dirty="0" smtClean="0"/>
              <a:t>[1</a:t>
            </a:r>
            <a:r>
              <a:rPr lang="tr-TR" dirty="0"/>
              <a:t>]</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097280" y="1845734"/>
            <a:ext cx="7614104" cy="4023360"/>
          </a:xfrm>
        </p:spPr>
        <p:txBody>
          <a:bodyPr>
            <a:noAutofit/>
          </a:bodyPr>
          <a:lstStyle/>
          <a:p>
            <a:pPr>
              <a:buClr>
                <a:srgbClr val="A04DA3"/>
              </a:buClr>
              <a:buSzPct val="150000"/>
            </a:pPr>
            <a:r>
              <a:rPr lang="tr-TR" altLang="tr-TR" dirty="0" err="1"/>
              <a:t>Booth’a</a:t>
            </a:r>
            <a:r>
              <a:rPr lang="tr-TR" altLang="tr-TR" dirty="0"/>
              <a:t>  (1989) göre İBE çalışmalarının odak noktasını şunlar oluşturur:</a:t>
            </a:r>
          </a:p>
          <a:p>
            <a:pPr>
              <a:buClr>
                <a:srgbClr val="A04DA3"/>
              </a:buClr>
              <a:buSzPct val="150000"/>
              <a:buFont typeface="Arial" panose="020B0604020202020204" pitchFamily="34" charset="0"/>
              <a:buChar char="•"/>
            </a:pPr>
            <a:endParaRPr lang="tr-TR" altLang="tr-TR" dirty="0"/>
          </a:p>
          <a:p>
            <a:pPr>
              <a:buClr>
                <a:srgbClr val="A04DA3"/>
              </a:buClr>
              <a:buFont typeface="Wingdings" panose="05000000000000000000" pitchFamily="2" charset="2"/>
              <a:buChar char="Ø"/>
            </a:pPr>
            <a:r>
              <a:rPr lang="tr-TR" altLang="tr-TR" dirty="0"/>
              <a:t> İnsanların teknoloji kullanımını etkileyen özellikleri nelerdir?</a:t>
            </a:r>
          </a:p>
          <a:p>
            <a:pPr>
              <a:buClr>
                <a:srgbClr val="A04DA3"/>
              </a:buClr>
              <a:buFont typeface="Wingdings" panose="05000000000000000000" pitchFamily="2" charset="2"/>
              <a:buChar char="Ø"/>
            </a:pPr>
            <a:r>
              <a:rPr lang="tr-TR" altLang="tr-TR" dirty="0" smtClean="0"/>
              <a:t> </a:t>
            </a:r>
            <a:r>
              <a:rPr lang="tr-TR" altLang="tr-TR" dirty="0"/>
              <a:t>İnsanların teknolojiyi kullanmasına etki eden yönler nelerdir?</a:t>
            </a:r>
          </a:p>
          <a:p>
            <a:pPr>
              <a:buClr>
                <a:srgbClr val="A04DA3"/>
              </a:buClr>
              <a:buFont typeface="Wingdings" panose="05000000000000000000" pitchFamily="2" charset="2"/>
              <a:buChar char="Ø"/>
            </a:pPr>
            <a:r>
              <a:rPr lang="tr-TR" altLang="tr-TR" dirty="0" smtClean="0"/>
              <a:t> </a:t>
            </a:r>
            <a:r>
              <a:rPr lang="tr-TR" altLang="tr-TR" dirty="0"/>
              <a:t>İnsanlar etkileşim yeteneklerini nasıl edinir ve nasıl kavramsallaştırır?</a:t>
            </a:r>
          </a:p>
          <a:p>
            <a:pPr>
              <a:buClr>
                <a:srgbClr val="A04DA3"/>
              </a:buClr>
              <a:buFont typeface="Wingdings" panose="05000000000000000000" pitchFamily="2" charset="2"/>
              <a:buChar char="Ø"/>
            </a:pPr>
            <a:r>
              <a:rPr lang="tr-TR" altLang="tr-TR" dirty="0" smtClean="0"/>
              <a:t> </a:t>
            </a:r>
            <a:r>
              <a:rPr lang="tr-TR" altLang="tr-TR" dirty="0"/>
              <a:t>İnsanların ihtiyaçlarını teknik olanaklarla nasıl temin ederiz?</a:t>
            </a:r>
          </a:p>
          <a:p>
            <a:pPr>
              <a:buClr>
                <a:srgbClr val="A04DA3"/>
              </a:buClr>
              <a:buFont typeface="Wingdings" panose="05000000000000000000" pitchFamily="2" charset="2"/>
              <a:buChar char="Ø"/>
            </a:pPr>
            <a:r>
              <a:rPr lang="tr-TR" altLang="tr-TR" dirty="0" smtClean="0"/>
              <a:t> </a:t>
            </a:r>
            <a:r>
              <a:rPr lang="tr-TR" altLang="tr-TR" dirty="0"/>
              <a:t>Kullanılabilir(</a:t>
            </a:r>
            <a:r>
              <a:rPr lang="tr-TR" altLang="tr-TR" dirty="0" err="1"/>
              <a:t>usable</a:t>
            </a:r>
            <a:r>
              <a:rPr lang="tr-TR" altLang="tr-TR" dirty="0"/>
              <a:t>) teknolojiler nasıl tasarlanabilir?</a:t>
            </a:r>
          </a:p>
          <a:p>
            <a:pPr>
              <a:buClr>
                <a:srgbClr val="A04DA3"/>
              </a:buClr>
              <a:buFont typeface="Wingdings" panose="05000000000000000000" pitchFamily="2" charset="2"/>
              <a:buChar char="Ø"/>
            </a:pPr>
            <a:r>
              <a:rPr lang="tr-TR" altLang="tr-TR" dirty="0" smtClean="0"/>
              <a:t> </a:t>
            </a:r>
            <a:r>
              <a:rPr lang="tr-TR" altLang="tr-TR" dirty="0"/>
              <a:t>Teknoloji organizasyonları nasıl etkiler?</a:t>
            </a:r>
            <a:endParaRPr lang="en-US" altLang="tr-TR" dirty="0"/>
          </a:p>
          <a:p>
            <a:pPr>
              <a:buClr>
                <a:srgbClr val="A04DA3"/>
              </a:buClr>
              <a:buSzPct val="150000"/>
              <a:buFont typeface="Arial" panose="020B0604020202020204" pitchFamily="34" charset="0"/>
              <a:buChar char="•"/>
            </a:pPr>
            <a:endParaRPr lang="en-US" altLang="tr-TR" dirty="0"/>
          </a:p>
          <a:p>
            <a:pPr>
              <a:buClr>
                <a:srgbClr val="A04DA3"/>
              </a:buClr>
              <a:buSzPct val="150000"/>
              <a:buFont typeface="Arial" panose="020B0604020202020204" pitchFamily="34" charset="0"/>
              <a:buChar char="•"/>
            </a:pPr>
            <a:endParaRPr lang="en-US" altLang="tr-TR" dirty="0"/>
          </a:p>
          <a:p>
            <a:pPr>
              <a:buClr>
                <a:srgbClr val="A04DA3"/>
              </a:buClr>
              <a:buSzPct val="150000"/>
              <a:buFont typeface="Arial" panose="020B0604020202020204" pitchFamily="34" charset="0"/>
              <a:buChar char="•"/>
            </a:pPr>
            <a:endParaRPr lang="tr-TR" altLang="tr-TR" dirty="0"/>
          </a:p>
          <a:p>
            <a:pPr marL="273050" indent="0">
              <a:lnSpc>
                <a:spcPct val="100000"/>
              </a:lnSpc>
              <a:spcBef>
                <a:spcPts val="600"/>
              </a:spcBef>
              <a:spcAft>
                <a:spcPts val="0"/>
              </a:spcAft>
            </a:pPr>
            <a:endParaRPr lang="tr-TR" altLang="tr-TR" dirty="0"/>
          </a:p>
        </p:txBody>
      </p:sp>
    </p:spTree>
    <p:extLst>
      <p:ext uri="{BB962C8B-B14F-4D97-AF65-F5344CB8AC3E}">
        <p14:creationId xmlns:p14="http://schemas.microsoft.com/office/powerpoint/2010/main" val="2465716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İBE </a:t>
            </a:r>
            <a:r>
              <a:rPr lang="tr-TR" altLang="tr-TR" dirty="0" smtClean="0"/>
              <a:t>Çalışmaları </a:t>
            </a:r>
            <a:r>
              <a:rPr lang="tr-TR" dirty="0" smtClean="0"/>
              <a:t>[1</a:t>
            </a:r>
            <a:r>
              <a:rPr lang="tr-TR" dirty="0"/>
              <a:t>]</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24114" y="1845734"/>
            <a:ext cx="10638971" cy="4023360"/>
          </a:xfrm>
        </p:spPr>
        <p:txBody>
          <a:bodyPr>
            <a:noAutofit/>
          </a:bodyPr>
          <a:lstStyle/>
          <a:p>
            <a:pPr>
              <a:buSzPct val="150000"/>
              <a:buNone/>
            </a:pPr>
            <a:r>
              <a:rPr lang="tr-TR" altLang="tr-TR" dirty="0">
                <a:ea typeface="Verdana" panose="020B0604030504040204" pitchFamily="34" charset="0"/>
              </a:rPr>
              <a:t>Günümüzde İnsan Bilgisayar Etkileşimi alanında araştırılan, cevapları aranan bazı sorular aşağıdaki gibi sıralanabilir:</a:t>
            </a:r>
          </a:p>
          <a:p>
            <a:pPr marL="90488" indent="273050">
              <a:lnSpc>
                <a:spcPct val="100000"/>
              </a:lnSpc>
              <a:spcBef>
                <a:spcPts val="600"/>
              </a:spcBef>
              <a:spcAft>
                <a:spcPts val="0"/>
              </a:spcAft>
              <a:buFont typeface="Wingdings" panose="05000000000000000000" pitchFamily="2" charset="2"/>
              <a:buChar char="Ø"/>
            </a:pPr>
            <a:r>
              <a:rPr lang="tr-TR" altLang="tr-TR" dirty="0" smtClean="0">
                <a:ea typeface="Verdana" panose="020B0604030504040204" pitchFamily="34" charset="0"/>
              </a:rPr>
              <a:t>Ekrandan </a:t>
            </a:r>
            <a:r>
              <a:rPr lang="tr-TR" altLang="tr-TR" dirty="0">
                <a:ea typeface="Verdana" panose="020B0604030504040204" pitchFamily="34" charset="0"/>
              </a:rPr>
              <a:t>okumak kağıt üzerinden okumaktan daha zor mudur?</a:t>
            </a:r>
            <a:endParaRPr lang="en-US" altLang="tr-TR" dirty="0">
              <a:ea typeface="Verdana" panose="020B0604030504040204" pitchFamily="34" charset="0"/>
            </a:endParaRPr>
          </a:p>
          <a:p>
            <a:pPr marL="90488" indent="273050">
              <a:lnSpc>
                <a:spcPct val="100000"/>
              </a:lnSpc>
              <a:spcBef>
                <a:spcPts val="600"/>
              </a:spcBef>
              <a:spcAft>
                <a:spcPts val="0"/>
              </a:spcAft>
              <a:buFont typeface="Wingdings" panose="05000000000000000000" pitchFamily="2" charset="2"/>
              <a:buChar char="Ø"/>
            </a:pPr>
            <a:r>
              <a:rPr lang="tr-TR" altLang="tr-TR" dirty="0">
                <a:ea typeface="Verdana" panose="020B0604030504040204" pitchFamily="34" charset="0"/>
              </a:rPr>
              <a:t>Etkileşim konusunda yaşlanmadan etkilenen insan yetenekleri hangileridir?</a:t>
            </a:r>
            <a:endParaRPr lang="en-US" altLang="tr-TR" dirty="0">
              <a:ea typeface="Verdana" panose="020B0604030504040204" pitchFamily="34" charset="0"/>
            </a:endParaRPr>
          </a:p>
          <a:p>
            <a:pPr marL="90488" indent="273050">
              <a:lnSpc>
                <a:spcPct val="100000"/>
              </a:lnSpc>
              <a:spcBef>
                <a:spcPts val="600"/>
              </a:spcBef>
              <a:spcAft>
                <a:spcPts val="0"/>
              </a:spcAft>
              <a:buFont typeface="Wingdings" panose="05000000000000000000" pitchFamily="2" charset="2"/>
              <a:buChar char="Ø"/>
            </a:pPr>
            <a:r>
              <a:rPr lang="tr-TR" altLang="tr-TR" dirty="0">
                <a:ea typeface="Verdana" panose="020B0604030504040204" pitchFamily="34" charset="0"/>
              </a:rPr>
              <a:t>Ekranda hangi renk kombinasyonları daha iyi görünür?</a:t>
            </a:r>
            <a:endParaRPr lang="en-US" altLang="tr-TR" dirty="0">
              <a:ea typeface="Verdana" panose="020B0604030504040204" pitchFamily="34" charset="0"/>
            </a:endParaRPr>
          </a:p>
          <a:p>
            <a:pPr marL="90488" indent="273050">
              <a:lnSpc>
                <a:spcPct val="100000"/>
              </a:lnSpc>
              <a:spcBef>
                <a:spcPts val="600"/>
              </a:spcBef>
              <a:spcAft>
                <a:spcPts val="0"/>
              </a:spcAft>
              <a:buFont typeface="Wingdings" panose="05000000000000000000" pitchFamily="2" charset="2"/>
              <a:buChar char="Ø"/>
            </a:pPr>
            <a:r>
              <a:rPr lang="tr-TR" altLang="tr-TR" dirty="0">
                <a:ea typeface="Verdana" panose="020B0604030504040204" pitchFamily="34" charset="0"/>
              </a:rPr>
              <a:t>Tasarımcı kendi tasarımını en iyi biçimde nasıl test edebilir?</a:t>
            </a:r>
            <a:endParaRPr lang="en-US" altLang="tr-TR" dirty="0">
              <a:ea typeface="Verdana" panose="020B0604030504040204" pitchFamily="34" charset="0"/>
            </a:endParaRPr>
          </a:p>
          <a:p>
            <a:pPr marL="90488" indent="273050">
              <a:lnSpc>
                <a:spcPct val="100000"/>
              </a:lnSpc>
              <a:spcBef>
                <a:spcPts val="600"/>
              </a:spcBef>
              <a:spcAft>
                <a:spcPts val="0"/>
              </a:spcAft>
              <a:buFont typeface="Wingdings" panose="05000000000000000000" pitchFamily="2" charset="2"/>
              <a:buChar char="Ø"/>
            </a:pPr>
            <a:r>
              <a:rPr lang="tr-TR" altLang="tr-TR" dirty="0">
                <a:ea typeface="Verdana" panose="020B0604030504040204" pitchFamily="34" charset="0"/>
              </a:rPr>
              <a:t>İyi bir ara yüz değerlendirmesi kaç kullanıcıyla yapılır?</a:t>
            </a:r>
            <a:endParaRPr lang="en-US" altLang="tr-TR" dirty="0">
              <a:ea typeface="Verdana" panose="020B0604030504040204" pitchFamily="34" charset="0"/>
            </a:endParaRPr>
          </a:p>
          <a:p>
            <a:pPr marL="90488" indent="273050">
              <a:lnSpc>
                <a:spcPct val="100000"/>
              </a:lnSpc>
              <a:spcBef>
                <a:spcPts val="600"/>
              </a:spcBef>
              <a:spcAft>
                <a:spcPts val="0"/>
              </a:spcAft>
              <a:buFont typeface="Wingdings" panose="05000000000000000000" pitchFamily="2" charset="2"/>
              <a:buChar char="Ø"/>
            </a:pPr>
            <a:r>
              <a:rPr lang="tr-TR" altLang="tr-TR" dirty="0">
                <a:ea typeface="Verdana" panose="020B0604030504040204" pitchFamily="34" charset="0"/>
              </a:rPr>
              <a:t>İyi hata mesajları nasıl yazılır?</a:t>
            </a:r>
            <a:endParaRPr lang="en-US" altLang="tr-TR" dirty="0">
              <a:ea typeface="Verdana" panose="020B0604030504040204" pitchFamily="34" charset="0"/>
            </a:endParaRPr>
          </a:p>
          <a:p>
            <a:pPr marL="90488" indent="273050">
              <a:lnSpc>
                <a:spcPct val="100000"/>
              </a:lnSpc>
              <a:spcBef>
                <a:spcPts val="600"/>
              </a:spcBef>
              <a:spcAft>
                <a:spcPts val="0"/>
              </a:spcAft>
              <a:buFont typeface="Wingdings" panose="05000000000000000000" pitchFamily="2" charset="2"/>
              <a:buChar char="Ø"/>
            </a:pPr>
            <a:r>
              <a:rPr lang="tr-TR" altLang="tr-TR" dirty="0">
                <a:ea typeface="Verdana" panose="020B0604030504040204" pitchFamily="34" charset="0"/>
              </a:rPr>
              <a:t>İkonların tasarımı için kılavuzlar (</a:t>
            </a:r>
            <a:r>
              <a:rPr lang="tr-TR" altLang="tr-TR" dirty="0" err="1">
                <a:ea typeface="Verdana" panose="020B0604030504040204" pitchFamily="34" charset="0"/>
              </a:rPr>
              <a:t>guidelines</a:t>
            </a:r>
            <a:r>
              <a:rPr lang="tr-TR" altLang="tr-TR" dirty="0">
                <a:ea typeface="Verdana" panose="020B0604030504040204" pitchFamily="34" charset="0"/>
              </a:rPr>
              <a:t>) var mıdır?</a:t>
            </a:r>
            <a:endParaRPr lang="en-US" altLang="tr-TR" dirty="0">
              <a:ea typeface="Verdana" panose="020B0604030504040204" pitchFamily="34" charset="0"/>
            </a:endParaRPr>
          </a:p>
          <a:p>
            <a:pPr marL="90488" indent="273050">
              <a:lnSpc>
                <a:spcPct val="100000"/>
              </a:lnSpc>
              <a:spcBef>
                <a:spcPts val="600"/>
              </a:spcBef>
              <a:spcAft>
                <a:spcPts val="0"/>
              </a:spcAft>
              <a:buFont typeface="Wingdings" panose="05000000000000000000" pitchFamily="2" charset="2"/>
              <a:buChar char="Ø"/>
            </a:pPr>
            <a:r>
              <a:rPr lang="tr-TR" altLang="tr-TR" dirty="0">
                <a:ea typeface="Verdana" panose="020B0604030504040204" pitchFamily="34" charset="0"/>
              </a:rPr>
              <a:t>Menülerdeki eleman sayısı nasıl belirlenmelidir (Acartürk ve </a:t>
            </a:r>
            <a:r>
              <a:rPr lang="tr-TR" altLang="tr-TR" dirty="0" err="1">
                <a:ea typeface="Verdana" panose="020B0604030504040204" pitchFamily="34" charset="0"/>
              </a:rPr>
              <a:t>Çağıltay</a:t>
            </a:r>
            <a:r>
              <a:rPr lang="tr-TR" altLang="tr-TR" dirty="0">
                <a:ea typeface="Verdana" panose="020B0604030504040204" pitchFamily="34" charset="0"/>
              </a:rPr>
              <a:t>, 2006).</a:t>
            </a:r>
            <a:endParaRPr lang="en-US" altLang="tr-TR" dirty="0">
              <a:ea typeface="Verdana" panose="020B0604030504040204" pitchFamily="34" charset="0"/>
            </a:endParaRPr>
          </a:p>
          <a:p>
            <a:pPr>
              <a:buSzPct val="150000"/>
              <a:buNone/>
            </a:pPr>
            <a:endParaRPr lang="en-US" altLang="tr-TR" dirty="0">
              <a:ea typeface="Verdana" panose="020B0604030504040204" pitchFamily="34" charset="0"/>
            </a:endParaRPr>
          </a:p>
          <a:p>
            <a:pPr>
              <a:buSzPct val="150000"/>
              <a:buNone/>
            </a:pPr>
            <a:endParaRPr lang="tr-TR" altLang="tr-TR" dirty="0">
              <a:ea typeface="Verdana" panose="020B0604030504040204" pitchFamily="34" charset="0"/>
            </a:endParaRPr>
          </a:p>
        </p:txBody>
      </p:sp>
    </p:spTree>
    <p:extLst>
      <p:ext uri="{BB962C8B-B14F-4D97-AF65-F5344CB8AC3E}">
        <p14:creationId xmlns:p14="http://schemas.microsoft.com/office/powerpoint/2010/main" val="600320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İnsan Bilgisayar Etkileşiminin </a:t>
            </a:r>
            <a:r>
              <a:rPr lang="tr-TR" dirty="0" smtClean="0"/>
              <a:t>Temelleri</a:t>
            </a:r>
            <a:endParaRPr lang="tr-TR" dirty="0"/>
          </a:p>
        </p:txBody>
      </p:sp>
      <p:sp>
        <p:nvSpPr>
          <p:cNvPr id="3" name="İçerik Yer Tutucusu 2"/>
          <p:cNvSpPr>
            <a:spLocks noGrp="1"/>
          </p:cNvSpPr>
          <p:nvPr>
            <p:ph idx="1"/>
          </p:nvPr>
        </p:nvSpPr>
        <p:spPr>
          <a:xfrm>
            <a:off x="827314" y="1845734"/>
            <a:ext cx="10551886" cy="4023360"/>
          </a:xfrm>
        </p:spPr>
        <p:txBody>
          <a:bodyPr>
            <a:normAutofit/>
          </a:bodyPr>
          <a:lstStyle/>
          <a:p>
            <a:pPr>
              <a:buFont typeface="Georgia" panose="02040502050405020303" pitchFamily="18" charset="0"/>
              <a:buNone/>
            </a:pPr>
            <a:r>
              <a:rPr lang="tr-TR" altLang="tr-TR" b="1" dirty="0">
                <a:ea typeface="Verdana" panose="020B0604030504040204" pitchFamily="34" charset="0"/>
              </a:rPr>
              <a:t>İnsan:</a:t>
            </a:r>
            <a:r>
              <a:rPr lang="tr-TR" altLang="tr-TR" dirty="0">
                <a:ea typeface="Verdana" panose="020B0604030504040204" pitchFamily="34" charset="0"/>
              </a:rPr>
              <a:t> Etkileşimli sistemlerle ilgili tartışmalardaki temel karakter insandır</a:t>
            </a:r>
            <a:r>
              <a:rPr lang="tr-TR" altLang="tr-TR" dirty="0" smtClean="0">
                <a:ea typeface="Verdana" panose="020B0604030504040204" pitchFamily="34" charset="0"/>
              </a:rPr>
              <a:t>. Bilgisayar </a:t>
            </a:r>
            <a:r>
              <a:rPr lang="tr-TR" altLang="tr-TR" dirty="0">
                <a:ea typeface="Verdana" panose="020B0604030504040204" pitchFamily="34" charset="0"/>
              </a:rPr>
              <a:t>sistemleri insana yardımcı olmak için tasarlanmıştır bu yüzden de kullanıcıların istekleri önceliklidir. Kullanıcı ya da insan ile kastedilen etkileşim sürecinde bir görevle uğraşan bir birey, beraber çalışan bir grup insan olabilir. </a:t>
            </a:r>
            <a:endParaRPr lang="en-US" altLang="tr-TR" dirty="0">
              <a:ea typeface="Verdana" panose="020B0604030504040204" pitchFamily="34" charset="0"/>
            </a:endParaRPr>
          </a:p>
          <a:p>
            <a:pPr>
              <a:buFont typeface="Georgia" panose="02040502050405020303" pitchFamily="18" charset="0"/>
              <a:buNone/>
            </a:pPr>
            <a:r>
              <a:rPr lang="tr-TR" altLang="tr-TR" b="1" dirty="0">
                <a:ea typeface="Verdana" panose="020B0604030504040204" pitchFamily="34" charset="0"/>
              </a:rPr>
              <a:t>    </a:t>
            </a:r>
          </a:p>
          <a:p>
            <a:pPr>
              <a:buFont typeface="Georgia" panose="02040502050405020303" pitchFamily="18" charset="0"/>
              <a:buNone/>
            </a:pPr>
            <a:r>
              <a:rPr lang="tr-TR" altLang="tr-TR" b="1" dirty="0">
                <a:ea typeface="Verdana" panose="020B0604030504040204" pitchFamily="34" charset="0"/>
              </a:rPr>
              <a:t>Bilgisayar:</a:t>
            </a:r>
            <a:r>
              <a:rPr lang="tr-TR" altLang="tr-TR" dirty="0">
                <a:ea typeface="Verdana" panose="020B0604030504040204" pitchFamily="34" charset="0"/>
              </a:rPr>
              <a:t> Burada kastedilen masaüstü bilgisayardan çok büyük çapta</a:t>
            </a:r>
          </a:p>
          <a:p>
            <a:pPr>
              <a:buFont typeface="Georgia" panose="02040502050405020303" pitchFamily="18" charset="0"/>
              <a:buNone/>
            </a:pPr>
            <a:r>
              <a:rPr lang="tr-TR" altLang="tr-TR" dirty="0">
                <a:ea typeface="Verdana" panose="020B0604030504040204" pitchFamily="34" charset="0"/>
              </a:rPr>
              <a:t>	bir bilgisayar sistemi de olabilir</a:t>
            </a:r>
            <a:r>
              <a:rPr lang="tr-TR" altLang="tr-TR" dirty="0" smtClean="0">
                <a:ea typeface="Verdana" panose="020B0604030504040204" pitchFamily="34" charset="0"/>
              </a:rPr>
              <a:t>.</a:t>
            </a:r>
            <a:endParaRPr lang="tr-TR" altLang="tr-TR" b="1" dirty="0">
              <a:ea typeface="Verdana" panose="020B0604030504040204" pitchFamily="34" charset="0"/>
            </a:endParaRPr>
          </a:p>
          <a:p>
            <a:pPr>
              <a:buFont typeface="Georgia" panose="02040502050405020303" pitchFamily="18" charset="0"/>
              <a:buNone/>
            </a:pPr>
            <a:r>
              <a:rPr lang="tr-TR" altLang="tr-TR" b="1" dirty="0">
                <a:ea typeface="Verdana" panose="020B0604030504040204" pitchFamily="34" charset="0"/>
              </a:rPr>
              <a:t>Etkileşim:</a:t>
            </a:r>
            <a:r>
              <a:rPr lang="tr-TR" altLang="tr-TR" dirty="0">
                <a:ea typeface="Verdana" panose="020B0604030504040204" pitchFamily="34" charset="0"/>
              </a:rPr>
              <a:t> Bilgisayar ve kullanıcı arasında</a:t>
            </a:r>
          </a:p>
          <a:p>
            <a:pPr>
              <a:buFont typeface="Georgia" panose="02040502050405020303" pitchFamily="18" charset="0"/>
              <a:buNone/>
            </a:pPr>
            <a:r>
              <a:rPr lang="tr-TR" altLang="tr-TR" dirty="0">
                <a:ea typeface="Verdana" panose="020B0604030504040204" pitchFamily="34" charset="0"/>
              </a:rPr>
              <a:t>	gerçekleşen dolaylı ya da direkt iletişimlerdir. </a:t>
            </a:r>
            <a:endParaRPr lang="en-US" altLang="tr-TR" dirty="0">
              <a:ea typeface="Verdana" panose="020B0604030504040204" pitchFamily="34" charset="0"/>
            </a:endParaRPr>
          </a:p>
          <a:p>
            <a:endParaRPr lang="tr-TR" dirty="0"/>
          </a:p>
        </p:txBody>
      </p:sp>
      <p:pic>
        <p:nvPicPr>
          <p:cNvPr id="4" name="Picture 7" descr="http://www.kookerkids.com/Coloring/computers/images/Business-2828.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78888" y="3071587"/>
            <a:ext cx="2500312" cy="245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3704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Kullanılabilirlik (</a:t>
            </a:r>
            <a:r>
              <a:rPr lang="tr-TR" dirty="0" err="1"/>
              <a:t>Usability</a:t>
            </a:r>
            <a:r>
              <a:rPr lang="tr-TR" dirty="0"/>
              <a:t>) Nedir?</a:t>
            </a:r>
          </a:p>
        </p:txBody>
      </p:sp>
      <p:sp>
        <p:nvSpPr>
          <p:cNvPr id="3" name="İçerik Yer Tutucusu 2"/>
          <p:cNvSpPr>
            <a:spLocks noGrp="1"/>
          </p:cNvSpPr>
          <p:nvPr>
            <p:ph idx="1"/>
          </p:nvPr>
        </p:nvSpPr>
        <p:spPr/>
        <p:txBody>
          <a:bodyPr/>
          <a:lstStyle/>
          <a:p>
            <a:r>
              <a:rPr lang="tr-TR" altLang="tr-TR" dirty="0"/>
              <a:t>Bir uygulamada belirlenen işlerin kullanıcılar tarafından, gerekli eğitimin ve teknik desteğin verilmesinin ardından, uygun çevre koşullarında kolaylıkla ve etkili biçimde kullanılabilmesi olarak tanımlanabilmektedir(Acartürk ve </a:t>
            </a:r>
            <a:r>
              <a:rPr lang="tr-TR" altLang="tr-TR" dirty="0" err="1"/>
              <a:t>Çağıltay</a:t>
            </a:r>
            <a:r>
              <a:rPr lang="tr-TR" altLang="tr-TR" dirty="0"/>
              <a:t>, 2006).</a:t>
            </a:r>
          </a:p>
          <a:p>
            <a:endParaRPr lang="tr-TR" dirty="0"/>
          </a:p>
        </p:txBody>
      </p:sp>
    </p:spTree>
    <p:extLst>
      <p:ext uri="{BB962C8B-B14F-4D97-AF65-F5344CB8AC3E}">
        <p14:creationId xmlns:p14="http://schemas.microsoft.com/office/powerpoint/2010/main" val="579392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120</TotalTime>
  <Words>981</Words>
  <Application>Microsoft Office PowerPoint</Application>
  <PresentationFormat>Geniş ekran</PresentationFormat>
  <Paragraphs>112</Paragraphs>
  <Slides>18</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18</vt:i4>
      </vt:variant>
    </vt:vector>
  </HeadingPairs>
  <TitlesOfParts>
    <vt:vector size="25" baseType="lpstr">
      <vt:lpstr>Arial</vt:lpstr>
      <vt:lpstr>Calibri</vt:lpstr>
      <vt:lpstr>Georgia</vt:lpstr>
      <vt:lpstr>Times New Roman</vt:lpstr>
      <vt:lpstr>Verdana</vt:lpstr>
      <vt:lpstr>Wingdings</vt:lpstr>
      <vt:lpstr>Geçmişe bakış</vt:lpstr>
      <vt:lpstr>Temel Kavramlar</vt:lpstr>
      <vt:lpstr>Temel Kavramlar [1]</vt:lpstr>
      <vt:lpstr>İnsan Bilgisayar Etkileşimi Nedir? [1]</vt:lpstr>
      <vt:lpstr>İnsan Bilgisayar Etkileşimi Çalışmalarının Önemi [1]</vt:lpstr>
      <vt:lpstr>İBE Bileşenleri [1]</vt:lpstr>
      <vt:lpstr>İBE Çalışmaları [1]</vt:lpstr>
      <vt:lpstr>İBE Çalışmaları [1]</vt:lpstr>
      <vt:lpstr>İnsan Bilgisayar Etkileşiminin Temelleri</vt:lpstr>
      <vt:lpstr>Kullanılabilirlik (Usability) Nedir?</vt:lpstr>
      <vt:lpstr>Etkinlik, Verimlilik ve Kullanıcı Tatmini</vt:lpstr>
      <vt:lpstr>Kullanılabilirlik Testleri</vt:lpstr>
      <vt:lpstr>Kullanılabilirlik Test Yöntemleri</vt:lpstr>
      <vt:lpstr>Kullanılabilirlik Ölçümü</vt:lpstr>
      <vt:lpstr>Kullanılabilirlik Mühendisliği</vt:lpstr>
      <vt:lpstr>Kullanılabilirlik Kriterleri</vt:lpstr>
      <vt:lpstr>Nielsen’s Ten Usability Heuristics</vt:lpstr>
      <vt:lpstr>ODTÜ İnsan Bilgisayar Etkileşimi Araştırma ve Uygulama Laboratuarı</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Windows Kullanıcısı</cp:lastModifiedBy>
  <cp:revision>19</cp:revision>
  <dcterms:created xsi:type="dcterms:W3CDTF">2017-11-14T11:12:27Z</dcterms:created>
  <dcterms:modified xsi:type="dcterms:W3CDTF">2017-11-20T21:41:47Z</dcterms:modified>
</cp:coreProperties>
</file>