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38786-4EA2-4718-A901-F218E7BA979E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AD6F628-5724-4314-8066-1108ECAA8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470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38786-4EA2-4718-A901-F218E7BA979E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AD6F628-5724-4314-8066-1108ECAA8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057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38786-4EA2-4718-A901-F218E7BA979E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AD6F628-5724-4314-8066-1108ECAA8E89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46515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38786-4EA2-4718-A901-F218E7BA979E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AD6F628-5724-4314-8066-1108ECAA8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638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38786-4EA2-4718-A901-F218E7BA979E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AD6F628-5724-4314-8066-1108ECAA8E89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13662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38786-4EA2-4718-A901-F218E7BA979E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AD6F628-5724-4314-8066-1108ECAA8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88402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38786-4EA2-4718-A901-F218E7BA979E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F628-5724-4314-8066-1108ECAA8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81305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38786-4EA2-4718-A901-F218E7BA979E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F628-5724-4314-8066-1108ECAA8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8147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38786-4EA2-4718-A901-F218E7BA979E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F628-5724-4314-8066-1108ECAA8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2682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38786-4EA2-4718-A901-F218E7BA979E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AD6F628-5724-4314-8066-1108ECAA8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408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38786-4EA2-4718-A901-F218E7BA979E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AD6F628-5724-4314-8066-1108ECAA8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0353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38786-4EA2-4718-A901-F218E7BA979E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AD6F628-5724-4314-8066-1108ECAA8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521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38786-4EA2-4718-A901-F218E7BA979E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F628-5724-4314-8066-1108ECAA8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9718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38786-4EA2-4718-A901-F218E7BA979E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F628-5724-4314-8066-1108ECAA8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9128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38786-4EA2-4718-A901-F218E7BA979E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F628-5724-4314-8066-1108ECAA8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6778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38786-4EA2-4718-A901-F218E7BA979E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AD6F628-5724-4314-8066-1108ECAA8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6576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38786-4EA2-4718-A901-F218E7BA979E}" type="datetimeFigureOut">
              <a:rPr lang="tr-TR" smtClean="0"/>
              <a:t>23.08.2020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AD6F628-5724-4314-8066-1108ECAA8E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6361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Eser Sahibinin Hakları İle Bağlantılı Haklar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Bağlantılı hak sahipleri ve hakları</a:t>
            </a:r>
          </a:p>
          <a:p>
            <a:r>
              <a:rPr lang="tr-TR" dirty="0" smtClean="0"/>
              <a:t>1) Komşu haklar</a:t>
            </a:r>
          </a:p>
          <a:p>
            <a:pPr lvl="1"/>
            <a:r>
              <a:rPr lang="tr-TR" dirty="0" smtClean="0"/>
              <a:t>a) İcracı sanatkarlar ve hakları</a:t>
            </a:r>
          </a:p>
          <a:p>
            <a:pPr lvl="2"/>
            <a:r>
              <a:rPr lang="tr-TR" dirty="0" err="1" smtClean="0"/>
              <a:t>aa</a:t>
            </a:r>
            <a:r>
              <a:rPr lang="tr-TR" dirty="0" smtClean="0"/>
              <a:t>) İzin ve yasaklama</a:t>
            </a:r>
          </a:p>
          <a:p>
            <a:pPr lvl="2"/>
            <a:r>
              <a:rPr lang="tr-TR" dirty="0" err="1" smtClean="0"/>
              <a:t>bb</a:t>
            </a:r>
            <a:r>
              <a:rPr lang="tr-TR" dirty="0" smtClean="0"/>
              <a:t>) Eser sahibi ile icracı sanatçı arasındaki ilişki</a:t>
            </a:r>
          </a:p>
          <a:p>
            <a:pPr lvl="2"/>
            <a:r>
              <a:rPr lang="tr-TR" dirty="0" smtClean="0"/>
              <a:t>cc) İcracı sanatkarın mali hakları</a:t>
            </a:r>
          </a:p>
          <a:p>
            <a:pPr lvl="2"/>
            <a:r>
              <a:rPr lang="tr-TR" dirty="0" err="1" smtClean="0"/>
              <a:t>dd</a:t>
            </a:r>
            <a:r>
              <a:rPr lang="tr-TR" dirty="0" smtClean="0"/>
              <a:t>) İcracı sanatkarın manevi hakları</a:t>
            </a:r>
          </a:p>
          <a:p>
            <a:pPr lvl="2"/>
            <a:r>
              <a:rPr lang="tr-TR" dirty="0" err="1" smtClean="0"/>
              <a:t>ee</a:t>
            </a:r>
            <a:r>
              <a:rPr lang="tr-TR" dirty="0" smtClean="0"/>
              <a:t>) Davalar</a:t>
            </a:r>
          </a:p>
          <a:p>
            <a:pPr lvl="2"/>
            <a:r>
              <a:rPr lang="tr-TR" dirty="0" err="1" smtClean="0"/>
              <a:t>ff</a:t>
            </a:r>
            <a:r>
              <a:rPr lang="tr-TR" dirty="0" smtClean="0"/>
              <a:t>) Koruma süresi</a:t>
            </a:r>
          </a:p>
          <a:p>
            <a:pPr lvl="2"/>
            <a:r>
              <a:rPr lang="tr-TR" dirty="0" err="1" smtClean="0"/>
              <a:t>gg</a:t>
            </a:r>
            <a:r>
              <a:rPr lang="tr-TR" dirty="0" smtClean="0"/>
              <a:t>) Korumanın şümulü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1863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482436"/>
            <a:ext cx="8915400" cy="4428786"/>
          </a:xfrm>
        </p:spPr>
        <p:txBody>
          <a:bodyPr/>
          <a:lstStyle/>
          <a:p>
            <a:r>
              <a:rPr lang="tr-TR" dirty="0" smtClean="0"/>
              <a:t>b) </a:t>
            </a:r>
            <a:r>
              <a:rPr lang="tr-TR" dirty="0" err="1" smtClean="0"/>
              <a:t>Fonogram</a:t>
            </a:r>
            <a:r>
              <a:rPr lang="tr-TR" dirty="0" smtClean="0"/>
              <a:t> Yapımcıları ve Hakları</a:t>
            </a:r>
          </a:p>
          <a:p>
            <a:pPr lvl="1"/>
            <a:r>
              <a:rPr lang="tr-TR" dirty="0" err="1" smtClean="0"/>
              <a:t>aa</a:t>
            </a:r>
            <a:r>
              <a:rPr lang="tr-TR" dirty="0" smtClean="0"/>
              <a:t>) </a:t>
            </a:r>
            <a:r>
              <a:rPr lang="tr-TR" dirty="0" err="1" smtClean="0"/>
              <a:t>Fonogram</a:t>
            </a:r>
            <a:r>
              <a:rPr lang="tr-TR" dirty="0" smtClean="0"/>
              <a:t> yapımcıları</a:t>
            </a:r>
          </a:p>
          <a:p>
            <a:pPr lvl="1"/>
            <a:r>
              <a:rPr lang="tr-TR" dirty="0" err="1" smtClean="0"/>
              <a:t>bb</a:t>
            </a:r>
            <a:r>
              <a:rPr lang="tr-TR" dirty="0" smtClean="0"/>
              <a:t>) Korumanın şartları</a:t>
            </a:r>
          </a:p>
          <a:p>
            <a:pPr lvl="2"/>
            <a:r>
              <a:rPr lang="tr-TR" dirty="0" err="1" smtClean="0"/>
              <a:t>aaa</a:t>
            </a:r>
            <a:r>
              <a:rPr lang="tr-TR" dirty="0" smtClean="0"/>
              <a:t>) İlk tespit</a:t>
            </a:r>
          </a:p>
          <a:p>
            <a:pPr lvl="2"/>
            <a:r>
              <a:rPr lang="tr-TR" dirty="0" err="1" smtClean="0"/>
              <a:t>bbb</a:t>
            </a:r>
            <a:r>
              <a:rPr lang="tr-TR" dirty="0" smtClean="0"/>
              <a:t>) Mali hakları kullanma yetkisinin devralınmış olması ve izin</a:t>
            </a:r>
          </a:p>
          <a:p>
            <a:pPr lvl="1"/>
            <a:r>
              <a:rPr lang="tr-TR" dirty="0" smtClean="0"/>
              <a:t>cc) </a:t>
            </a:r>
            <a:r>
              <a:rPr lang="tr-TR" dirty="0" err="1" smtClean="0"/>
              <a:t>Fonogram</a:t>
            </a:r>
            <a:r>
              <a:rPr lang="tr-TR" dirty="0" smtClean="0"/>
              <a:t> yapımcısının hakları</a:t>
            </a:r>
          </a:p>
          <a:p>
            <a:pPr lvl="1"/>
            <a:r>
              <a:rPr lang="tr-TR" dirty="0" err="1" smtClean="0"/>
              <a:t>dd</a:t>
            </a:r>
            <a:r>
              <a:rPr lang="tr-TR" dirty="0" smtClean="0"/>
              <a:t>) Davalar</a:t>
            </a:r>
          </a:p>
          <a:p>
            <a:pPr lvl="1"/>
            <a:r>
              <a:rPr lang="tr-TR" dirty="0" err="1" smtClean="0"/>
              <a:t>ee</a:t>
            </a:r>
            <a:r>
              <a:rPr lang="tr-TR" dirty="0" smtClean="0"/>
              <a:t>) Koruma süresi</a:t>
            </a:r>
          </a:p>
          <a:p>
            <a:pPr lvl="1"/>
            <a:r>
              <a:rPr lang="tr-TR" dirty="0" err="1" smtClean="0"/>
              <a:t>ff</a:t>
            </a:r>
            <a:r>
              <a:rPr lang="tr-TR" dirty="0" smtClean="0"/>
              <a:t>) Korumanın kapsamı</a:t>
            </a:r>
          </a:p>
        </p:txBody>
      </p:sp>
    </p:spTree>
    <p:extLst>
      <p:ext uri="{BB962C8B-B14F-4D97-AF65-F5344CB8AC3E}">
        <p14:creationId xmlns:p14="http://schemas.microsoft.com/office/powerpoint/2010/main" val="3327434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c) Radyo ve Televizyon Kuruluşları</a:t>
            </a:r>
          </a:p>
          <a:p>
            <a:pPr lvl="1"/>
            <a:r>
              <a:rPr lang="tr-TR" dirty="0" err="1" smtClean="0"/>
              <a:t>aa</a:t>
            </a:r>
            <a:r>
              <a:rPr lang="tr-TR" dirty="0" smtClean="0"/>
              <a:t>) Korumanın konusu</a:t>
            </a:r>
          </a:p>
          <a:p>
            <a:pPr lvl="1"/>
            <a:r>
              <a:rPr lang="tr-TR" dirty="0" err="1" smtClean="0"/>
              <a:t>bb</a:t>
            </a:r>
            <a:r>
              <a:rPr lang="tr-TR" dirty="0" smtClean="0"/>
              <a:t>) Radyo-televizyon kuruluşlarının mali hakları</a:t>
            </a:r>
          </a:p>
          <a:p>
            <a:pPr lvl="1"/>
            <a:r>
              <a:rPr lang="tr-TR" dirty="0" smtClean="0"/>
              <a:t>cc) Davalar</a:t>
            </a:r>
          </a:p>
          <a:p>
            <a:pPr lvl="1"/>
            <a:r>
              <a:rPr lang="tr-TR" dirty="0" err="1" smtClean="0"/>
              <a:t>ee</a:t>
            </a:r>
            <a:r>
              <a:rPr lang="tr-TR" dirty="0" smtClean="0"/>
              <a:t>) Koruma süresi</a:t>
            </a:r>
          </a:p>
          <a:p>
            <a:pPr lvl="1"/>
            <a:r>
              <a:rPr lang="tr-TR" dirty="0" err="1" smtClean="0"/>
              <a:t>ff</a:t>
            </a:r>
            <a:r>
              <a:rPr lang="tr-TR" dirty="0" smtClean="0"/>
              <a:t>) Korumanın kapsamı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03063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482436"/>
            <a:ext cx="8915400" cy="4428786"/>
          </a:xfrm>
        </p:spPr>
        <p:txBody>
          <a:bodyPr/>
          <a:lstStyle/>
          <a:p>
            <a:r>
              <a:rPr lang="tr-TR" dirty="0" smtClean="0"/>
              <a:t>2- Film yapımcıları ve hakları</a:t>
            </a:r>
          </a:p>
          <a:p>
            <a:pPr lvl="1"/>
            <a:r>
              <a:rPr lang="tr-TR" dirty="0" smtClean="0"/>
              <a:t>a) Film yapımcısı</a:t>
            </a:r>
          </a:p>
          <a:p>
            <a:pPr lvl="1"/>
            <a:r>
              <a:rPr lang="tr-TR" dirty="0" smtClean="0"/>
              <a:t>b) Film yapımcısının hakları</a:t>
            </a:r>
          </a:p>
          <a:p>
            <a:pPr lvl="1"/>
            <a:r>
              <a:rPr lang="tr-TR" dirty="0" smtClean="0"/>
              <a:t>c) Dublaj ve alt yazı hakkı</a:t>
            </a:r>
          </a:p>
          <a:p>
            <a:pPr lvl="1"/>
            <a:r>
              <a:rPr lang="tr-TR" dirty="0" smtClean="0"/>
              <a:t>d) Müzik eseri sahibinin hakları</a:t>
            </a:r>
          </a:p>
          <a:p>
            <a:pPr lvl="1"/>
            <a:r>
              <a:rPr lang="tr-TR" dirty="0" smtClean="0"/>
              <a:t>e) Mali hakları kullanma yetkisinin devri ve miras yoluyla intikali</a:t>
            </a:r>
          </a:p>
          <a:p>
            <a:pPr lvl="1"/>
            <a:r>
              <a:rPr lang="tr-TR" dirty="0" smtClean="0"/>
              <a:t>f) Davalar</a:t>
            </a:r>
          </a:p>
          <a:p>
            <a:pPr lvl="1"/>
            <a:r>
              <a:rPr lang="tr-TR" dirty="0" smtClean="0"/>
              <a:t>g) Koruma süresi</a:t>
            </a:r>
          </a:p>
          <a:p>
            <a:pPr lvl="1"/>
            <a:r>
              <a:rPr lang="tr-TR" dirty="0" smtClean="0"/>
              <a:t>h) Korumanın kapsamı</a:t>
            </a:r>
          </a:p>
        </p:txBody>
      </p:sp>
    </p:spTree>
    <p:extLst>
      <p:ext uri="{BB962C8B-B14F-4D97-AF65-F5344CB8AC3E}">
        <p14:creationId xmlns:p14="http://schemas.microsoft.com/office/powerpoint/2010/main" val="2328129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Eser ve Bağlantılı Hak Dışında Kalan Bazı Konularda Koruma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A. Ad ve alametler</a:t>
            </a:r>
          </a:p>
          <a:p>
            <a:r>
              <a:rPr lang="tr-TR" dirty="0" smtClean="0"/>
              <a:t>B. İşaret, Resim ve Ses</a:t>
            </a:r>
          </a:p>
          <a:p>
            <a:r>
              <a:rPr lang="tr-TR" dirty="0" smtClean="0"/>
              <a:t>C. Mektup, Hatıra ve Benzer Yazılar</a:t>
            </a:r>
          </a:p>
          <a:p>
            <a:r>
              <a:rPr lang="tr-TR" dirty="0" smtClean="0"/>
              <a:t>D. Resim </a:t>
            </a:r>
            <a:r>
              <a:rPr lang="tr-TR" smtClean="0"/>
              <a:t>ve Portreler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4376565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</TotalTime>
  <Words>212</Words>
  <Application>Microsoft Office PowerPoint</Application>
  <PresentationFormat>Geniş ekran</PresentationFormat>
  <Paragraphs>40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Duman</vt:lpstr>
      <vt:lpstr>Eser Sahibinin Hakları İle Bağlantılı Haklar</vt:lpstr>
      <vt:lpstr>PowerPoint Sunusu</vt:lpstr>
      <vt:lpstr>PowerPoint Sunusu</vt:lpstr>
      <vt:lpstr>PowerPoint Sunusu</vt:lpstr>
      <vt:lpstr>Eser ve Bağlantılı Hak Dışında Kalan Bazı Konularda Koruma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Eser Sahibinin Hakları İle Bağlantılı Haklar</dc:title>
  <dc:creator>Pc</dc:creator>
  <cp:lastModifiedBy>Pc</cp:lastModifiedBy>
  <cp:revision>3</cp:revision>
  <dcterms:created xsi:type="dcterms:W3CDTF">2020-08-18T12:58:27Z</dcterms:created>
  <dcterms:modified xsi:type="dcterms:W3CDTF">2020-08-23T13:05:34Z</dcterms:modified>
</cp:coreProperties>
</file>