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2B72497F-AFAD-482D-A64A-88BF4D006F69}" type="datetimeFigureOut">
              <a:rPr lang="tr-TR" smtClean="0"/>
              <a:t>31.03.2019</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D36BE5C0-0CA9-4ADD-8F30-E7F05F359751}"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B72497F-AFAD-482D-A64A-88BF4D006F69}"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D36BE5C0-0CA9-4ADD-8F30-E7F05F359751}"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B72497F-AFAD-482D-A64A-88BF4D006F69}"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D36BE5C0-0CA9-4ADD-8F30-E7F05F359751}" type="slidenum">
              <a:rPr lang="tr-TR" smtClean="0"/>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B72497F-AFAD-482D-A64A-88BF4D006F69}"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D36BE5C0-0CA9-4ADD-8F30-E7F05F359751}" type="slidenum">
              <a:rPr lang="tr-TR" smtClean="0"/>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2B72497F-AFAD-482D-A64A-88BF4D006F69}"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D36BE5C0-0CA9-4ADD-8F30-E7F05F359751}"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2B72497F-AFAD-482D-A64A-88BF4D006F69}" type="datetimeFigureOut">
              <a:rPr lang="tr-TR" smtClean="0"/>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D36BE5C0-0CA9-4ADD-8F30-E7F05F359751}" type="slidenum">
              <a:rPr lang="tr-TR" smtClean="0"/>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2B72497F-AFAD-482D-A64A-88BF4D006F69}" type="datetimeFigureOut">
              <a:rPr lang="tr-TR" smtClean="0"/>
              <a:t>31.03.2019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D36BE5C0-0CA9-4ADD-8F30-E7F05F359751}"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2B72497F-AFAD-482D-A64A-88BF4D006F69}" type="datetimeFigureOut">
              <a:rPr lang="tr-TR" smtClean="0"/>
              <a:t>31.03.2019</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D36BE5C0-0CA9-4ADD-8F30-E7F05F359751}"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B72497F-AFAD-482D-A64A-88BF4D006F69}" type="datetimeFigureOut">
              <a:rPr lang="tr-TR" smtClean="0"/>
              <a:t>31.03.2019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D36BE5C0-0CA9-4ADD-8F30-E7F05F359751}"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2B72497F-AFAD-482D-A64A-88BF4D006F69}" type="datetimeFigureOut">
              <a:rPr lang="tr-TR" smtClean="0"/>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D36BE5C0-0CA9-4ADD-8F30-E7F05F359751}" type="slidenum">
              <a:rPr lang="tr-TR" smtClean="0"/>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2B72497F-AFAD-482D-A64A-88BF4D006F69}" type="datetimeFigureOut">
              <a:rPr lang="tr-TR" smtClean="0"/>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D36BE5C0-0CA9-4ADD-8F30-E7F05F359751}" type="slidenum">
              <a:rPr lang="tr-TR" smtClean="0"/>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B72497F-AFAD-482D-A64A-88BF4D006F69}" type="datetimeFigureOut">
              <a:rPr lang="tr-TR" smtClean="0"/>
              <a:t>31.03.2019</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36BE5C0-0CA9-4ADD-8F30-E7F05F359751}" type="slidenum">
              <a:rPr lang="tr-TR" smtClean="0"/>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smtClean="0"/>
              <a:t>RÖNESANS – COĞRAFİ KEŞİFLER-REFORM</a:t>
            </a:r>
            <a:endParaRPr lang="tr-TR" dirty="0"/>
          </a:p>
        </p:txBody>
      </p:sp>
      <p:sp>
        <p:nvSpPr>
          <p:cNvPr id="3" name="2 Alt Başlık"/>
          <p:cNvSpPr>
            <a:spLocks noGrp="1"/>
          </p:cNvSpPr>
          <p:nvPr>
            <p:ph type="subTitle" idx="1"/>
          </p:nvPr>
        </p:nvSpPr>
        <p:spPr/>
        <p:txBody>
          <a:bodyPr/>
          <a:lstStyle/>
          <a:p>
            <a:r>
              <a:rPr lang="tr-TR" dirty="0" smtClean="0"/>
              <a:t>III. HAFTA</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Nitekim </a:t>
            </a:r>
            <a:r>
              <a:rPr lang="tr-TR" dirty="0"/>
              <a:t>Reformasyonun</a:t>
            </a:r>
            <a:r>
              <a:rPr lang="tr-TR" dirty="0"/>
              <a:t> fitilini 1517’de </a:t>
            </a:r>
            <a:r>
              <a:rPr lang="tr-TR" dirty="0"/>
              <a:t>Wittenberg</a:t>
            </a:r>
            <a:r>
              <a:rPr lang="tr-TR" dirty="0"/>
              <a:t> Kilisesi’ne 95 maddelik Katolik Kilisesi karşıtı bildirisini asan Martin </a:t>
            </a:r>
            <a:r>
              <a:rPr lang="tr-TR" dirty="0"/>
              <a:t>Luther</a:t>
            </a:r>
            <a:r>
              <a:rPr lang="tr-TR" dirty="0"/>
              <a:t> ateşledi. </a:t>
            </a:r>
            <a:r>
              <a:rPr lang="tr-TR" dirty="0"/>
              <a:t>Luther’in</a:t>
            </a:r>
            <a:r>
              <a:rPr lang="tr-TR" dirty="0"/>
              <a:t> başarısını sağlayan ise  Avrupa’nın içine girdiği </a:t>
            </a:r>
            <a:r>
              <a:rPr lang="tr-TR" dirty="0"/>
              <a:t>sosyo</a:t>
            </a:r>
            <a:r>
              <a:rPr lang="tr-TR" dirty="0"/>
              <a:t>-ekonomik ve politik değişimdi. </a:t>
            </a:r>
            <a:r>
              <a:rPr lang="tr-TR" dirty="0"/>
              <a:t>Luther’i</a:t>
            </a:r>
            <a:r>
              <a:rPr lang="tr-TR" dirty="0"/>
              <a:t> destekleyebilecek olan yeni bir toplumsal sınıf tarih sahnesindeki yerini almaya başlamıştı: Burjuvazi. Bunun yanı sıra Kilise’ye karşı burjuvaziyle işbirliği yaparak geleneksel egemen sınıflar olan aristokrasiye karşı savaşa girişen bir monarşi mevcuttu.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Protestan </a:t>
            </a:r>
            <a:r>
              <a:rPr lang="tr-TR" dirty="0"/>
              <a:t>hareketi, aslında çok doğru bir tanımlama değildir. Birbirlerinden farklı doktrinler ortaya koyan ve farklı politik tutumlara sahip olan </a:t>
            </a:r>
            <a:r>
              <a:rPr lang="tr-TR" dirty="0"/>
              <a:t>Calvin</a:t>
            </a:r>
            <a:r>
              <a:rPr lang="tr-TR" dirty="0"/>
              <a:t> ve </a:t>
            </a:r>
            <a:r>
              <a:rPr lang="tr-TR" dirty="0"/>
              <a:t>Zwingli</a:t>
            </a:r>
            <a:r>
              <a:rPr lang="tr-TR" dirty="0"/>
              <a:t> gibi önderlerin liderliğinde farklı Protestan hareketleri ortaya çıktı. Bu çerçevede Protestanlık farklı coğrafyalarda farklı formlar aldı. </a:t>
            </a:r>
            <a:r>
              <a:rPr lang="tr-TR" dirty="0"/>
              <a:t>Lutherciliğin</a:t>
            </a:r>
            <a:r>
              <a:rPr lang="tr-TR" dirty="0"/>
              <a:t> dışında </a:t>
            </a:r>
            <a:r>
              <a:rPr lang="tr-TR" dirty="0"/>
              <a:t>Calvencilik</a:t>
            </a:r>
            <a:r>
              <a:rPr lang="tr-TR" dirty="0"/>
              <a:t>, Presbiteryenlik, Püritenlik, Anglikanlık gibi birbirlerinden hayli farklı Protestan kiliseleri oluştu. </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77500" lnSpcReduction="20000"/>
          </a:bodyPr>
          <a:lstStyle/>
          <a:p>
            <a:pPr>
              <a:buNone/>
            </a:pPr>
            <a:r>
              <a:rPr lang="tr-TR" dirty="0" smtClean="0"/>
              <a:t>		</a:t>
            </a:r>
            <a:r>
              <a:rPr lang="tr-TR" sz="3200" dirty="0" smtClean="0"/>
              <a:t>Reformun </a:t>
            </a:r>
            <a:r>
              <a:rPr lang="tr-TR" sz="3200" dirty="0"/>
              <a:t>temel sonuçlarına bakıldığında şunlar ön plana çıkmaktadır:</a:t>
            </a:r>
          </a:p>
          <a:p>
            <a:pPr lvl="1">
              <a:buFont typeface="Arial" pitchFamily="34" charset="0"/>
              <a:buChar char="•"/>
            </a:pPr>
            <a:r>
              <a:rPr lang="tr-TR" sz="3200" dirty="0"/>
              <a:t>Sekülerleşme hız kazanmıştır.</a:t>
            </a:r>
          </a:p>
          <a:p>
            <a:pPr lvl="1">
              <a:buFont typeface="Arial" pitchFamily="34" charset="0"/>
              <a:buChar char="•"/>
            </a:pPr>
            <a:r>
              <a:rPr lang="tr-TR" sz="3200" dirty="0"/>
              <a:t>Ulusal monarşilerin doğuşunun önü açılmış, burjuvazi güç kazanmıştır.</a:t>
            </a:r>
          </a:p>
          <a:p>
            <a:pPr lvl="1">
              <a:buFont typeface="Arial" pitchFamily="34" charset="0"/>
              <a:buChar char="•"/>
            </a:pPr>
            <a:r>
              <a:rPr lang="tr-TR" sz="3200" dirty="0"/>
              <a:t>Avrupa yaklaşık 150 yıllık bir mezhep savaşları sürecine girmiştir.</a:t>
            </a:r>
          </a:p>
          <a:p>
            <a:pPr lvl="1">
              <a:buFont typeface="Arial" pitchFamily="34" charset="0"/>
              <a:buChar char="•"/>
            </a:pPr>
            <a:r>
              <a:rPr lang="tr-TR" sz="3200" dirty="0"/>
              <a:t>Katolik Kilisesi kendini yeniden biçimlendirmek zorunda kalmış ve bir karşı reform hareketi başlatmıştır.</a:t>
            </a:r>
          </a:p>
          <a:p>
            <a:pPr lvl="1">
              <a:buFont typeface="Arial" pitchFamily="34" charset="0"/>
              <a:buChar char="•"/>
            </a:pPr>
            <a:r>
              <a:rPr lang="tr-TR" sz="3200" dirty="0"/>
              <a:t>Avrupa’da güç kaybeden Katolik Kilisesi koloni halklarını Cizvitler gibi tarikatlar eliyle misyonerlik faaliyetleri sonucunda kendine bağlamaya başlamıştır.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Yüksek </a:t>
            </a:r>
            <a:r>
              <a:rPr lang="tr-TR" dirty="0"/>
              <a:t>Ortaçağ’da yükselmeye başlayan Avrupa uygarlığı 14. ve 16. Yüzyıllarda ortaya çıkan üç gelişmeyle dünyanın en önemli uygarlığı olma yoluna girdi. Gelişmeye başlayan ticari kapitalizmin hem birer nedeni hem de birer sonucu olarak ortaya çıkan Rönesans, Coğrafi Keşifler ve Reform modernleşme sürecinin önemli birer merhalesi olmuştur. Bu gelişmeler sonucunda ortaya çıkan Avrupa uygarlığı geliştirdiği fikirleri, olguları ve kurumları tüm Dünyaya yaymış ve tarihte ilk defa bir uygarlık gerçek anlamda küreselleşebilmiştir.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Rönesans’ın </a:t>
            </a:r>
            <a:r>
              <a:rPr lang="tr-TR" dirty="0"/>
              <a:t>kelime anlamı yeniden doğuş’tur. Rönesans’ta yeniden doğan şey iki açıdan değerlendirilebilir. Bir anlamda yeniden doğan Greko-Romen kültürü ya da antikite’dir. Ama daha genel anlamda yeniden doğan şey, insan’dır. Ortaçağ döneminde sadece bir cemaate mensup, doğuştan günahkar, bilincini ve varlığını bir anlamda hiçleştirmiş olan insan, yeniden doğmuş, evrenin merkezine öz bilinciyle kendisini koymaya başlamıştır. Birey olarak insan dünyayı algılayarak öz bilinciyle anlamlandırmaya başlamıştır.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a:t>Rönesans kuzey İtalya’da başlamıştır. </a:t>
            </a:r>
            <a:r>
              <a:rPr lang="tr-TR" dirty="0" smtClean="0"/>
              <a:t>Bunun temel </a:t>
            </a:r>
            <a:r>
              <a:rPr lang="tr-TR" dirty="0"/>
              <a:t>nedenleri nelerdir?</a:t>
            </a:r>
          </a:p>
          <a:p>
            <a:pPr lvl="1" algn="just">
              <a:buFont typeface="Arial" pitchFamily="34" charset="0"/>
              <a:buChar char="•"/>
            </a:pPr>
            <a:r>
              <a:rPr lang="tr-TR" dirty="0" smtClean="0"/>
              <a:t>Kentsel </a:t>
            </a:r>
            <a:r>
              <a:rPr lang="tr-TR" dirty="0"/>
              <a:t>yaşamın gelişmiş olması</a:t>
            </a:r>
          </a:p>
          <a:p>
            <a:pPr lvl="1" algn="just">
              <a:buFont typeface="Arial" pitchFamily="34" charset="0"/>
              <a:buChar char="•"/>
            </a:pPr>
            <a:r>
              <a:rPr lang="tr-TR" dirty="0" smtClean="0"/>
              <a:t>Yunan </a:t>
            </a:r>
            <a:r>
              <a:rPr lang="tr-TR" dirty="0"/>
              <a:t>Antikitesinin en etkili olduğu yerin İtalya olması, Roma medeniyetinin tarihsel mirası</a:t>
            </a:r>
          </a:p>
          <a:p>
            <a:pPr lvl="1" algn="just">
              <a:buFont typeface="Arial" pitchFamily="34" charset="0"/>
              <a:buChar char="•"/>
            </a:pPr>
            <a:r>
              <a:rPr lang="tr-TR" dirty="0" smtClean="0"/>
              <a:t>Ticari </a:t>
            </a:r>
            <a:r>
              <a:rPr lang="tr-TR" dirty="0"/>
              <a:t>kapitalizmin gelişmesi. Bunun sonucunda burjuvazinin kendini ilk gösterdiği yer olması</a:t>
            </a:r>
          </a:p>
          <a:p>
            <a:pPr lvl="1" algn="just">
              <a:buFont typeface="Arial" pitchFamily="34" charset="0"/>
              <a:buChar char="•"/>
            </a:pPr>
            <a:r>
              <a:rPr lang="tr-TR" dirty="0" smtClean="0"/>
              <a:t>Sforza</a:t>
            </a:r>
            <a:r>
              <a:rPr lang="tr-TR" dirty="0"/>
              <a:t>, </a:t>
            </a:r>
            <a:r>
              <a:rPr lang="tr-TR" dirty="0"/>
              <a:t>Medici</a:t>
            </a:r>
            <a:r>
              <a:rPr lang="tr-TR" dirty="0"/>
              <a:t> gibi burjuva </a:t>
            </a:r>
            <a:r>
              <a:rPr lang="tr-TR" dirty="0" smtClean="0"/>
              <a:t>aristokrat ailelerin </a:t>
            </a:r>
            <a:r>
              <a:rPr lang="tr-TR" dirty="0"/>
              <a:t>sanatı ve bilimi himaye etmesi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lstStyle/>
          <a:p>
            <a:pPr>
              <a:buNone/>
            </a:pPr>
            <a:r>
              <a:rPr lang="tr-TR" dirty="0" smtClean="0"/>
              <a:t>	Rönesans’ın </a:t>
            </a:r>
            <a:r>
              <a:rPr lang="tr-TR" dirty="0"/>
              <a:t>en önemli sonuçları nelerdir?</a:t>
            </a:r>
          </a:p>
          <a:p>
            <a:pPr lvl="1">
              <a:buFont typeface="Arial" pitchFamily="34" charset="0"/>
              <a:buChar char="•"/>
            </a:pPr>
            <a:r>
              <a:rPr lang="tr-TR" sz="3200" dirty="0"/>
              <a:t>Sekülerleşmenin başlaması, yerleşik kurumların ve otoritenin zayıflaması</a:t>
            </a:r>
          </a:p>
          <a:p>
            <a:pPr lvl="1">
              <a:buFont typeface="Arial" pitchFamily="34" charset="0"/>
              <a:buChar char="•"/>
            </a:pPr>
            <a:r>
              <a:rPr lang="tr-TR" sz="3200" dirty="0"/>
              <a:t>Hümanist, teist ve panteist fikirlerin yayılması, Kilisenin eleştirilmesi</a:t>
            </a:r>
          </a:p>
          <a:p>
            <a:pPr lvl="1">
              <a:buFont typeface="Arial" pitchFamily="34" charset="0"/>
              <a:buChar char="•"/>
            </a:pPr>
            <a:r>
              <a:rPr lang="tr-TR" sz="3200" dirty="0"/>
              <a:t>Bilimsel gelişme, yeni icatlar</a:t>
            </a:r>
          </a:p>
          <a:p>
            <a:pPr lvl="1">
              <a:buFont typeface="Arial" pitchFamily="34" charset="0"/>
              <a:buChar char="•"/>
            </a:pPr>
            <a:r>
              <a:rPr lang="tr-TR" sz="3200" dirty="0"/>
              <a:t>Dünyayı keşfetme dürtüsünün yerleşmesi</a:t>
            </a:r>
          </a:p>
          <a:p>
            <a:pPr lvl="1">
              <a:buFont typeface="Arial" pitchFamily="34" charset="0"/>
              <a:buChar char="•"/>
            </a:pPr>
            <a:r>
              <a:rPr lang="tr-TR" sz="3200" dirty="0"/>
              <a:t>Sanat alanındaki büyük atılım</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Coğrafi </a:t>
            </a:r>
            <a:r>
              <a:rPr lang="tr-TR" dirty="0"/>
              <a:t>Keşifler kavramı 15. Yüzyılda Batılıların Afrika, Amerika ve Asya’daki yayılmalarını anlatmak için kullanılmıştır. Aslında dünya tarihinde coğrafi keşifleri ilk gerçekleştirenler Antik dönem Fenike denizcileri olmuştur. Coğrafi keşifleri diğerlerinden farklı kılan temel olgu, Batılı güçlerin keşfettikleri bölgelerle önce ekonomik ilişkiler kurmaları sonrasında ise bu bölgeleri kendi imparatorluklarına katmalarıdır. Tarihte hiç görülmediği kadar büyük bir </a:t>
            </a:r>
            <a:r>
              <a:rPr lang="tr-TR" dirty="0"/>
              <a:t>kolonizasyon</a:t>
            </a:r>
            <a:r>
              <a:rPr lang="tr-TR" dirty="0"/>
              <a:t> hareketi başlayacaktır.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Coğrafi </a:t>
            </a:r>
            <a:r>
              <a:rPr lang="tr-TR" dirty="0"/>
              <a:t>keşifleri ilk başlatan ülke küçük Portekiz krallığıdır. Portekizlileri İspanyollar sonrasında ise İngilizler, Fransızlar ve Hollandalılar izleyecektir. Denizcilik ve </a:t>
            </a:r>
            <a:r>
              <a:rPr lang="tr-TR" dirty="0"/>
              <a:t>navigasyon</a:t>
            </a:r>
            <a:r>
              <a:rPr lang="tr-TR" dirty="0"/>
              <a:t> teknolojisindeki gelişim coğrafi keşifleri mümkün kılan en önemli olgudur. 15. Yüzyılda Portekizlilerin Doğu Afrika kıyılarına erişmesiyle başlayan coğrafi keşifler 1492’de Amerika kıtasına ulaşılmasıyla yeni bir boyut kazandı. </a:t>
            </a:r>
            <a:r>
              <a:rPr lang="tr-TR" dirty="0"/>
              <a:t>Magellan’ın</a:t>
            </a:r>
            <a:r>
              <a:rPr lang="tr-TR" dirty="0"/>
              <a:t> başlattığı Dünya seferinin dünyanın yuvarlak olduğunu kanıtlamasıyla Coğrafi keşifler daha da hız kazandı.</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lnSpcReduction="10000"/>
          </a:bodyPr>
          <a:lstStyle/>
          <a:p>
            <a:pPr algn="just">
              <a:buNone/>
            </a:pPr>
            <a:r>
              <a:rPr lang="tr-TR" dirty="0" smtClean="0"/>
              <a:t>		Coğrafi </a:t>
            </a:r>
            <a:r>
              <a:rPr lang="tr-TR" dirty="0"/>
              <a:t>keşifler dünya tarihini değiştiren en önemli gelişmelerden biridir. Batı uygarlığının tüm dünyayı yaklaşık dört yüz yıl içinde siyasi, ekonomik ve kültürel olarak kontrol edeceği çağın başlangıcını oluşturmaktadır. Coğrafi keşifler Batı’da filizlenen ticari kapitalizmi geliştirmiş, Batı doğrudan ve dolaylı yollarla Doğu’nun zenginliklerini sömürmeye başlamıştır. Avrupa’da burjuvazinin palazlanmasını sağlamıştır. Ulusal monarşilerin yükselişinde çok önemli bir rol oynamıştır. Akdeniz Havzasının ve Yakındoğu’nun ekonomik ve siyasal çöküşü başlamıştır.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Reform </a:t>
            </a:r>
            <a:r>
              <a:rPr lang="tr-TR" dirty="0"/>
              <a:t>hareketi aslında Katolik Kilisesinin bozulması ve sömürü sisteminin bir parçası olması nedeniyle ortaya çıktığı 16. Yüzyıl başlarından çok daha önceki dönemlere giden tarihsel köklere sahiptir. Nitekim, </a:t>
            </a:r>
            <a:r>
              <a:rPr lang="tr-TR" dirty="0"/>
              <a:t>Katharcılık</a:t>
            </a:r>
            <a:r>
              <a:rPr lang="tr-TR" dirty="0"/>
              <a:t>, </a:t>
            </a:r>
            <a:r>
              <a:rPr lang="tr-TR" dirty="0"/>
              <a:t>Valdoculuk</a:t>
            </a:r>
            <a:r>
              <a:rPr lang="tr-TR" dirty="0"/>
              <a:t> gibi keskin sınıfsal özellikler taşıyan dinsel/sosyal protest hareketler daha önce ortaya çıkmıştı. Bunun dışında </a:t>
            </a:r>
            <a:r>
              <a:rPr lang="tr-TR" dirty="0"/>
              <a:t>Jan</a:t>
            </a:r>
            <a:r>
              <a:rPr lang="tr-TR" dirty="0"/>
              <a:t> </a:t>
            </a:r>
            <a:r>
              <a:rPr lang="tr-TR" dirty="0"/>
              <a:t>Huss</a:t>
            </a:r>
            <a:r>
              <a:rPr lang="tr-TR" dirty="0"/>
              <a:t> ve John </a:t>
            </a:r>
            <a:r>
              <a:rPr lang="tr-TR" dirty="0"/>
              <a:t>Wycliff</a:t>
            </a:r>
            <a:r>
              <a:rPr lang="tr-TR" dirty="0"/>
              <a:t> gibi bazı ruhban mensupları da Kilise doktrini dışında çeşitli düşünceler ileri sürmüş fakat başarılı olamamışlardı. Bu tip bir hareketin başarıya ulaşması için </a:t>
            </a:r>
            <a:r>
              <a:rPr lang="tr-TR" dirty="0"/>
              <a:t>sosyo</a:t>
            </a:r>
            <a:r>
              <a:rPr lang="tr-TR" dirty="0"/>
              <a:t>-ekonomik şartlar olgunlaşmalıydı.</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TotalTime>
  <Words>58</Words>
  <Application>Microsoft Office PowerPoint</Application>
  <PresentationFormat>Ekran Gösterisi (4:3)</PresentationFormat>
  <Paragraphs>27</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Akış</vt:lpstr>
      <vt:lpstr>RÖNESANS – COĞRAFİ KEŞİFLER-REFORM</vt:lpstr>
      <vt:lpstr>Slayt 2</vt:lpstr>
      <vt:lpstr>Slayt 3</vt:lpstr>
      <vt:lpstr>Slayt 4</vt:lpstr>
      <vt:lpstr>Slayt 5</vt:lpstr>
      <vt:lpstr>Slayt 6</vt:lpstr>
      <vt:lpstr>Slayt 7</vt:lpstr>
      <vt:lpstr>Slayt 8</vt:lpstr>
      <vt:lpstr>Slayt 9</vt:lpstr>
      <vt:lpstr>Slayt 10</vt:lpstr>
      <vt:lpstr>Slayt 11</vt:lpstr>
      <vt:lpstr>Slayt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RÖNESANS – COĞRAFİ KEŞİFLER-REFORM</dc:title>
  <dc:creator>canan</dc:creator>
  <cp:lastModifiedBy>canan</cp:lastModifiedBy>
  <cp:revision>3</cp:revision>
  <dcterms:created xsi:type="dcterms:W3CDTF">2019-03-31T15:46:34Z</dcterms:created>
  <dcterms:modified xsi:type="dcterms:W3CDTF">2019-03-31T15:58:03Z</dcterms:modified>
</cp:coreProperties>
</file>