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6" r:id="rId3"/>
    <p:sldId id="257" r:id="rId4"/>
    <p:sldId id="258" r:id="rId5"/>
    <p:sldId id="259"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2" d="100"/>
          <a:sy n="72" d="100"/>
        </p:scale>
        <p:origin x="-404" y="2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GB"/>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GB"/>
          </a:p>
        </p:txBody>
      </p:sp>
      <p:sp>
        <p:nvSpPr>
          <p:cNvPr id="4" name="Veri Yer Tutucusu 3"/>
          <p:cNvSpPr>
            <a:spLocks noGrp="1"/>
          </p:cNvSpPr>
          <p:nvPr>
            <p:ph type="dt" sz="half" idx="10"/>
          </p:nvPr>
        </p:nvSpPr>
        <p:spPr/>
        <p:txBody>
          <a:bodyPr/>
          <a:lstStyle/>
          <a:p>
            <a:fld id="{955F8AB3-B721-4F69-9CC1-9587063A0E8E}"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66289115-874F-4776-810B-9E4A545C9BAE}" type="slidenum">
              <a:rPr lang="en-GB" smtClean="0"/>
              <a:t>‹#›</a:t>
            </a:fld>
            <a:endParaRPr lang="en-GB"/>
          </a:p>
        </p:txBody>
      </p:sp>
    </p:spTree>
    <p:extLst>
      <p:ext uri="{BB962C8B-B14F-4D97-AF65-F5344CB8AC3E}">
        <p14:creationId xmlns:p14="http://schemas.microsoft.com/office/powerpoint/2010/main" val="95715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955F8AB3-B721-4F69-9CC1-9587063A0E8E}"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66289115-874F-4776-810B-9E4A545C9BAE}" type="slidenum">
              <a:rPr lang="en-GB" smtClean="0"/>
              <a:t>‹#›</a:t>
            </a:fld>
            <a:endParaRPr lang="en-GB"/>
          </a:p>
        </p:txBody>
      </p:sp>
    </p:spTree>
    <p:extLst>
      <p:ext uri="{BB962C8B-B14F-4D97-AF65-F5344CB8AC3E}">
        <p14:creationId xmlns:p14="http://schemas.microsoft.com/office/powerpoint/2010/main" val="3034133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GB"/>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955F8AB3-B721-4F69-9CC1-9587063A0E8E}"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66289115-874F-4776-810B-9E4A545C9BAE}" type="slidenum">
              <a:rPr lang="en-GB" smtClean="0"/>
              <a:t>‹#›</a:t>
            </a:fld>
            <a:endParaRPr lang="en-GB"/>
          </a:p>
        </p:txBody>
      </p:sp>
    </p:spTree>
    <p:extLst>
      <p:ext uri="{BB962C8B-B14F-4D97-AF65-F5344CB8AC3E}">
        <p14:creationId xmlns:p14="http://schemas.microsoft.com/office/powerpoint/2010/main" val="457940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955F8AB3-B721-4F69-9CC1-9587063A0E8E}"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66289115-874F-4776-810B-9E4A545C9BAE}" type="slidenum">
              <a:rPr lang="en-GB" smtClean="0"/>
              <a:t>‹#›</a:t>
            </a:fld>
            <a:endParaRPr lang="en-GB"/>
          </a:p>
        </p:txBody>
      </p:sp>
    </p:spTree>
    <p:extLst>
      <p:ext uri="{BB962C8B-B14F-4D97-AF65-F5344CB8AC3E}">
        <p14:creationId xmlns:p14="http://schemas.microsoft.com/office/powerpoint/2010/main" val="1109358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GB"/>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55F8AB3-B721-4F69-9CC1-9587063A0E8E}"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66289115-874F-4776-810B-9E4A545C9BAE}" type="slidenum">
              <a:rPr lang="en-GB" smtClean="0"/>
              <a:t>‹#›</a:t>
            </a:fld>
            <a:endParaRPr lang="en-GB"/>
          </a:p>
        </p:txBody>
      </p:sp>
    </p:spTree>
    <p:extLst>
      <p:ext uri="{BB962C8B-B14F-4D97-AF65-F5344CB8AC3E}">
        <p14:creationId xmlns:p14="http://schemas.microsoft.com/office/powerpoint/2010/main" val="674978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Veri Yer Tutucusu 4"/>
          <p:cNvSpPr>
            <a:spLocks noGrp="1"/>
          </p:cNvSpPr>
          <p:nvPr>
            <p:ph type="dt" sz="half" idx="10"/>
          </p:nvPr>
        </p:nvSpPr>
        <p:spPr/>
        <p:txBody>
          <a:bodyPr/>
          <a:lstStyle/>
          <a:p>
            <a:fld id="{955F8AB3-B721-4F69-9CC1-9587063A0E8E}"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66289115-874F-4776-810B-9E4A545C9BAE}" type="slidenum">
              <a:rPr lang="en-GB" smtClean="0"/>
              <a:t>‹#›</a:t>
            </a:fld>
            <a:endParaRPr lang="en-GB"/>
          </a:p>
        </p:txBody>
      </p:sp>
    </p:spTree>
    <p:extLst>
      <p:ext uri="{BB962C8B-B14F-4D97-AF65-F5344CB8AC3E}">
        <p14:creationId xmlns:p14="http://schemas.microsoft.com/office/powerpoint/2010/main" val="860474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GB"/>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7" name="Veri Yer Tutucusu 6"/>
          <p:cNvSpPr>
            <a:spLocks noGrp="1"/>
          </p:cNvSpPr>
          <p:nvPr>
            <p:ph type="dt" sz="half" idx="10"/>
          </p:nvPr>
        </p:nvSpPr>
        <p:spPr/>
        <p:txBody>
          <a:bodyPr/>
          <a:lstStyle/>
          <a:p>
            <a:fld id="{955F8AB3-B721-4F69-9CC1-9587063A0E8E}" type="datetimeFigureOut">
              <a:rPr lang="en-GB" smtClean="0"/>
              <a:t>03/05/2020</a:t>
            </a:fld>
            <a:endParaRPr lang="en-GB"/>
          </a:p>
        </p:txBody>
      </p:sp>
      <p:sp>
        <p:nvSpPr>
          <p:cNvPr id="8" name="Altbilgi Yer Tutucusu 7"/>
          <p:cNvSpPr>
            <a:spLocks noGrp="1"/>
          </p:cNvSpPr>
          <p:nvPr>
            <p:ph type="ftr" sz="quarter" idx="11"/>
          </p:nvPr>
        </p:nvSpPr>
        <p:spPr/>
        <p:txBody>
          <a:bodyPr/>
          <a:lstStyle/>
          <a:p>
            <a:endParaRPr lang="en-GB"/>
          </a:p>
        </p:txBody>
      </p:sp>
      <p:sp>
        <p:nvSpPr>
          <p:cNvPr id="9" name="Slayt Numarası Yer Tutucusu 8"/>
          <p:cNvSpPr>
            <a:spLocks noGrp="1"/>
          </p:cNvSpPr>
          <p:nvPr>
            <p:ph type="sldNum" sz="quarter" idx="12"/>
          </p:nvPr>
        </p:nvSpPr>
        <p:spPr/>
        <p:txBody>
          <a:bodyPr/>
          <a:lstStyle/>
          <a:p>
            <a:fld id="{66289115-874F-4776-810B-9E4A545C9BAE}" type="slidenum">
              <a:rPr lang="en-GB" smtClean="0"/>
              <a:t>‹#›</a:t>
            </a:fld>
            <a:endParaRPr lang="en-GB"/>
          </a:p>
        </p:txBody>
      </p:sp>
    </p:spTree>
    <p:extLst>
      <p:ext uri="{BB962C8B-B14F-4D97-AF65-F5344CB8AC3E}">
        <p14:creationId xmlns:p14="http://schemas.microsoft.com/office/powerpoint/2010/main" val="1317657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Veri Yer Tutucusu 2"/>
          <p:cNvSpPr>
            <a:spLocks noGrp="1"/>
          </p:cNvSpPr>
          <p:nvPr>
            <p:ph type="dt" sz="half" idx="10"/>
          </p:nvPr>
        </p:nvSpPr>
        <p:spPr/>
        <p:txBody>
          <a:bodyPr/>
          <a:lstStyle/>
          <a:p>
            <a:fld id="{955F8AB3-B721-4F69-9CC1-9587063A0E8E}" type="datetimeFigureOut">
              <a:rPr lang="en-GB" smtClean="0"/>
              <a:t>03/05/2020</a:t>
            </a:fld>
            <a:endParaRPr lang="en-GB"/>
          </a:p>
        </p:txBody>
      </p:sp>
      <p:sp>
        <p:nvSpPr>
          <p:cNvPr id="4" name="Altbilgi Yer Tutucusu 3"/>
          <p:cNvSpPr>
            <a:spLocks noGrp="1"/>
          </p:cNvSpPr>
          <p:nvPr>
            <p:ph type="ftr" sz="quarter" idx="11"/>
          </p:nvPr>
        </p:nvSpPr>
        <p:spPr/>
        <p:txBody>
          <a:bodyPr/>
          <a:lstStyle/>
          <a:p>
            <a:endParaRPr lang="en-GB"/>
          </a:p>
        </p:txBody>
      </p:sp>
      <p:sp>
        <p:nvSpPr>
          <p:cNvPr id="5" name="Slayt Numarası Yer Tutucusu 4"/>
          <p:cNvSpPr>
            <a:spLocks noGrp="1"/>
          </p:cNvSpPr>
          <p:nvPr>
            <p:ph type="sldNum" sz="quarter" idx="12"/>
          </p:nvPr>
        </p:nvSpPr>
        <p:spPr/>
        <p:txBody>
          <a:bodyPr/>
          <a:lstStyle/>
          <a:p>
            <a:fld id="{66289115-874F-4776-810B-9E4A545C9BAE}" type="slidenum">
              <a:rPr lang="en-GB" smtClean="0"/>
              <a:t>‹#›</a:t>
            </a:fld>
            <a:endParaRPr lang="en-GB"/>
          </a:p>
        </p:txBody>
      </p:sp>
    </p:spTree>
    <p:extLst>
      <p:ext uri="{BB962C8B-B14F-4D97-AF65-F5344CB8AC3E}">
        <p14:creationId xmlns:p14="http://schemas.microsoft.com/office/powerpoint/2010/main" val="4059660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55F8AB3-B721-4F69-9CC1-9587063A0E8E}" type="datetimeFigureOut">
              <a:rPr lang="en-GB" smtClean="0"/>
              <a:t>03/05/2020</a:t>
            </a:fld>
            <a:endParaRPr lang="en-GB"/>
          </a:p>
        </p:txBody>
      </p:sp>
      <p:sp>
        <p:nvSpPr>
          <p:cNvPr id="3" name="Altbilgi Yer Tutucusu 2"/>
          <p:cNvSpPr>
            <a:spLocks noGrp="1"/>
          </p:cNvSpPr>
          <p:nvPr>
            <p:ph type="ftr" sz="quarter" idx="11"/>
          </p:nvPr>
        </p:nvSpPr>
        <p:spPr/>
        <p:txBody>
          <a:bodyPr/>
          <a:lstStyle/>
          <a:p>
            <a:endParaRPr lang="en-GB"/>
          </a:p>
        </p:txBody>
      </p:sp>
      <p:sp>
        <p:nvSpPr>
          <p:cNvPr id="4" name="Slayt Numarası Yer Tutucusu 3"/>
          <p:cNvSpPr>
            <a:spLocks noGrp="1"/>
          </p:cNvSpPr>
          <p:nvPr>
            <p:ph type="sldNum" sz="quarter" idx="12"/>
          </p:nvPr>
        </p:nvSpPr>
        <p:spPr/>
        <p:txBody>
          <a:bodyPr/>
          <a:lstStyle/>
          <a:p>
            <a:fld id="{66289115-874F-4776-810B-9E4A545C9BAE}" type="slidenum">
              <a:rPr lang="en-GB" smtClean="0"/>
              <a:t>‹#›</a:t>
            </a:fld>
            <a:endParaRPr lang="en-GB"/>
          </a:p>
        </p:txBody>
      </p:sp>
    </p:spTree>
    <p:extLst>
      <p:ext uri="{BB962C8B-B14F-4D97-AF65-F5344CB8AC3E}">
        <p14:creationId xmlns:p14="http://schemas.microsoft.com/office/powerpoint/2010/main" val="3399059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55F8AB3-B721-4F69-9CC1-9587063A0E8E}"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66289115-874F-4776-810B-9E4A545C9BAE}" type="slidenum">
              <a:rPr lang="en-GB" smtClean="0"/>
              <a:t>‹#›</a:t>
            </a:fld>
            <a:endParaRPr lang="en-GB"/>
          </a:p>
        </p:txBody>
      </p:sp>
    </p:spTree>
    <p:extLst>
      <p:ext uri="{BB962C8B-B14F-4D97-AF65-F5344CB8AC3E}">
        <p14:creationId xmlns:p14="http://schemas.microsoft.com/office/powerpoint/2010/main" val="651391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55F8AB3-B721-4F69-9CC1-9587063A0E8E}"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66289115-874F-4776-810B-9E4A545C9BAE}" type="slidenum">
              <a:rPr lang="en-GB" smtClean="0"/>
              <a:t>‹#›</a:t>
            </a:fld>
            <a:endParaRPr lang="en-GB"/>
          </a:p>
        </p:txBody>
      </p:sp>
    </p:spTree>
    <p:extLst>
      <p:ext uri="{BB962C8B-B14F-4D97-AF65-F5344CB8AC3E}">
        <p14:creationId xmlns:p14="http://schemas.microsoft.com/office/powerpoint/2010/main" val="3816455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GB"/>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5F8AB3-B721-4F69-9CC1-9587063A0E8E}" type="datetimeFigureOut">
              <a:rPr lang="en-GB" smtClean="0"/>
              <a:t>03/05/2020</a:t>
            </a:fld>
            <a:endParaRPr lang="en-GB"/>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289115-874F-4776-810B-9E4A545C9BAE}" type="slidenum">
              <a:rPr lang="en-GB" smtClean="0"/>
              <a:t>‹#›</a:t>
            </a:fld>
            <a:endParaRPr lang="en-GB"/>
          </a:p>
        </p:txBody>
      </p:sp>
    </p:spTree>
    <p:extLst>
      <p:ext uri="{BB962C8B-B14F-4D97-AF65-F5344CB8AC3E}">
        <p14:creationId xmlns:p14="http://schemas.microsoft.com/office/powerpoint/2010/main" val="2259725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 Başlık 2"/>
          <p:cNvSpPr>
            <a:spLocks noGrp="1"/>
          </p:cNvSpPr>
          <p:nvPr>
            <p:ph type="ctrTitle"/>
          </p:nvPr>
        </p:nvSpPr>
        <p:spPr>
          <a:xfrm>
            <a:off x="1524000" y="734291"/>
            <a:ext cx="9144000" cy="4668982"/>
          </a:xfrm>
        </p:spPr>
        <p:txBody>
          <a:bodyPr>
            <a:normAutofit fontScale="90000"/>
          </a:bodyPr>
          <a:lstStyle/>
          <a:p>
            <a:r>
              <a:rPr lang="tr-TR" altLang="tr-TR" sz="4800" b="1" dirty="0" smtClean="0">
                <a:solidFill>
                  <a:srgbClr val="FF0000"/>
                </a:solidFill>
              </a:rPr>
              <a:t/>
            </a:r>
            <a:br>
              <a:rPr lang="tr-TR" altLang="tr-TR" sz="4800" b="1" dirty="0" smtClean="0">
                <a:solidFill>
                  <a:srgbClr val="FF0000"/>
                </a:solidFill>
              </a:rPr>
            </a:br>
            <a:r>
              <a:rPr lang="tr-TR" altLang="tr-TR" sz="4800" b="1" dirty="0">
                <a:solidFill>
                  <a:srgbClr val="FF0000"/>
                </a:solidFill>
              </a:rPr>
              <a:t/>
            </a:r>
            <a:br>
              <a:rPr lang="tr-TR" altLang="tr-TR" sz="4800" b="1" dirty="0">
                <a:solidFill>
                  <a:srgbClr val="FF0000"/>
                </a:solidFill>
              </a:rPr>
            </a:br>
            <a:r>
              <a:rPr lang="tr-TR" altLang="tr-TR" sz="4800" b="1" dirty="0" smtClean="0">
                <a:solidFill>
                  <a:srgbClr val="FF0000"/>
                </a:solidFill>
              </a:rPr>
              <a:t/>
            </a:r>
            <a:br>
              <a:rPr lang="tr-TR" altLang="tr-TR" sz="4800" b="1" dirty="0" smtClean="0">
                <a:solidFill>
                  <a:srgbClr val="FF0000"/>
                </a:solidFill>
              </a:rPr>
            </a:br>
            <a:r>
              <a:rPr lang="tr-TR" altLang="tr-TR" sz="4800" b="1" dirty="0">
                <a:solidFill>
                  <a:srgbClr val="FF0000"/>
                </a:solidFill>
              </a:rPr>
              <a:t/>
            </a:r>
            <a:br>
              <a:rPr lang="tr-TR" altLang="tr-TR" sz="4800" b="1" dirty="0">
                <a:solidFill>
                  <a:srgbClr val="FF0000"/>
                </a:solidFill>
              </a:rPr>
            </a:br>
            <a:r>
              <a:rPr lang="tr-TR" altLang="tr-TR" sz="4800" b="1" dirty="0" smtClean="0">
                <a:solidFill>
                  <a:srgbClr val="FF0000"/>
                </a:solidFill>
              </a:rPr>
              <a:t/>
            </a:r>
            <a:br>
              <a:rPr lang="tr-TR" altLang="tr-TR" sz="4800" b="1" dirty="0" smtClean="0">
                <a:solidFill>
                  <a:srgbClr val="FF0000"/>
                </a:solidFill>
              </a:rPr>
            </a:br>
            <a:r>
              <a:rPr lang="tr-TR" altLang="tr-TR" sz="4800" b="1" dirty="0" smtClean="0">
                <a:solidFill>
                  <a:srgbClr val="FF0000"/>
                </a:solidFill>
              </a:rPr>
              <a:t/>
            </a:r>
            <a:br>
              <a:rPr lang="tr-TR" altLang="tr-TR" sz="4800" b="1" dirty="0" smtClean="0">
                <a:solidFill>
                  <a:srgbClr val="FF0000"/>
                </a:solidFill>
              </a:rPr>
            </a:br>
            <a:r>
              <a:rPr lang="tr-TR" altLang="tr-TR" sz="4800" b="1" dirty="0">
                <a:solidFill>
                  <a:srgbClr val="FF0000"/>
                </a:solidFill>
              </a:rPr>
              <a:t/>
            </a:r>
            <a:br>
              <a:rPr lang="tr-TR" altLang="tr-TR" sz="4800" b="1" dirty="0">
                <a:solidFill>
                  <a:srgbClr val="FF0000"/>
                </a:solidFill>
              </a:rPr>
            </a:br>
            <a:r>
              <a:rPr lang="tr-TR" altLang="tr-TR" sz="4800" b="1" dirty="0" smtClean="0">
                <a:solidFill>
                  <a:srgbClr val="FF0000"/>
                </a:solidFill>
              </a:rPr>
              <a:t/>
            </a:r>
            <a:br>
              <a:rPr lang="tr-TR" altLang="tr-TR" sz="4800" b="1" dirty="0" smtClean="0">
                <a:solidFill>
                  <a:srgbClr val="FF0000"/>
                </a:solidFill>
              </a:rPr>
            </a:br>
            <a:r>
              <a:rPr lang="tr-TR" altLang="tr-TR" sz="4800" b="1" dirty="0">
                <a:solidFill>
                  <a:srgbClr val="FF0000"/>
                </a:solidFill>
              </a:rPr>
              <a:t/>
            </a:r>
            <a:br>
              <a:rPr lang="tr-TR" altLang="tr-TR" sz="4800" b="1" dirty="0">
                <a:solidFill>
                  <a:srgbClr val="FF0000"/>
                </a:solidFill>
              </a:rPr>
            </a:br>
            <a:r>
              <a:rPr lang="tr-TR" altLang="tr-TR" sz="4800" b="1" dirty="0" smtClean="0">
                <a:solidFill>
                  <a:srgbClr val="FF0000"/>
                </a:solidFill>
              </a:rPr>
              <a:t/>
            </a:r>
            <a:br>
              <a:rPr lang="tr-TR" altLang="tr-TR" sz="4800" b="1" dirty="0" smtClean="0">
                <a:solidFill>
                  <a:srgbClr val="FF0000"/>
                </a:solidFill>
              </a:rPr>
            </a:br>
            <a:r>
              <a:rPr lang="tr-TR" altLang="tr-TR" sz="4800" b="1" dirty="0">
                <a:solidFill>
                  <a:srgbClr val="FF0000"/>
                </a:solidFill>
              </a:rPr>
              <a:t/>
            </a:r>
            <a:br>
              <a:rPr lang="tr-TR" altLang="tr-TR" sz="4800" b="1" dirty="0">
                <a:solidFill>
                  <a:srgbClr val="FF0000"/>
                </a:solidFill>
              </a:rPr>
            </a:br>
            <a:r>
              <a:rPr lang="tr-TR" altLang="tr-TR" sz="4000" b="1" dirty="0" smtClean="0">
                <a:solidFill>
                  <a:srgbClr val="FF0000"/>
                </a:solidFill>
              </a:rPr>
              <a:t>3. HAFTA</a:t>
            </a:r>
            <a:r>
              <a:rPr lang="tr-TR" altLang="tr-TR" sz="4800" b="1" dirty="0" smtClean="0">
                <a:solidFill>
                  <a:srgbClr val="FF0000"/>
                </a:solidFill>
              </a:rPr>
              <a:t/>
            </a:r>
            <a:br>
              <a:rPr lang="tr-TR" altLang="tr-TR" sz="4800" b="1" dirty="0" smtClean="0">
                <a:solidFill>
                  <a:srgbClr val="FF0000"/>
                </a:solidFill>
              </a:rPr>
            </a:br>
            <a:r>
              <a:rPr lang="tr-TR" altLang="tr-TR" sz="4800" b="1" dirty="0" smtClean="0">
                <a:solidFill>
                  <a:srgbClr val="FF0000"/>
                </a:solidFill>
              </a:rPr>
              <a:t>SATRANÇ TAŞLARININ HAREKETLERİNİ TANIYALIM DEVAMI</a:t>
            </a:r>
            <a:br>
              <a:rPr lang="tr-TR" altLang="tr-TR" sz="4800" b="1" dirty="0" smtClean="0">
                <a:solidFill>
                  <a:srgbClr val="FF0000"/>
                </a:solidFill>
              </a:rPr>
            </a:br>
            <a:r>
              <a:rPr lang="tr-TR" altLang="tr-TR" sz="4800" b="1" dirty="0" smtClean="0">
                <a:solidFill>
                  <a:srgbClr val="FF0000"/>
                </a:solidFill>
              </a:rPr>
              <a:t/>
            </a:r>
            <a:br>
              <a:rPr lang="tr-TR" altLang="tr-TR" sz="4800" b="1" dirty="0" smtClean="0">
                <a:solidFill>
                  <a:srgbClr val="FF0000"/>
                </a:solidFill>
              </a:rPr>
            </a:br>
            <a:r>
              <a:rPr lang="tr-TR" altLang="tr-TR" sz="4000" b="1" dirty="0" smtClean="0">
                <a:solidFill>
                  <a:srgbClr val="FF0000"/>
                </a:solidFill>
              </a:rPr>
              <a:t>AT VE ŞAH HAREKETLERİ</a:t>
            </a:r>
            <a:br>
              <a:rPr lang="tr-TR" altLang="tr-TR" sz="4000" b="1" dirty="0" smtClean="0">
                <a:solidFill>
                  <a:srgbClr val="FF0000"/>
                </a:solidFill>
              </a:rPr>
            </a:br>
            <a:r>
              <a:rPr lang="tr-TR" altLang="tr-TR" b="1" dirty="0" smtClean="0">
                <a:solidFill>
                  <a:srgbClr val="FF0000"/>
                </a:solidFill>
              </a:rPr>
              <a:t/>
            </a:r>
            <a:br>
              <a:rPr lang="tr-TR" altLang="tr-TR" b="1" dirty="0" smtClean="0">
                <a:solidFill>
                  <a:srgbClr val="FF0000"/>
                </a:solidFill>
              </a:rPr>
            </a:br>
            <a:endParaRPr lang="en-GB" dirty="0"/>
          </a:p>
        </p:txBody>
      </p:sp>
    </p:spTree>
    <p:extLst>
      <p:ext uri="{BB962C8B-B14F-4D97-AF65-F5344CB8AC3E}">
        <p14:creationId xmlns:p14="http://schemas.microsoft.com/office/powerpoint/2010/main" val="32537099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7680325" y="115888"/>
            <a:ext cx="2952750" cy="5834062"/>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90000"/>
              </a:lnSpc>
            </a:pPr>
            <a:r>
              <a:rPr lang="tr-TR" altLang="tr-TR" sz="2800"/>
              <a:t>Burada Beyaz Şah, Siyah Şahın yanına gidemez.</a:t>
            </a:r>
            <a:br>
              <a:rPr lang="tr-TR" altLang="tr-TR" sz="2800"/>
            </a:br>
            <a:r>
              <a:rPr lang="tr-TR" altLang="tr-TR" sz="2800"/>
              <a:t/>
            </a:r>
            <a:br>
              <a:rPr lang="tr-TR" altLang="tr-TR" sz="2800"/>
            </a:br>
            <a:r>
              <a:rPr lang="tr-TR" altLang="tr-TR" sz="2800" b="1"/>
              <a:t>İKİ ŞAH ASLA YANYANA DURAMAZLAR!</a:t>
            </a:r>
            <a:r>
              <a:rPr lang="tr-TR" altLang="tr-TR" sz="2800"/>
              <a:t> </a:t>
            </a:r>
          </a:p>
        </p:txBody>
      </p:sp>
      <p:pic>
        <p:nvPicPr>
          <p:cNvPr id="35843" name="Picture 5" descr="king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1951" y="66676"/>
            <a:ext cx="5903913" cy="5903913"/>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514314"/>
      </p:ext>
    </p:extLst>
  </p:cSld>
  <p:clrMapOvr>
    <a:masterClrMapping/>
  </p:clrMapOvr>
  <p:transition spd="slow">
    <p:fade/>
    <p:sndAc>
      <p:stSnd>
        <p:snd r:embed="rId2" name="chimes.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703388" y="188913"/>
            <a:ext cx="3529012" cy="6119812"/>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110000"/>
              </a:lnSpc>
            </a:pPr>
            <a:r>
              <a:rPr lang="tr-TR" altLang="tr-TR" sz="2400" dirty="0"/>
              <a:t>Bu ders atın nasıl hareket ettiğini öğretecektir.</a:t>
            </a:r>
            <a:br>
              <a:rPr lang="tr-TR" altLang="tr-TR" sz="2400" dirty="0"/>
            </a:br>
            <a:r>
              <a:rPr lang="tr-TR" altLang="tr-TR" sz="2400" dirty="0"/>
              <a:t/>
            </a:r>
            <a:br>
              <a:rPr lang="tr-TR" altLang="tr-TR" sz="2400" dirty="0"/>
            </a:br>
            <a:r>
              <a:rPr lang="tr-TR" altLang="tr-TR" sz="2400" dirty="0"/>
              <a:t>At </a:t>
            </a:r>
            <a:r>
              <a:rPr lang="tr-TR" altLang="tr-TR" sz="2400" dirty="0">
                <a:solidFill>
                  <a:srgbClr val="FF0000"/>
                </a:solidFill>
              </a:rPr>
              <a:t>"L"</a:t>
            </a:r>
            <a:r>
              <a:rPr lang="tr-TR" altLang="tr-TR" sz="2400" dirty="0"/>
              <a:t> harfine benzer şekilde hareket eder.</a:t>
            </a:r>
            <a:br>
              <a:rPr lang="tr-TR" altLang="tr-TR" sz="2400" dirty="0"/>
            </a:br>
            <a:r>
              <a:rPr lang="tr-TR" altLang="tr-TR" sz="2400" dirty="0"/>
              <a:t/>
            </a:r>
            <a:br>
              <a:rPr lang="tr-TR" altLang="tr-TR" sz="2400" dirty="0"/>
            </a:br>
            <a:r>
              <a:rPr lang="tr-TR" altLang="tr-TR" sz="2400" dirty="0"/>
              <a:t>İki kare yukarı veya aşağı sonrada bir kare sağa veya sola. </a:t>
            </a:r>
            <a:br>
              <a:rPr lang="tr-TR" altLang="tr-TR" sz="2400" dirty="0"/>
            </a:br>
            <a:r>
              <a:rPr lang="tr-TR" altLang="tr-TR" sz="2400" dirty="0"/>
              <a:t/>
            </a:r>
            <a:br>
              <a:rPr lang="tr-TR" altLang="tr-TR" sz="2400" dirty="0"/>
            </a:br>
            <a:r>
              <a:rPr lang="tr-TR" altLang="tr-TR" sz="2400" dirty="0"/>
              <a:t>Yanda At işaretlenmiş herhangi bir kareye gidebilir. </a:t>
            </a:r>
          </a:p>
        </p:txBody>
      </p:sp>
      <p:pic>
        <p:nvPicPr>
          <p:cNvPr id="26627" name="Picture 5" descr="hors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5275" y="908050"/>
            <a:ext cx="5113338" cy="532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WordArt 6"/>
          <p:cNvSpPr>
            <a:spLocks noChangeArrowheads="1" noChangeShapeType="1" noTextEdit="1"/>
          </p:cNvSpPr>
          <p:nvPr/>
        </p:nvSpPr>
        <p:spPr bwMode="auto">
          <a:xfrm>
            <a:off x="6456363" y="188914"/>
            <a:ext cx="3613150" cy="504825"/>
          </a:xfrm>
          <a:prstGeom prst="rect">
            <a:avLst/>
          </a:prstGeom>
        </p:spPr>
        <p:txBody>
          <a:bodyPr wrap="none" fromWordArt="1">
            <a:prstTxWarp prst="textPlain">
              <a:avLst>
                <a:gd name="adj" fmla="val 50000"/>
              </a:avLst>
            </a:prstTxWarp>
          </a:bodyPr>
          <a:lstStyle/>
          <a:p>
            <a:pPr algn="ctr"/>
            <a:r>
              <a:rPr lang="en-GB" sz="2000" kern="10">
                <a:ln w="9525">
                  <a:solidFill>
                    <a:srgbClr val="FF0000"/>
                  </a:solidFill>
                  <a:round/>
                  <a:headEnd/>
                  <a:tailEnd/>
                </a:ln>
                <a:solidFill>
                  <a:srgbClr val="FFFF00"/>
                </a:solidFill>
                <a:latin typeface="Arial Black" panose="020B0A04020102020204" pitchFamily="34" charset="0"/>
              </a:rPr>
              <a:t>AT HAREKETLERİ</a:t>
            </a:r>
          </a:p>
        </p:txBody>
      </p:sp>
    </p:spTree>
    <p:extLst>
      <p:ext uri="{BB962C8B-B14F-4D97-AF65-F5344CB8AC3E}">
        <p14:creationId xmlns:p14="http://schemas.microsoft.com/office/powerpoint/2010/main" val="3712436725"/>
      </p:ext>
    </p:extLst>
  </p:cSld>
  <p:clrMapOvr>
    <a:masterClrMapping/>
  </p:clrMapOvr>
  <p:transition spd="slow">
    <p:fade/>
    <p:sndAc>
      <p:stSnd>
        <p:snd r:embed="rId2"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7391400" y="188914"/>
            <a:ext cx="3276600" cy="6440487"/>
          </a:xfrm>
          <a:ln>
            <a:headEnd/>
            <a:tailEnd/>
          </a:ln>
        </p:spPr>
        <p:style>
          <a:lnRef idx="2">
            <a:schemeClr val="dk1"/>
          </a:lnRef>
          <a:fillRef idx="1">
            <a:schemeClr val="lt1"/>
          </a:fillRef>
          <a:effectRef idx="0">
            <a:schemeClr val="dk1"/>
          </a:effectRef>
          <a:fontRef idx="minor">
            <a:schemeClr val="dk1"/>
          </a:fontRef>
        </p:style>
        <p:txBody>
          <a:bodyPr/>
          <a:lstStyle/>
          <a:p>
            <a:pPr eaLnBrk="1" hangingPunct="1"/>
            <a:r>
              <a:rPr lang="tr-TR" altLang="tr-TR" sz="2800"/>
              <a:t>Atın hareketinde diğer önemli bir olay ise eğer At Beyaz bir karedeyse Siyah bir kareye gitmelidir.</a:t>
            </a:r>
            <a:br>
              <a:rPr lang="tr-TR" altLang="tr-TR" sz="2800"/>
            </a:br>
            <a:r>
              <a:rPr lang="tr-TR" altLang="tr-TR" sz="2800"/>
              <a:t/>
            </a:r>
            <a:br>
              <a:rPr lang="tr-TR" altLang="tr-TR" sz="2800"/>
            </a:br>
            <a:r>
              <a:rPr lang="tr-TR" altLang="tr-TR" sz="2800"/>
              <a:t>Eğer At Siyah bir karedeyse de Beyaz bir kareye gitmelidir. </a:t>
            </a:r>
          </a:p>
        </p:txBody>
      </p:sp>
      <p:pic>
        <p:nvPicPr>
          <p:cNvPr id="27651" name="Picture 5" descr="hors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1950" y="190501"/>
            <a:ext cx="5543550" cy="568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58266523"/>
      </p:ext>
    </p:extLst>
  </p:cSld>
  <p:clrMapOvr>
    <a:masterClrMapping/>
  </p:clrMapOvr>
  <p:transition spd="slow">
    <p:fade/>
    <p:sndAc>
      <p:stSnd>
        <p:snd r:embed="rId2" name="chimes.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711327" y="115889"/>
            <a:ext cx="2944812" cy="6499225"/>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150000"/>
              </a:lnSpc>
            </a:pPr>
            <a:r>
              <a:rPr lang="tr-TR" altLang="tr-TR" sz="2400" b="1"/>
              <a:t>Diğer taşlar gibi At, rakip taşın bulunduğu kareye giderek o taşı kaldırır ve o taşın yerine geçebilir. </a:t>
            </a:r>
            <a:br>
              <a:rPr lang="tr-TR" altLang="tr-TR" sz="2400" b="1"/>
            </a:br>
            <a:r>
              <a:rPr lang="tr-TR" altLang="tr-TR" sz="2400" b="1"/>
              <a:t/>
            </a:r>
            <a:br>
              <a:rPr lang="tr-TR" altLang="tr-TR" sz="2400" b="1"/>
            </a:br>
            <a:r>
              <a:rPr lang="tr-TR" altLang="tr-TR" sz="2400" b="1"/>
              <a:t>Bu şekilde taş almış olur. </a:t>
            </a:r>
          </a:p>
        </p:txBody>
      </p:sp>
      <p:pic>
        <p:nvPicPr>
          <p:cNvPr id="28675" name="Picture 5" descr="horse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6139" y="115889"/>
            <a:ext cx="5881687" cy="588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3131585"/>
      </p:ext>
    </p:extLst>
  </p:cSld>
  <p:clrMapOvr>
    <a:masterClrMapping/>
  </p:clrMapOvr>
  <p:transition spd="slow">
    <p:fade/>
    <p:sndAc>
      <p:stSnd>
        <p:snd r:embed="rId2" name="chimes.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7248525" y="188914"/>
            <a:ext cx="3251200" cy="5761037"/>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120000"/>
              </a:lnSpc>
            </a:pPr>
            <a:r>
              <a:rPr lang="tr-TR" altLang="tr-TR" sz="2400" b="1"/>
              <a:t>Diğer taşlardan farklı olarak At ismine de uygun olarak diğer taşların üzerinden atlayabilir.</a:t>
            </a:r>
            <a:br>
              <a:rPr lang="tr-TR" altLang="tr-TR" sz="2400" b="1"/>
            </a:br>
            <a:r>
              <a:rPr lang="tr-TR" altLang="tr-TR" sz="2400" b="1"/>
              <a:t/>
            </a:r>
            <a:br>
              <a:rPr lang="tr-TR" altLang="tr-TR" sz="2400" b="1"/>
            </a:br>
            <a:r>
              <a:rPr lang="tr-TR" altLang="tr-TR" sz="2400" b="1"/>
              <a:t>Yanda At etrafında pek çok taş olmasına rağmen,  hala 8 kareye gidebilir. </a:t>
            </a:r>
          </a:p>
        </p:txBody>
      </p:sp>
      <p:pic>
        <p:nvPicPr>
          <p:cNvPr id="29699" name="Picture 5" descr="horse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389" y="188914"/>
            <a:ext cx="5329237" cy="576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04815488"/>
      </p:ext>
    </p:extLst>
  </p:cSld>
  <p:clrMapOvr>
    <a:masterClrMapping/>
  </p:clrMapOvr>
  <p:transition spd="slow">
    <p:fade/>
    <p:sndAc>
      <p:stSnd>
        <p:snd r:embed="rId2" name="chimes.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743701" y="188914"/>
            <a:ext cx="3827463" cy="5761037"/>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120000"/>
              </a:lnSpc>
            </a:pPr>
            <a:r>
              <a:rPr lang="tr-TR" altLang="tr-TR" sz="2400"/>
              <a:t>Bu ders Şahın hareketini öğretecektir.</a:t>
            </a:r>
            <a:br>
              <a:rPr lang="tr-TR" altLang="tr-TR" sz="2400"/>
            </a:br>
            <a:r>
              <a:rPr lang="tr-TR" altLang="tr-TR" sz="2400"/>
              <a:t/>
            </a:r>
            <a:br>
              <a:rPr lang="tr-TR" altLang="tr-TR" sz="2400"/>
            </a:br>
            <a:r>
              <a:rPr lang="tr-TR" altLang="tr-TR" sz="2400"/>
              <a:t>Şah bir seferinde herhangi bir yöne sadece bir kare gidebilir.</a:t>
            </a:r>
            <a:br>
              <a:rPr lang="tr-TR" altLang="tr-TR" sz="2400"/>
            </a:br>
            <a:r>
              <a:rPr lang="tr-TR" altLang="tr-TR" sz="2400"/>
              <a:t/>
            </a:r>
            <a:br>
              <a:rPr lang="tr-TR" altLang="tr-TR" sz="2400"/>
            </a:br>
            <a:r>
              <a:rPr lang="tr-TR" altLang="tr-TR" sz="2400"/>
              <a:t>Yukarı, aşağı, sağa, sola ve çapraz. </a:t>
            </a:r>
          </a:p>
        </p:txBody>
      </p:sp>
      <p:pic>
        <p:nvPicPr>
          <p:cNvPr id="31747" name="Picture 5" descr="king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7851" y="1196976"/>
            <a:ext cx="47529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8" name="WordArt 6"/>
          <p:cNvSpPr>
            <a:spLocks noChangeArrowheads="1" noChangeShapeType="1" noTextEdit="1"/>
          </p:cNvSpPr>
          <p:nvPr/>
        </p:nvSpPr>
        <p:spPr bwMode="auto">
          <a:xfrm>
            <a:off x="1919288" y="333375"/>
            <a:ext cx="4392612" cy="719138"/>
          </a:xfrm>
          <a:prstGeom prst="rect">
            <a:avLst/>
          </a:prstGeom>
        </p:spPr>
        <p:txBody>
          <a:bodyPr wrap="none" fromWordArt="1">
            <a:prstTxWarp prst="textPlain">
              <a:avLst>
                <a:gd name="adj" fmla="val 50000"/>
              </a:avLst>
            </a:prstTxWarp>
          </a:bodyPr>
          <a:lstStyle/>
          <a:p>
            <a:pPr algn="ctr"/>
            <a:r>
              <a:rPr lang="en-GB" sz="2400" kern="10">
                <a:ln w="9525">
                  <a:solidFill>
                    <a:srgbClr val="FFCC00"/>
                  </a:solidFill>
                  <a:round/>
                  <a:headEnd/>
                  <a:tailEnd/>
                </a:ln>
                <a:solidFill>
                  <a:srgbClr val="FFFF00"/>
                </a:solidFill>
                <a:latin typeface="Arial Black" panose="020B0A04020102020204" pitchFamily="34" charset="0"/>
              </a:rPr>
              <a:t>ŞAH HAREKETLERİ</a:t>
            </a:r>
          </a:p>
        </p:txBody>
      </p:sp>
    </p:spTree>
    <p:extLst>
      <p:ext uri="{BB962C8B-B14F-4D97-AF65-F5344CB8AC3E}">
        <p14:creationId xmlns:p14="http://schemas.microsoft.com/office/powerpoint/2010/main" val="1549126792"/>
      </p:ext>
    </p:extLst>
  </p:cSld>
  <p:clrMapOvr>
    <a:masterClrMapping/>
  </p:clrMapOvr>
  <p:transition spd="slow">
    <p:fade/>
    <p:sndAc>
      <p:stSnd>
        <p:snd r:embed="rId2" name="chimes.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597026" y="188914"/>
            <a:ext cx="3419475" cy="5545137"/>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130000"/>
              </a:lnSpc>
            </a:pPr>
            <a:r>
              <a:rPr lang="tr-TR" altLang="tr-TR" sz="3200" dirty="0"/>
              <a:t>Şah yanındaki bir karedeki rakip taşı alabilir.</a:t>
            </a:r>
            <a:br>
              <a:rPr lang="tr-TR" altLang="tr-TR" sz="3200" dirty="0"/>
            </a:br>
            <a:r>
              <a:rPr lang="tr-TR" altLang="tr-TR" sz="3200" dirty="0"/>
              <a:t/>
            </a:r>
            <a:br>
              <a:rPr lang="tr-TR" altLang="tr-TR" sz="3200" dirty="0"/>
            </a:br>
            <a:r>
              <a:rPr lang="tr-TR" altLang="tr-TR" sz="3200" dirty="0"/>
              <a:t>Burada Beyaz Şah Siyah Piyonu alabilir. </a:t>
            </a:r>
          </a:p>
        </p:txBody>
      </p:sp>
      <p:pic>
        <p:nvPicPr>
          <p:cNvPr id="32771" name="Picture 5" descr="king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60963" y="188914"/>
            <a:ext cx="5472112" cy="554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49791131"/>
      </p:ext>
    </p:extLst>
  </p:cSld>
  <p:clrMapOvr>
    <a:masterClrMapping/>
  </p:clrMapOvr>
  <p:transition spd="slow">
    <p:fade/>
    <p:sndAc>
      <p:stSnd>
        <p:snd r:embed="rId2" name="chimes.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7032626" y="115888"/>
            <a:ext cx="3330575" cy="6437312"/>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130000"/>
              </a:lnSpc>
            </a:pPr>
            <a:r>
              <a:rPr lang="tr-TR" altLang="tr-TR" sz="2400" dirty="0"/>
              <a:t>Şahla ilgili özel bir kural vardır.</a:t>
            </a:r>
            <a:br>
              <a:rPr lang="tr-TR" altLang="tr-TR" sz="2400" dirty="0"/>
            </a:br>
            <a:r>
              <a:rPr lang="tr-TR" altLang="tr-TR" sz="2400" dirty="0"/>
              <a:t/>
            </a:r>
            <a:br>
              <a:rPr lang="tr-TR" altLang="tr-TR" sz="2400" dirty="0"/>
            </a:br>
            <a:r>
              <a:rPr lang="tr-TR" altLang="tr-TR" sz="2400" dirty="0"/>
              <a:t>Rakip taşların gidebileceği karelerde Şah </a:t>
            </a:r>
            <a:r>
              <a:rPr lang="tr-TR" altLang="tr-TR" sz="2400" b="1" dirty="0"/>
              <a:t>DURAMAZ</a:t>
            </a:r>
            <a:r>
              <a:rPr lang="tr-TR" altLang="tr-TR" sz="2400" dirty="0"/>
              <a:t> veya oraya </a:t>
            </a:r>
            <a:r>
              <a:rPr lang="tr-TR" altLang="tr-TR" sz="2400" b="1" dirty="0">
                <a:solidFill>
                  <a:srgbClr val="FF0000"/>
                </a:solidFill>
              </a:rPr>
              <a:t>GİDEMEZ.</a:t>
            </a:r>
            <a:r>
              <a:rPr lang="tr-TR" altLang="tr-TR" sz="2400" dirty="0"/>
              <a:t/>
            </a:r>
            <a:br>
              <a:rPr lang="tr-TR" altLang="tr-TR" sz="2400" dirty="0"/>
            </a:br>
            <a:r>
              <a:rPr lang="tr-TR" altLang="tr-TR" sz="2400" dirty="0"/>
              <a:t/>
            </a:r>
            <a:br>
              <a:rPr lang="tr-TR" altLang="tr-TR" sz="2400" dirty="0"/>
            </a:br>
            <a:r>
              <a:rPr lang="tr-TR" altLang="tr-TR" sz="2400" dirty="0"/>
              <a:t>Yanda Şah Siyah Kale tarafından alınabileceği bir kareye gidemez. </a:t>
            </a:r>
          </a:p>
        </p:txBody>
      </p:sp>
      <p:pic>
        <p:nvPicPr>
          <p:cNvPr id="33795" name="Picture 5" descr="king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1951" y="115888"/>
            <a:ext cx="5256213" cy="5834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16699730"/>
      </p:ext>
    </p:extLst>
  </p:cSld>
  <p:clrMapOvr>
    <a:masterClrMapping/>
  </p:clrMapOvr>
  <p:transition spd="slow">
    <p:fade/>
    <p:sndAc>
      <p:stSnd>
        <p:snd r:embed="rId2" name="chimes.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631950" y="115888"/>
            <a:ext cx="3168650" cy="6208712"/>
          </a:xfrm>
          <a:ln>
            <a:headEnd/>
            <a:tailEnd/>
          </a:ln>
        </p:spPr>
        <p:style>
          <a:lnRef idx="2">
            <a:schemeClr val="dk1"/>
          </a:lnRef>
          <a:fillRef idx="1">
            <a:schemeClr val="lt1"/>
          </a:fillRef>
          <a:effectRef idx="0">
            <a:schemeClr val="dk1"/>
          </a:effectRef>
          <a:fontRef idx="minor">
            <a:schemeClr val="dk1"/>
          </a:fontRef>
        </p:style>
        <p:txBody>
          <a:bodyPr/>
          <a:lstStyle/>
          <a:p>
            <a:pPr algn="l" eaLnBrk="1" hangingPunct="1">
              <a:lnSpc>
                <a:spcPct val="140000"/>
              </a:lnSpc>
            </a:pPr>
            <a:r>
              <a:rPr lang="tr-TR" altLang="tr-TR" sz="4000" dirty="0"/>
              <a:t>Burada Şah, Fil tarafından alınabileceği bir kareye gidemez. </a:t>
            </a:r>
          </a:p>
        </p:txBody>
      </p:sp>
      <p:pic>
        <p:nvPicPr>
          <p:cNvPr id="34819" name="Picture 5" descr="king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43475" y="115888"/>
            <a:ext cx="5689600" cy="568960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4852677"/>
      </p:ext>
    </p:extLst>
  </p:cSld>
  <p:clrMapOvr>
    <a:masterClrMapping/>
  </p:clrMapOvr>
  <p:transition spd="slow">
    <p:fade/>
    <p:sndAc>
      <p:stSnd>
        <p:snd r:embed="rId2" name="chimes.wav"/>
      </p:stSnd>
    </p:sndAc>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102</Words>
  <Application>Microsoft Office PowerPoint</Application>
  <PresentationFormat>Özel</PresentationFormat>
  <Paragraphs>12</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Office Teması</vt:lpstr>
      <vt:lpstr>           3. HAFTA SATRANÇ TAŞLARININ HAREKETLERİNİ TANIYALIM DEVAMI  AT VE ŞAH HAREKETLERİ  </vt:lpstr>
      <vt:lpstr>Bu ders atın nasıl hareket ettiğini öğretecektir.  At "L" harfine benzer şekilde hareket eder.  İki kare yukarı veya aşağı sonrada bir kare sağa veya sola.   Yanda At işaretlenmiş herhangi bir kareye gidebilir. </vt:lpstr>
      <vt:lpstr>Atın hareketinde diğer önemli bir olay ise eğer At Beyaz bir karedeyse Siyah bir kareye gitmelidir.  Eğer At Siyah bir karedeyse de Beyaz bir kareye gitmelidir. </vt:lpstr>
      <vt:lpstr>Diğer taşlar gibi At, rakip taşın bulunduğu kareye giderek o taşı kaldırır ve o taşın yerine geçebilir.   Bu şekilde taş almış olur. </vt:lpstr>
      <vt:lpstr>Diğer taşlardan farklı olarak At ismine de uygun olarak diğer taşların üzerinden atlayabilir.  Yanda At etrafında pek çok taş olmasına rağmen,  hala 8 kareye gidebilir. </vt:lpstr>
      <vt:lpstr>Bu ders Şahın hareketini öğretecektir.  Şah bir seferinde herhangi bir yöne sadece bir kare gidebilir.  Yukarı, aşağı, sağa, sola ve çapraz. </vt:lpstr>
      <vt:lpstr>Şah yanındaki bir karedeki rakip taşı alabilir.  Burada Beyaz Şah Siyah Piyonu alabilir. </vt:lpstr>
      <vt:lpstr>Şahla ilgili özel bir kural vardır.  Rakip taşların gidebileceği karelerde Şah DURAMAZ veya oraya GİDEMEZ.  Yanda Şah Siyah Kale tarafından alınabileceği bir kareye gidemez. </vt:lpstr>
      <vt:lpstr>Burada Şah, Fil tarafından alınabileceği bir kareye gidemez. </vt:lpstr>
      <vt:lpstr>Burada Beyaz Şah, Siyah Şahın yanına gidemez.  İKİ ŞAH ASLA YANYANA DURAMAZLAR!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SATRANÇ TAŞLARININ HAREKETLERİNİ TANIYALIM DEVAMI  AT VE ŞAH HAREKETLERİ  </dc:title>
  <dc:creator>user</dc:creator>
  <cp:lastModifiedBy>user</cp:lastModifiedBy>
  <cp:revision>4</cp:revision>
  <dcterms:created xsi:type="dcterms:W3CDTF">2020-04-27T08:14:11Z</dcterms:created>
  <dcterms:modified xsi:type="dcterms:W3CDTF">2020-05-03T12:33:58Z</dcterms:modified>
</cp:coreProperties>
</file>