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3"/>
  </p:notesMasterIdLst>
  <p:handoutMasterIdLst>
    <p:handoutMasterId r:id="rId14"/>
  </p:handoutMasterIdLst>
  <p:sldIdLst>
    <p:sldId id="342" r:id="rId2"/>
    <p:sldId id="343" r:id="rId3"/>
    <p:sldId id="258" r:id="rId4"/>
    <p:sldId id="316" r:id="rId5"/>
    <p:sldId id="261" r:id="rId6"/>
    <p:sldId id="283" r:id="rId7"/>
    <p:sldId id="337" r:id="rId8"/>
    <p:sldId id="338" r:id="rId9"/>
    <p:sldId id="339" r:id="rId10"/>
    <p:sldId id="340" r:id="rId11"/>
    <p:sldId id="341" r:id="rId12"/>
  </p:sldIdLst>
  <p:sldSz cx="9144000" cy="5143500" type="screen16x9"/>
  <p:notesSz cx="7099300" cy="10234613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457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348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240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132" algn="l" defTabSz="68578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99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671" autoAdjust="0"/>
  </p:normalViewPr>
  <p:slideViewPr>
    <p:cSldViewPr>
      <p:cViewPr varScale="1">
        <p:scale>
          <a:sx n="120" d="100"/>
          <a:sy n="120" d="100"/>
        </p:scale>
        <p:origin x="738" y="10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47036A7-CA75-4FB0-A0E6-AEEC36B2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6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51F94F5-58D1-42ED-AB38-DD97D2E4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9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6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5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Yeah, Kasparov</a:t>
            </a:r>
            <a:r>
              <a:rPr lang="en-US" baseline="0" dirty="0" smtClean="0"/>
              <a:t> comment probably says more about humans than about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3075" cy="3838575"/>
          </a:xfrm>
          <a:solidFill>
            <a:srgbClr val="FFFFFF"/>
          </a:solidFill>
          <a:ln/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ln/>
        </p:spPr>
        <p:txBody>
          <a:bodyPr/>
          <a:lstStyle/>
          <a:p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All applications can be thought of as decision making or useful sub-components of decision making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L1D2 = </a:t>
            </a:r>
          </a:p>
          <a:p>
            <a:endParaRPr lang="en-US" dirty="0" smtClean="0"/>
          </a:p>
          <a:p>
            <a:r>
              <a:rPr lang="en-US" dirty="0" smtClean="0"/>
              <a:t>python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demos.py</a:t>
            </a:r>
            <a:endParaRPr lang="en-US" baseline="0" dirty="0" smtClean="0"/>
          </a:p>
          <a:p>
            <a:endParaRPr lang="en-US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 smtClean="0">
                <a:sym typeface="Wingdings"/>
              </a:rPr>
              <a:t>Select Lecture 1  select demo 2</a:t>
            </a:r>
          </a:p>
          <a:p>
            <a:pPr marL="171450" indent="-171450">
              <a:buFont typeface="Wingdings" charset="0"/>
              <a:buChar char="à"/>
            </a:pPr>
            <a:endParaRPr lang="en-US" baseline="0" smtClean="0">
              <a:sym typeface="Wingdings"/>
            </a:endParaRPr>
          </a:p>
          <a:p>
            <a:pPr marL="0" indent="0">
              <a:buFont typeface="Wingdings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3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412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3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2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9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8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29FA7E6-6E6F-4B77-AE36-D459A899DD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i.berkeley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tremetech.com/wp-content/uploads/2012/03/1791712.jpe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file:///\\localhost\upload.wikimedia.org\wikipedia\commons\7\76\Kinect2-ir-image.png" TargetMode="External"/><Relationship Id="rId7" Type="http://schemas.openxmlformats.org/officeDocument/2006/relationships/hyperlink" Target="file:///\\localhost\upload.wikimedia.org\wikipedia\commons\6\67\Xbox-360-Kinect-Standalone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file:///\\localhost\upload.wikimedia.org\wikipedia\commons\9\90\Kinect2-deepmap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00200" y="800100"/>
            <a:ext cx="5943600" cy="1200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Yapay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Zeka</a:t>
            </a:r>
            <a:r>
              <a:rPr lang="tr-T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br>
              <a:rPr lang="tr-T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tr-TR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802600715151 </a:t>
            </a:r>
            <a:r>
              <a:rPr lang="tr-TR" altLang="en-US" dirty="0" smtClean="0">
                <a:ea typeface="ＭＳ Ｐゴシック" panose="020B0600070205080204" pitchFamily="34" charset="-128"/>
              </a:rPr>
              <a:t/>
            </a:r>
            <a:br>
              <a:rPr lang="tr-TR" altLang="en-US" dirty="0" smtClean="0">
                <a:ea typeface="ＭＳ Ｐゴシック" panose="020B0600070205080204" pitchFamily="34" charset="-128"/>
              </a:rPr>
            </a:b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571750"/>
            <a:ext cx="3429000" cy="571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en-US" b="1" dirty="0" smtClean="0"/>
              <a:t>Doç. Dr. Mehmet Serdar GÜZEL</a:t>
            </a:r>
            <a:endParaRPr lang="en-US" altLang="en-US" b="1" dirty="0" smtClean="0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188351" y="3409950"/>
            <a:ext cx="633955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Slides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are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mainly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adapted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following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course</a:t>
            </a:r>
            <a:r>
              <a:rPr lang="tr-TR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page</a:t>
            </a:r>
            <a:r>
              <a:rPr lang="tr-T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alt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ai.berkeley.edu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created by Dan Klein and Pieter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Abbeel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for CS188</a:t>
            </a:r>
            <a:endParaRPr lang="tr-TR" altLang="en-US" sz="16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716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2716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71550"/>
            <a:ext cx="4644534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99058"/>
          <a:lstStyle/>
          <a:p>
            <a:r>
              <a:rPr lang="en-US" dirty="0" smtClean="0"/>
              <a:t>Pac-Man as an Agent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2209800" y="3200398"/>
            <a:ext cx="2155031" cy="1309688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rot="10800000" flipH="1">
            <a:off x="3325414" y="3672670"/>
            <a:ext cx="0" cy="5310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8579" tIns="34289" rIns="68579" bIns="3428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2286000" y="3226592"/>
            <a:ext cx="790575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0479" bIns="0"/>
          <a:lstStyle/>
          <a:p>
            <a:pPr marL="29765"/>
            <a:r>
              <a:rPr lang="en-US" b="1" dirty="0">
                <a:latin typeface="Calibri" pitchFamily="34" charset="0"/>
                <a:cs typeface="Arial" charset="0"/>
              </a:rPr>
              <a:t>Agent</a:t>
            </a:r>
          </a:p>
        </p:txBody>
      </p:sp>
      <p:grpSp>
        <p:nvGrpSpPr>
          <p:cNvPr id="23560" name="Group 10"/>
          <p:cNvGrpSpPr>
            <a:grpSpLocks/>
          </p:cNvGrpSpPr>
          <p:nvPr/>
        </p:nvGrpSpPr>
        <p:grpSpPr bwMode="auto">
          <a:xfrm>
            <a:off x="3077764" y="3748869"/>
            <a:ext cx="476250" cy="323850"/>
            <a:chOff x="0" y="0"/>
            <a:chExt cx="400" cy="272"/>
          </a:xfrm>
        </p:grpSpPr>
        <p:sp>
          <p:nvSpPr>
            <p:cNvPr id="23571" name="AutoShape 11"/>
            <p:cNvSpPr>
              <a:spLocks/>
            </p:cNvSpPr>
            <p:nvPr/>
          </p:nvSpPr>
          <p:spPr bwMode="auto">
            <a:xfrm>
              <a:off x="0" y="0"/>
              <a:ext cx="400" cy="272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72" name="Rectangle 12"/>
            <p:cNvSpPr>
              <a:spLocks/>
            </p:cNvSpPr>
            <p:nvPr/>
          </p:nvSpPr>
          <p:spPr bwMode="auto">
            <a:xfrm>
              <a:off x="135" y="32"/>
              <a:ext cx="139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29765" algn="ctr"/>
              <a:r>
                <a:rPr lang="en-US" b="1" dirty="0">
                  <a:latin typeface="Calibri" pitchFamily="34" charset="0"/>
                  <a:cs typeface="Arial" charset="0"/>
                </a:rPr>
                <a:t>?</a:t>
              </a:r>
            </a:p>
          </p:txBody>
        </p:sp>
      </p:grpSp>
      <p:grpSp>
        <p:nvGrpSpPr>
          <p:cNvPr id="23561" name="Group 13"/>
          <p:cNvGrpSpPr>
            <a:grpSpLocks/>
          </p:cNvGrpSpPr>
          <p:nvPr/>
        </p:nvGrpSpPr>
        <p:grpSpPr bwMode="auto">
          <a:xfrm>
            <a:off x="2749152" y="3400425"/>
            <a:ext cx="1104900" cy="1059657"/>
            <a:chOff x="0" y="-6"/>
            <a:chExt cx="928" cy="890"/>
          </a:xfrm>
        </p:grpSpPr>
        <p:sp>
          <p:nvSpPr>
            <p:cNvPr id="23569" name="Rectangle 14"/>
            <p:cNvSpPr>
              <a:spLocks/>
            </p:cNvSpPr>
            <p:nvPr/>
          </p:nvSpPr>
          <p:spPr bwMode="auto">
            <a:xfrm>
              <a:off x="52" y="-6"/>
              <a:ext cx="824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29765" algn="ctr"/>
              <a:r>
                <a:rPr lang="en-US" dirty="0">
                  <a:latin typeface="Calibri" pitchFamily="34" charset="0"/>
                  <a:cs typeface="Arial" charset="0"/>
                </a:rPr>
                <a:t>Sensors</a:t>
              </a:r>
            </a:p>
          </p:txBody>
        </p:sp>
        <p:sp>
          <p:nvSpPr>
            <p:cNvPr id="23570" name="Rectangle 15"/>
            <p:cNvSpPr>
              <a:spLocks/>
            </p:cNvSpPr>
            <p:nvPr/>
          </p:nvSpPr>
          <p:spPr bwMode="auto">
            <a:xfrm>
              <a:off x="0" y="636"/>
              <a:ext cx="928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29765" algn="ctr"/>
              <a:r>
                <a:rPr lang="en-US" dirty="0">
                  <a:latin typeface="Calibri" pitchFamily="34" charset="0"/>
                  <a:cs typeface="Arial" charset="0"/>
                </a:rPr>
                <a:t>Actuators</a:t>
              </a:r>
            </a:p>
          </p:txBody>
        </p:sp>
      </p:grpSp>
      <p:sp>
        <p:nvSpPr>
          <p:cNvPr id="23562" name="AutoShape 16"/>
          <p:cNvSpPr>
            <a:spLocks/>
          </p:cNvSpPr>
          <p:nvPr/>
        </p:nvSpPr>
        <p:spPr bwMode="auto">
          <a:xfrm>
            <a:off x="5380433" y="3194447"/>
            <a:ext cx="1428750" cy="1304925"/>
          </a:xfrm>
          <a:prstGeom prst="roundRect">
            <a:avLst>
              <a:gd name="adj" fmla="val 10944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3" name="Rectangle 17"/>
          <p:cNvSpPr>
            <a:spLocks/>
          </p:cNvSpPr>
          <p:nvPr/>
        </p:nvSpPr>
        <p:spPr bwMode="auto">
          <a:xfrm>
            <a:off x="5282802" y="3257550"/>
            <a:ext cx="1619250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0479" bIns="0"/>
          <a:lstStyle/>
          <a:p>
            <a:pPr marL="29765" algn="ctr"/>
            <a:r>
              <a:rPr lang="en-US" b="1" dirty="0">
                <a:latin typeface="Calibri" pitchFamily="34" charset="0"/>
                <a:cs typeface="Arial" charset="0"/>
              </a:rPr>
              <a:t>Environment</a:t>
            </a:r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 rot="10800000" flipH="1">
            <a:off x="3896915" y="3574256"/>
            <a:ext cx="185975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8579" tIns="34289" rIns="68579" bIns="3428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5" name="Line 19"/>
          <p:cNvSpPr>
            <a:spLocks noChangeShapeType="1"/>
          </p:cNvSpPr>
          <p:nvPr/>
        </p:nvSpPr>
        <p:spPr bwMode="auto">
          <a:xfrm flipH="1">
            <a:off x="3989783" y="4324350"/>
            <a:ext cx="17609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68579" tIns="34289" rIns="68579" bIns="34289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4396977" y="3584972"/>
            <a:ext cx="9429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0479" bIns="0"/>
          <a:lstStyle/>
          <a:p>
            <a:pPr marL="29765" algn="ctr"/>
            <a:r>
              <a:rPr lang="en-US" sz="1200" dirty="0">
                <a:latin typeface="Calibri" pitchFamily="34" charset="0"/>
                <a:cs typeface="Arial" charset="0"/>
              </a:rPr>
              <a:t>Percepts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4463652" y="4324350"/>
            <a:ext cx="809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0479" bIns="0"/>
          <a:lstStyle/>
          <a:p>
            <a:pPr marL="29765" algn="ctr"/>
            <a:r>
              <a:rPr lang="en-US" sz="1200" dirty="0">
                <a:latin typeface="Calibri" pitchFamily="34" charset="0"/>
                <a:cs typeface="Arial" charset="0"/>
              </a:rPr>
              <a:t>Actions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4857750"/>
            <a:ext cx="6477000" cy="22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Pac-Man is a registered trademark of Namco-Bandai Games, used here for educational purposes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94241" y="4854773"/>
            <a:ext cx="2549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Demo1: pacman-l1.mp4 or L1D2</a:t>
            </a:r>
          </a:p>
        </p:txBody>
      </p:sp>
    </p:spTree>
    <p:extLst>
      <p:ext uri="{BB962C8B-B14F-4D97-AF65-F5344CB8AC3E}">
        <p14:creationId xmlns:p14="http://schemas.microsoft.com/office/powerpoint/2010/main" val="2738945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269074" y="1200150"/>
            <a:ext cx="4644450" cy="3486149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Course Topics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3950"/>
            <a:ext cx="6172200" cy="3657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Part I: Making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Fast search /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Constraint satisfaction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Adversarial and uncertain search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Part II: Reasoning under Uncertainty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err="1" smtClean="0"/>
              <a:t>Bayes</a:t>
            </a:r>
            <a:r>
              <a:rPr lang="en-US" sz="1500" dirty="0" smtClean="0"/>
              <a:t>’ nets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Decision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Machine learning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Throughout: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smtClean="0"/>
              <a:t>Natural language, vision, robotics, games, …</a:t>
            </a:r>
          </a:p>
        </p:txBody>
      </p:sp>
    </p:spTree>
    <p:extLst>
      <p:ext uri="{BB962C8B-B14F-4D97-AF65-F5344CB8AC3E}">
        <p14:creationId xmlns:p14="http://schemas.microsoft.com/office/powerpoint/2010/main" val="23534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ea typeface="ＭＳ Ｐゴシック" panose="020B0600070205080204" pitchFamily="34" charset="-128"/>
              </a:rPr>
              <a:t>Lecturer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200150"/>
            <a:ext cx="6172200" cy="38290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Instructor: </a:t>
            </a:r>
            <a:r>
              <a:rPr lang="tr-TR" alt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Assoc. Prof Dr. Mehmet S Güzel </a:t>
            </a:r>
            <a:endParaRPr lang="en-US" altLang="en-US" smtClean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Office hours: Tuesday, </a:t>
            </a:r>
            <a:r>
              <a:rPr lang="tr-TR" altLang="en-US" smtClean="0">
                <a:ea typeface="ＭＳ Ｐゴシック" panose="020B0600070205080204" pitchFamily="34" charset="-128"/>
              </a:rPr>
              <a:t>1</a:t>
            </a:r>
            <a:r>
              <a:rPr lang="en-US" altLang="en-US" smtClean="0">
                <a:ea typeface="ＭＳ Ｐゴシック" panose="020B0600070205080204" pitchFamily="34" charset="-128"/>
              </a:rPr>
              <a:t>:30-</a:t>
            </a:r>
            <a:r>
              <a:rPr lang="tr-TR" altLang="en-US" smtClean="0">
                <a:ea typeface="ＭＳ Ｐゴシック" panose="020B0600070205080204" pitchFamily="34" charset="-128"/>
              </a:rPr>
              <a:t>2</a:t>
            </a:r>
            <a:r>
              <a:rPr lang="en-US" altLang="en-US" smtClean="0">
                <a:ea typeface="ＭＳ Ｐゴシック" panose="020B0600070205080204" pitchFamily="34" charset="-128"/>
              </a:rPr>
              <a:t>:30pm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Open door policy – don’t hesitate to stop by!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Watch the course website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Assignments,</a:t>
            </a:r>
            <a:r>
              <a:rPr lang="tr-TR" altLang="en-US" smtClean="0">
                <a:ea typeface="ＭＳ Ｐゴシック" panose="020B0600070205080204" pitchFamily="34" charset="-128"/>
              </a:rPr>
              <a:t> lab tutorials, </a:t>
            </a:r>
            <a:r>
              <a:rPr lang="en-US" altLang="en-US" smtClean="0">
                <a:ea typeface="ＭＳ Ｐゴシック" panose="020B0600070205080204" pitchFamily="34" charset="-128"/>
              </a:rPr>
              <a:t> lecture notes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57213" indent="-214313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8859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2288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5717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914650" indent="-17145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Tx/>
              <a:buFontTx/>
              <a:buChar char="•"/>
            </a:pPr>
            <a:r>
              <a:rPr lang="en-US" altLang="en-US" sz="900">
                <a:solidFill>
                  <a:schemeClr val="bg2"/>
                </a:solidFill>
                <a:latin typeface="Arial" panose="020B0604020202020204" pitchFamily="34" charset="0"/>
              </a:rPr>
              <a:t>slide </a:t>
            </a:r>
            <a:fld id="{DD1FAF00-B09D-4A9B-921E-9E64A11DDA64}" type="slidenum">
              <a:rPr lang="en-US" altLang="en-US" sz="900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Clr>
                  <a:schemeClr val="accent2"/>
                </a:buClr>
                <a:buSzTx/>
                <a:buFontTx/>
                <a:buChar char="•"/>
              </a:pPr>
              <a:t>2</a:t>
            </a:fld>
            <a:endParaRPr lang="en-US" altLang="en-US" sz="9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Natural Language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34104"/>
            <a:ext cx="6400800" cy="37147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Speech technologies (e.g. </a:t>
            </a:r>
            <a:r>
              <a:rPr lang="en-US" sz="1800" dirty="0" err="1" smtClean="0"/>
              <a:t>Siri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Automatic speech recognition (ASR)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Text-to-speech synthesis (TTS)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Dialog systems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Language processing technologies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Question answering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Machine translation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Web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Text classification, spam filtering, etc…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047750"/>
            <a:ext cx="1783521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7121" t="21938" r="10979" b="50627"/>
          <a:stretch>
            <a:fillRect/>
          </a:stretch>
        </p:blipFill>
        <p:spPr bwMode="auto">
          <a:xfrm>
            <a:off x="914400" y="3008710"/>
            <a:ext cx="2525316" cy="12358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 l="4761" t="14677" r="7295" b="52715"/>
          <a:stretch>
            <a:fillRect/>
          </a:stretch>
        </p:blipFill>
        <p:spPr bwMode="auto">
          <a:xfrm>
            <a:off x="3714750" y="3008710"/>
            <a:ext cx="2686050" cy="12394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4" name="Picture 2" descr="IBM Watson, stomping the opposition at Jeopard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8667" r="17333"/>
          <a:stretch>
            <a:fillRect/>
          </a:stretch>
        </p:blipFill>
        <p:spPr bwMode="auto">
          <a:xfrm>
            <a:off x="6629400" y="1047750"/>
            <a:ext cx="2286000" cy="2655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234803"/>
            <a:ext cx="5524500" cy="2394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99058"/>
          <a:lstStyle/>
          <a:p>
            <a:r>
              <a:rPr lang="en-US" dirty="0" smtClean="0"/>
              <a:t>Vision (Perception)</a:t>
            </a:r>
          </a:p>
        </p:txBody>
      </p:sp>
      <p:sp>
        <p:nvSpPr>
          <p:cNvPr id="18437" name="Rectangle 6"/>
          <p:cNvSpPr>
            <a:spLocks/>
          </p:cNvSpPr>
          <p:nvPr/>
        </p:nvSpPr>
        <p:spPr bwMode="auto">
          <a:xfrm>
            <a:off x="647700" y="4781550"/>
            <a:ext cx="34671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0479" bIns="0"/>
          <a:lstStyle/>
          <a:p>
            <a:pPr marL="29765">
              <a:spcBef>
                <a:spcPts val="600"/>
              </a:spcBef>
            </a:pPr>
            <a:r>
              <a:rPr lang="en-US" sz="1100" dirty="0" smtClean="0">
                <a:latin typeface="Calibri"/>
                <a:cs typeface="Calibri"/>
              </a:rPr>
              <a:t>Images </a:t>
            </a:r>
            <a:r>
              <a:rPr lang="en-US" sz="1100" dirty="0">
                <a:latin typeface="Calibri"/>
                <a:cs typeface="Calibri"/>
              </a:rPr>
              <a:t>from Erik </a:t>
            </a:r>
            <a:r>
              <a:rPr lang="en-US" sz="1100" dirty="0" err="1" smtClean="0">
                <a:latin typeface="Calibri"/>
                <a:cs typeface="Calibri"/>
              </a:rPr>
              <a:t>Sudderth</a:t>
            </a:r>
            <a:r>
              <a:rPr lang="en-US" sz="1100" dirty="0" smtClean="0">
                <a:latin typeface="Calibri"/>
                <a:cs typeface="Calibri"/>
              </a:rPr>
              <a:t> (left), </a:t>
            </a:r>
            <a:r>
              <a:rPr lang="en-US" sz="1100" dirty="0" err="1" smtClean="0">
                <a:latin typeface="Calibri"/>
                <a:cs typeface="Calibri"/>
              </a:rPr>
              <a:t>wikipedia</a:t>
            </a:r>
            <a:r>
              <a:rPr lang="en-US" sz="1100" dirty="0" smtClean="0">
                <a:latin typeface="Calibri"/>
                <a:cs typeface="Calibri"/>
              </a:rPr>
              <a:t> (right)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457200" y="1047750"/>
            <a:ext cx="6172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0479" bIns="0"/>
          <a:lstStyle/>
          <a:p>
            <a:pPr marL="244073" indent="-214308">
              <a:spcBef>
                <a:spcPts val="479"/>
              </a:spcBef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Object and </a:t>
            </a:r>
            <a:r>
              <a:rPr lang="en-US" dirty="0" smtClean="0">
                <a:solidFill>
                  <a:schemeClr val="accent6"/>
                </a:solidFill>
                <a:latin typeface="Calibri"/>
                <a:cs typeface="Calibri"/>
              </a:rPr>
              <a:t>face recognition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244073" indent="-214308">
              <a:spcBef>
                <a:spcPts val="479"/>
              </a:spcBef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Scene segmentation</a:t>
            </a:r>
          </a:p>
          <a:p>
            <a:pPr marL="244073" indent="-214308">
              <a:spcBef>
                <a:spcPts val="479"/>
              </a:spcBef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Image classification</a:t>
            </a:r>
          </a:p>
        </p:txBody>
      </p:sp>
      <p:pic>
        <p:nvPicPr>
          <p:cNvPr id="59394" name="Picture 2" descr="File:Kinect2-ir-imag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895350"/>
            <a:ext cx="1833880" cy="1447800"/>
          </a:xfrm>
          <a:prstGeom prst="rect">
            <a:avLst/>
          </a:prstGeom>
          <a:noFill/>
        </p:spPr>
      </p:pic>
      <p:pic>
        <p:nvPicPr>
          <p:cNvPr id="59396" name="Picture 4" descr="File:Kinect2-deepmap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419350"/>
            <a:ext cx="1828800" cy="1472859"/>
          </a:xfrm>
          <a:prstGeom prst="rect">
            <a:avLst/>
          </a:prstGeom>
          <a:noFill/>
        </p:spPr>
      </p:pic>
      <p:pic>
        <p:nvPicPr>
          <p:cNvPr id="59398" name="Picture 6" descr="File:Xbox-360-Kinect-Standalone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123950"/>
            <a:ext cx="2286000" cy="7896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8155" y="4476750"/>
            <a:ext cx="282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Demo1: VISION – lec_1_t2_video.flv</a:t>
            </a:r>
            <a:endParaRPr 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8155" y="4778573"/>
            <a:ext cx="3055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Demo2: VISION – lec_1_obj_rec_0.mpg</a:t>
            </a:r>
            <a:endParaRPr 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6248400" cy="8572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Robotics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85850"/>
            <a:ext cx="3200400" cy="35433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chemeClr val="tx1"/>
                </a:solidFill>
              </a:rPr>
              <a:t>Robotics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Part mech. eng.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Part AI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Reality much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	harder than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	simulations!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chemeClr val="tx1"/>
                </a:solidFill>
              </a:rPr>
              <a:t>Technologies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Vehicles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Rescue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Soccer!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Lots of automation…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500" dirty="0" smtClean="0">
                <a:solidFill>
                  <a:schemeClr val="tx1"/>
                </a:solidFill>
              </a:rPr>
              <a:t>In this class: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We ignore mechanical aspects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Methods for planning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Methods for control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3124200" y="4857751"/>
            <a:ext cx="3676650" cy="2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latin typeface="Calibri"/>
                <a:cs typeface="Calibri"/>
              </a:rPr>
              <a:t>Images </a:t>
            </a:r>
            <a:r>
              <a:rPr lang="en-US" sz="1100" dirty="0" smtClean="0">
                <a:latin typeface="Calibri"/>
                <a:cs typeface="Calibri"/>
              </a:rPr>
              <a:t>from UC Berkeley, Boston Dynamics, </a:t>
            </a:r>
            <a:r>
              <a:rPr lang="en-US" sz="1100" dirty="0" err="1" smtClean="0">
                <a:latin typeface="Calibri"/>
                <a:cs typeface="Calibri"/>
              </a:rPr>
              <a:t>RoboCup</a:t>
            </a:r>
            <a:r>
              <a:rPr lang="en-US" sz="1100" dirty="0" smtClean="0">
                <a:latin typeface="Calibri"/>
                <a:cs typeface="Calibri"/>
              </a:rPr>
              <a:t>, Google</a:t>
            </a: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788" y="971550"/>
            <a:ext cx="18512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944" y="971550"/>
            <a:ext cx="318945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bostondynamics.com/img/PETMAN_Mar-2012_crop.jpg"/>
          <p:cNvPicPr>
            <a:picLocks noChangeAspect="1" noChangeArrowheads="1"/>
          </p:cNvPicPr>
          <p:nvPr/>
        </p:nvPicPr>
        <p:blipFill>
          <a:blip r:embed="rId4" cstate="print"/>
          <a:srcRect l="28571" r="25714"/>
          <a:stretch>
            <a:fillRect/>
          </a:stretch>
        </p:blipFill>
        <p:spPr bwMode="auto">
          <a:xfrm>
            <a:off x="7010400" y="2724150"/>
            <a:ext cx="1600200" cy="22618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137964"/>
            <a:ext cx="2590800" cy="16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-19050"/>
            <a:ext cx="215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Demo 1: ROBOTICS – </a:t>
            </a:r>
            <a:r>
              <a:rPr lang="en-US" sz="1200" dirty="0" err="1" smtClean="0">
                <a:solidFill>
                  <a:srgbClr val="FF0000"/>
                </a:solidFill>
                <a:latin typeface="Calibri"/>
                <a:cs typeface="Calibri"/>
              </a:rPr>
              <a:t>soccer.avi</a:t>
            </a:r>
            <a:endParaRPr lang="en-US" sz="1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06573"/>
            <a:ext cx="2229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Demo 2: ROBOTICS – soccer2.avi</a:t>
            </a:r>
            <a:endParaRPr lang="en-US" sz="1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17031"/>
            <a:ext cx="2014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Demo 3: ROBOTICS – </a:t>
            </a:r>
            <a:r>
              <a:rPr lang="en-US" sz="1200" dirty="0" err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lang="en-US" sz="1200" dirty="0" err="1" smtClean="0">
                <a:solidFill>
                  <a:srgbClr val="FF0000"/>
                </a:solidFill>
                <a:latin typeface="Calibri"/>
                <a:cs typeface="Calibri"/>
              </a:rPr>
              <a:t>car.avi</a:t>
            </a:r>
            <a:endParaRPr lang="en-US" sz="1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2374" y="0"/>
            <a:ext cx="2224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Demo 4: ROBOTICS – </a:t>
            </a:r>
            <a:r>
              <a:rPr lang="en-US" sz="1200" dirty="0" err="1" smtClean="0">
                <a:solidFill>
                  <a:srgbClr val="FF0000"/>
                </a:solidFill>
                <a:latin typeface="Calibri"/>
                <a:cs typeface="Calibri"/>
              </a:rPr>
              <a:t>laundry.avi</a:t>
            </a:r>
            <a:endParaRPr lang="en-US" sz="1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3816" y="209550"/>
            <a:ext cx="223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Demo 5: ROBOTICS – </a:t>
            </a:r>
            <a:r>
              <a:rPr lang="en-US" sz="1200" dirty="0" err="1" smtClean="0">
                <a:solidFill>
                  <a:srgbClr val="FF0000"/>
                </a:solidFill>
                <a:latin typeface="Calibri"/>
                <a:cs typeface="Calibri"/>
              </a:rPr>
              <a:t>petman.avi</a:t>
            </a:r>
            <a:endParaRPr lang="en-US" sz="1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0151"/>
            <a:ext cx="4724400" cy="33944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100" dirty="0" smtClean="0"/>
              <a:t>Logical systems</a:t>
            </a:r>
          </a:p>
          <a:p>
            <a:pPr lvl="1" eaLnBrk="1" hangingPunct="1"/>
            <a:r>
              <a:rPr lang="en-US" sz="1800" dirty="0" smtClean="0"/>
              <a:t>Theorem </a:t>
            </a:r>
            <a:r>
              <a:rPr lang="en-US" sz="1800" dirty="0" err="1" smtClean="0"/>
              <a:t>provers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NASA fault diagnosis</a:t>
            </a:r>
          </a:p>
          <a:p>
            <a:pPr lvl="1" eaLnBrk="1" hangingPunct="1"/>
            <a:r>
              <a:rPr lang="en-US" sz="1800" dirty="0" smtClean="0"/>
              <a:t>Question answering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100" dirty="0" smtClean="0"/>
              <a:t>Methods:</a:t>
            </a:r>
          </a:p>
          <a:p>
            <a:pPr lvl="1" eaLnBrk="1" hangingPunct="1"/>
            <a:r>
              <a:rPr lang="en-US" sz="1800" dirty="0" smtClean="0"/>
              <a:t>Deduction systems</a:t>
            </a:r>
          </a:p>
          <a:p>
            <a:pPr lvl="1" eaLnBrk="1" hangingPunct="1"/>
            <a:r>
              <a:rPr lang="en-US" sz="1800" dirty="0" smtClean="0"/>
              <a:t>Constraint satisfaction</a:t>
            </a:r>
          </a:p>
          <a:p>
            <a:pPr lvl="1" eaLnBrk="1" hangingPunct="1"/>
            <a:r>
              <a:rPr lang="en-US" sz="1800" dirty="0" err="1" smtClean="0"/>
              <a:t>Satisfiability</a:t>
            </a:r>
            <a:r>
              <a:rPr lang="en-US" sz="1800" dirty="0" smtClean="0"/>
              <a:t> solvers (huge advances!)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r="15189"/>
          <a:stretch>
            <a:fillRect/>
          </a:stretch>
        </p:blipFill>
        <p:spPr bwMode="auto">
          <a:xfrm>
            <a:off x="5410200" y="1352550"/>
            <a:ext cx="2928938" cy="305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362700" y="4857751"/>
            <a:ext cx="1714500" cy="24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latin typeface="Calibri"/>
                <a:cs typeface="Calibri"/>
              </a:rPr>
              <a:t>Image from Bart Selman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1699" y="1352550"/>
            <a:ext cx="2357600" cy="2819399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Game Playing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71550"/>
            <a:ext cx="8534400" cy="354687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Classic Moment: May, '97: Deep Blue vs. Kasparov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First match won against world champion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“Intelligent creative” play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200 million board positions per second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Humans understood 99.9 of Deep Blue's moves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Can do about the same now with a PC cluster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Open question: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How does human cognition deal with the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	search space explosion of chess?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Or: how can humans compete with computers at all??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1996: Kasparov Beats Deep Blue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“I could feel --- I could smell --- a new kind of intelligence across the table.”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1997: Deep Blue Beats Kasparov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/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“Deep Blue hasn't proven anything.”</a:t>
            </a:r>
          </a:p>
          <a:p>
            <a:pPr eaLnBrk="1" hangingPunct="1">
              <a:lnSpc>
                <a:spcPct val="80000"/>
              </a:lnSpc>
            </a:pPr>
            <a:endParaRPr lang="en-US" sz="400" dirty="0" smtClean="0"/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Huge game-playing advances recently, e.g. in Go!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0" y="4857750"/>
            <a:ext cx="3543300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Text from Bart Selman, image from IBM’s Deep Blue pages</a:t>
            </a:r>
          </a:p>
        </p:txBody>
      </p:sp>
      <p:pic>
        <p:nvPicPr>
          <p:cNvPr id="20485" name="Picture 6" descr="Image_9"/>
          <p:cNvPicPr>
            <a:picLocks noChangeAspect="1" noChangeArrowheads="1"/>
          </p:cNvPicPr>
          <p:nvPr/>
        </p:nvPicPr>
        <p:blipFill>
          <a:blip r:embed="rId4" cstate="print"/>
          <a:srcRect l="7556" r="31995"/>
          <a:stretch>
            <a:fillRect/>
          </a:stretch>
        </p:blipFill>
        <p:spPr bwMode="auto">
          <a:xfrm>
            <a:off x="4752975" y="992981"/>
            <a:ext cx="1724025" cy="188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4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1" y="1190626"/>
            <a:ext cx="2005868" cy="3133722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026" y="1352550"/>
            <a:ext cx="2986748" cy="2666998"/>
          </a:xfrm>
          <a:prstGeom prst="rect">
            <a:avLst/>
          </a:prstGeom>
          <a:noFill/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99058"/>
          <a:lstStyle/>
          <a:p>
            <a:r>
              <a:rPr lang="en-US" dirty="0" smtClean="0"/>
              <a:t>Decision Making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047750"/>
            <a:ext cx="6324600" cy="3546873"/>
          </a:xfrm>
        </p:spPr>
        <p:txBody>
          <a:bodyPr rIns="99058"/>
          <a:lstStyle/>
          <a:p>
            <a:pPr marL="586964" lvl="1">
              <a:buClrTx/>
            </a:pPr>
            <a:r>
              <a:rPr lang="en-US" dirty="0" smtClean="0">
                <a:solidFill>
                  <a:schemeClr val="accent6"/>
                </a:solidFill>
              </a:rPr>
              <a:t>Applied AI involves many kinds of automation</a:t>
            </a:r>
          </a:p>
          <a:p>
            <a:pPr marL="886993" lvl="2">
              <a:buClrTx/>
            </a:pPr>
            <a:r>
              <a:rPr lang="en-US" dirty="0" smtClean="0"/>
              <a:t>Scheduling, e.g. airline routing, military</a:t>
            </a:r>
          </a:p>
          <a:p>
            <a:pPr marL="886993" lvl="2">
              <a:buClrTx/>
            </a:pPr>
            <a:r>
              <a:rPr lang="en-US" dirty="0" smtClean="0"/>
              <a:t>Route planning, e.g. Google maps</a:t>
            </a:r>
          </a:p>
          <a:p>
            <a:pPr marL="886993" lvl="2">
              <a:buClrTx/>
            </a:pPr>
            <a:r>
              <a:rPr lang="en-US" dirty="0" smtClean="0"/>
              <a:t>Medical diagnosis</a:t>
            </a:r>
          </a:p>
          <a:p>
            <a:pPr marL="886993" lvl="2">
              <a:buClrTx/>
            </a:pPr>
            <a:r>
              <a:rPr lang="en-US" dirty="0" smtClean="0"/>
              <a:t>Web search engines</a:t>
            </a:r>
          </a:p>
          <a:p>
            <a:pPr marL="886993" lvl="2">
              <a:buClrTx/>
            </a:pPr>
            <a:r>
              <a:rPr lang="en-US" dirty="0" smtClean="0"/>
              <a:t>Spam classifiers</a:t>
            </a:r>
          </a:p>
          <a:p>
            <a:pPr marL="886993" lvl="2">
              <a:buClrTx/>
            </a:pPr>
            <a:r>
              <a:rPr lang="en-US" dirty="0" smtClean="0"/>
              <a:t>Automated help desks</a:t>
            </a:r>
          </a:p>
          <a:p>
            <a:pPr marL="886993" lvl="2">
              <a:buClrTx/>
            </a:pPr>
            <a:r>
              <a:rPr lang="en-US" dirty="0" smtClean="0"/>
              <a:t>Fraud detection</a:t>
            </a:r>
          </a:p>
          <a:p>
            <a:pPr marL="886993" lvl="2">
              <a:buClrTx/>
            </a:pPr>
            <a:r>
              <a:rPr lang="en-US" dirty="0" smtClean="0"/>
              <a:t>Product recommendations</a:t>
            </a:r>
          </a:p>
          <a:p>
            <a:pPr marL="886993" lvl="2">
              <a:buClrTx/>
            </a:pPr>
            <a:r>
              <a:rPr lang="en-US" dirty="0" smtClean="0"/>
              <a:t>… Lots more!</a:t>
            </a:r>
          </a:p>
        </p:txBody>
      </p:sp>
    </p:spTree>
    <p:extLst>
      <p:ext uri="{BB962C8B-B14F-4D97-AF65-F5344CB8AC3E}">
        <p14:creationId xmlns:p14="http://schemas.microsoft.com/office/powerpoint/2010/main" val="948943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99058"/>
          <a:lstStyle/>
          <a:p>
            <a:r>
              <a:rPr lang="en-US" smtClean="0"/>
              <a:t>Designing Rational Agents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1200150"/>
            <a:ext cx="4838700" cy="2895600"/>
          </a:xfrm>
        </p:spPr>
        <p:txBody>
          <a:bodyPr rIns="99058">
            <a:normAutofit fontScale="92500" lnSpcReduction="20000"/>
          </a:bodyPr>
          <a:lstStyle/>
          <a:p>
            <a:pPr marL="342892" indent="-342892">
              <a:spcBef>
                <a:spcPct val="0"/>
              </a:spcBef>
              <a:buClrTx/>
            </a:pPr>
            <a:r>
              <a:rPr lang="en-US" sz="1600" dirty="0" smtClean="0"/>
              <a:t>An </a:t>
            </a:r>
            <a:r>
              <a:rPr lang="en-US" sz="1600" b="1" dirty="0" smtClean="0"/>
              <a:t>agent</a:t>
            </a:r>
            <a:r>
              <a:rPr lang="en-US" sz="1600" dirty="0" smtClean="0"/>
              <a:t> is an entity that </a:t>
            </a:r>
            <a:r>
              <a:rPr lang="en-US" sz="1600" i="1" dirty="0" smtClean="0"/>
              <a:t>perceives</a:t>
            </a:r>
            <a:r>
              <a:rPr lang="en-US" sz="1600" dirty="0" smtClean="0"/>
              <a:t> and </a:t>
            </a:r>
            <a:r>
              <a:rPr lang="en-US" sz="1600" i="1" dirty="0" smtClean="0"/>
              <a:t>acts</a:t>
            </a:r>
            <a:r>
              <a:rPr lang="en-US" sz="1600" dirty="0" smtClean="0"/>
              <a:t>.</a:t>
            </a:r>
          </a:p>
          <a:p>
            <a:pPr marL="342892" indent="-342892">
              <a:spcBef>
                <a:spcPts val="1125"/>
              </a:spcBef>
              <a:buClrTx/>
            </a:pPr>
            <a:r>
              <a:rPr lang="en-US" sz="1600" dirty="0" smtClean="0"/>
              <a:t>A </a:t>
            </a:r>
            <a:r>
              <a:rPr lang="en-US" sz="1600" b="1" dirty="0" smtClean="0"/>
              <a:t>rational agent</a:t>
            </a:r>
            <a:r>
              <a:rPr lang="en-US" sz="1600" b="1" i="1" dirty="0" smtClean="0"/>
              <a:t> </a:t>
            </a:r>
            <a:r>
              <a:rPr lang="en-US" sz="1600" dirty="0" smtClean="0"/>
              <a:t>selects actions that maximize its (expected) </a:t>
            </a:r>
            <a:r>
              <a:rPr lang="en-US" sz="1600" b="1" dirty="0" smtClean="0"/>
              <a:t>utility</a:t>
            </a:r>
            <a:r>
              <a:rPr lang="en-US" sz="1600" dirty="0" smtClean="0"/>
              <a:t>.  </a:t>
            </a:r>
          </a:p>
          <a:p>
            <a:pPr marL="342892" indent="-342892">
              <a:spcBef>
                <a:spcPts val="1125"/>
              </a:spcBef>
              <a:buClrTx/>
            </a:pPr>
            <a:r>
              <a:rPr lang="en-US" sz="1600" dirty="0" smtClean="0"/>
              <a:t>Characteristics of the </a:t>
            </a:r>
            <a:r>
              <a:rPr lang="en-US" sz="1600" b="1" dirty="0" smtClean="0"/>
              <a:t>percepts, environment,</a:t>
            </a:r>
            <a:r>
              <a:rPr lang="en-US" sz="1600" dirty="0" smtClean="0"/>
              <a:t> and </a:t>
            </a:r>
            <a:r>
              <a:rPr lang="en-US" sz="1600" b="1" dirty="0" smtClean="0"/>
              <a:t>action space </a:t>
            </a:r>
            <a:r>
              <a:rPr lang="en-US" sz="1600" dirty="0" smtClean="0"/>
              <a:t>dictate techniques for selecting rational actions</a:t>
            </a:r>
          </a:p>
          <a:p>
            <a:pPr marL="342892" indent="-342892">
              <a:spcBef>
                <a:spcPts val="1125"/>
              </a:spcBef>
              <a:buClrTx/>
            </a:pPr>
            <a:r>
              <a:rPr lang="en-US" sz="1600" b="1" dirty="0" smtClean="0">
                <a:solidFill>
                  <a:srgbClr val="333399"/>
                </a:solidFill>
                <a:cs typeface="Arial" charset="0"/>
              </a:rPr>
              <a:t>This course </a:t>
            </a:r>
            <a:r>
              <a:rPr lang="en-US" sz="1600" dirty="0" smtClean="0">
                <a:solidFill>
                  <a:srgbClr val="333399"/>
                </a:solidFill>
                <a:cs typeface="Arial" charset="0"/>
              </a:rPr>
              <a:t>is about:</a:t>
            </a:r>
          </a:p>
          <a:p>
            <a:pPr marL="629825" lvl="1" indent="-257168">
              <a:lnSpc>
                <a:spcPct val="80000"/>
              </a:lnSpc>
              <a:spcBef>
                <a:spcPts val="554"/>
              </a:spcBef>
              <a:buSzPct val="100000"/>
            </a:pPr>
            <a:r>
              <a:rPr lang="en-US" sz="1600" dirty="0" smtClean="0">
                <a:cs typeface="Arial" charset="0"/>
              </a:rPr>
              <a:t>General AI techniques for a variety of problem types</a:t>
            </a:r>
          </a:p>
          <a:p>
            <a:pPr marL="629825" lvl="1" indent="-257168">
              <a:lnSpc>
                <a:spcPct val="80000"/>
              </a:lnSpc>
              <a:spcBef>
                <a:spcPts val="554"/>
              </a:spcBef>
              <a:buSzPct val="100000"/>
            </a:pPr>
            <a:r>
              <a:rPr lang="en-US" sz="1600" dirty="0" smtClean="0">
                <a:cs typeface="Arial" charset="0"/>
              </a:rPr>
              <a:t>Learning to recognize when and how a new problem can be solved with an existing technique</a:t>
            </a:r>
          </a:p>
          <a:p>
            <a:pPr marL="342892" indent="-342892">
              <a:spcBef>
                <a:spcPts val="1125"/>
              </a:spcBef>
              <a:buClrTx/>
            </a:pPr>
            <a:endParaRPr lang="en-US" sz="1600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5562601" y="3423047"/>
            <a:ext cx="2895598" cy="1434703"/>
            <a:chOff x="4616215" y="3194447"/>
            <a:chExt cx="4052397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4616215" y="3200398"/>
              <a:ext cx="1919558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 flipH="1">
              <a:off x="5611414" y="3672670"/>
              <a:ext cx="0" cy="5310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 rot="16200000">
              <a:off x="4687016" y="3598189"/>
              <a:ext cx="564897" cy="49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16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5363764" y="3748869"/>
              <a:ext cx="476250" cy="323850"/>
              <a:chOff x="0" y="0"/>
              <a:chExt cx="400" cy="272"/>
            </a:xfrm>
          </p:grpSpPr>
          <p:sp>
            <p:nvSpPr>
              <p:cNvPr id="23" name="AutoShape 11"/>
              <p:cNvSpPr>
                <a:spLocks/>
              </p:cNvSpPr>
              <p:nvPr/>
            </p:nvSpPr>
            <p:spPr bwMode="auto">
              <a:xfrm>
                <a:off x="0" y="0"/>
                <a:ext cx="400" cy="272"/>
              </a:xfrm>
              <a:prstGeom prst="roundRect">
                <a:avLst>
                  <a:gd name="adj" fmla="val 2812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sz="1600">
                  <a:latin typeface="Calibri" pitchFamily="34" charset="0"/>
                </a:endParaRPr>
              </a:p>
            </p:txBody>
          </p:sp>
          <p:sp>
            <p:nvSpPr>
              <p:cNvPr id="24" name="Rectangle 12"/>
              <p:cNvSpPr>
                <a:spLocks/>
              </p:cNvSpPr>
              <p:nvPr/>
            </p:nvSpPr>
            <p:spPr bwMode="auto">
              <a:xfrm>
                <a:off x="135" y="32"/>
                <a:ext cx="139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1600" b="1" dirty="0">
                    <a:latin typeface="Calibri" pitchFamily="34" charset="0"/>
                    <a:cs typeface="Arial" charset="0"/>
                  </a:rPr>
                  <a:t>?</a:t>
                </a:r>
              </a:p>
            </p:txBody>
          </p:sp>
        </p:grp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5073252" y="3430191"/>
              <a:ext cx="1104900" cy="1059657"/>
              <a:chOff x="32" y="19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84" y="19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14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32" y="661"/>
                <a:ext cx="928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14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7815475" y="3194447"/>
              <a:ext cx="853137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 rot="5400000">
              <a:off x="7696859" y="3589450"/>
              <a:ext cx="1157018" cy="49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6182915" y="3574256"/>
              <a:ext cx="18597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6275783" y="4324350"/>
              <a:ext cx="17609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6682977" y="3584972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1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6749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1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pic>
        <p:nvPicPr>
          <p:cNvPr id="46083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791200" y="1122226"/>
            <a:ext cx="2819399" cy="2207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530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bldLvl="5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23394</TotalTime>
  <Words>519</Words>
  <Application>Microsoft Office PowerPoint</Application>
  <PresentationFormat>Ekran Gösterisi (16:9)</PresentationFormat>
  <Paragraphs>151</Paragraphs>
  <Slides>11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Tahoma</vt:lpstr>
      <vt:lpstr>Times New Roman</vt:lpstr>
      <vt:lpstr>Trebuchet MS</vt:lpstr>
      <vt:lpstr>Wingdings</vt:lpstr>
      <vt:lpstr>Wingdings 3</vt:lpstr>
      <vt:lpstr>Yüzeyler</vt:lpstr>
      <vt:lpstr>Yapay Zeka  802600715151  </vt:lpstr>
      <vt:lpstr>Lecturer</vt:lpstr>
      <vt:lpstr>Natural Language</vt:lpstr>
      <vt:lpstr>Vision (Perception)</vt:lpstr>
      <vt:lpstr>Robotics</vt:lpstr>
      <vt:lpstr>Logic</vt:lpstr>
      <vt:lpstr>Game Playing</vt:lpstr>
      <vt:lpstr>Decision Making</vt:lpstr>
      <vt:lpstr>Designing Rational Agents</vt:lpstr>
      <vt:lpstr>Pac-Man as an Agent</vt:lpstr>
      <vt:lpstr>Course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pc</cp:lastModifiedBy>
  <cp:revision>1479</cp:revision>
  <cp:lastPrinted>2014-01-21T07:51:01Z</cp:lastPrinted>
  <dcterms:created xsi:type="dcterms:W3CDTF">2004-08-27T04:16:05Z</dcterms:created>
  <dcterms:modified xsi:type="dcterms:W3CDTF">2019-11-28T16:41:19Z</dcterms:modified>
</cp:coreProperties>
</file>