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2 İçerik Yer Tutucusu"/>
          <p:cNvSpPr>
            <a:spLocks noGrp="1"/>
          </p:cNvSpPr>
          <p:nvPr>
            <p:ph idx="1"/>
          </p:nvPr>
        </p:nvSpPr>
        <p:spPr>
          <a:xfrm>
            <a:off x="228600" y="228600"/>
            <a:ext cx="8458200" cy="5897563"/>
          </a:xfrm>
        </p:spPr>
        <p:txBody>
          <a:bodyPr/>
          <a:lstStyle/>
          <a:p>
            <a:pPr marL="0" indent="0">
              <a:buFont typeface="Arial" charset="0"/>
              <a:buNone/>
              <a:defRPr/>
            </a:pPr>
            <a:r>
              <a:rPr lang="tr-TR" altLang="tr-TR" b="1" dirty="0" smtClean="0">
                <a:solidFill>
                  <a:srgbClr val="FF0000"/>
                </a:solidFill>
              </a:rPr>
              <a:t>4. Hafta</a:t>
            </a:r>
            <a:r>
              <a:rPr lang="tr-TR" altLang="tr-TR" dirty="0" smtClean="0">
                <a:solidFill>
                  <a:srgbClr val="FF0000"/>
                </a:solidFill>
              </a:rPr>
              <a:t>	</a:t>
            </a:r>
          </a:p>
          <a:p>
            <a:pPr marL="0" indent="0">
              <a:buFont typeface="Arial" charset="0"/>
              <a:buNone/>
              <a:defRPr/>
            </a:pPr>
            <a:r>
              <a:rPr lang="tr-TR" altLang="tr-TR" dirty="0" smtClean="0">
                <a:solidFill>
                  <a:srgbClr val="FF0000"/>
                </a:solidFill>
              </a:rPr>
              <a:t>Modernizm ve </a:t>
            </a:r>
            <a:r>
              <a:rPr lang="tr-TR" altLang="tr-TR" dirty="0" err="1" smtClean="0">
                <a:solidFill>
                  <a:srgbClr val="FF0000"/>
                </a:solidFill>
              </a:rPr>
              <a:t>Postmodernizm</a:t>
            </a:r>
            <a:r>
              <a:rPr lang="tr-TR" altLang="tr-TR" dirty="0" smtClean="0">
                <a:solidFill>
                  <a:srgbClr val="FF0000"/>
                </a:solidFill>
              </a:rPr>
              <a:t>, Eleştirel Sosyal Psikolojide Ontoloji ve Epistemoloji</a:t>
            </a:r>
          </a:p>
          <a:p>
            <a:pPr>
              <a:defRPr/>
            </a:pPr>
            <a:r>
              <a:rPr lang="tr-TR" altLang="tr-TR" dirty="0" smtClean="0">
                <a:solidFill>
                  <a:srgbClr val="FF0000"/>
                </a:solidFill>
              </a:rPr>
              <a:t>ELEŞTİREL SOSYAL PSİKOLOJİDE ONTOLOJİ VE EPİSTEMOLOJİ</a:t>
            </a:r>
          </a:p>
          <a:p>
            <a:pPr>
              <a:defRPr/>
            </a:pPr>
            <a:r>
              <a:rPr lang="tr-TR" altLang="tr-TR" dirty="0" smtClean="0"/>
              <a:t>Eleştirel sosyal psikoloji doğada “dışarda” bir sosyal dünya olmadığı şeklindeki ontolojiye dayanır. Sosyal dünya, insanların karşılıklı eylemleri ile sürekli inşa edilir. Bu yaklaşıma genel başlık altında </a:t>
            </a:r>
            <a:r>
              <a:rPr lang="tr-TR" altLang="tr-TR" dirty="0" smtClean="0">
                <a:solidFill>
                  <a:srgbClr val="FF0000"/>
                </a:solidFill>
              </a:rPr>
              <a:t>sosyal </a:t>
            </a:r>
            <a:r>
              <a:rPr lang="tr-TR" altLang="tr-TR" dirty="0" err="1" smtClean="0">
                <a:solidFill>
                  <a:srgbClr val="FF0000"/>
                </a:solidFill>
              </a:rPr>
              <a:t>inşacılık</a:t>
            </a:r>
            <a:r>
              <a:rPr lang="tr-TR" altLang="tr-TR" dirty="0" smtClean="0">
                <a:solidFill>
                  <a:srgbClr val="FF0000"/>
                </a:solidFill>
              </a:rPr>
              <a:t> </a:t>
            </a:r>
            <a:r>
              <a:rPr lang="tr-TR" altLang="tr-TR" dirty="0" smtClean="0"/>
              <a:t>denir.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2 İçerik Yer Tutucusu"/>
          <p:cNvSpPr>
            <a:spLocks noGrp="1"/>
          </p:cNvSpPr>
          <p:nvPr>
            <p:ph idx="1"/>
          </p:nvPr>
        </p:nvSpPr>
        <p:spPr>
          <a:xfrm>
            <a:off x="457200" y="609600"/>
            <a:ext cx="8229600" cy="5516563"/>
          </a:xfrm>
        </p:spPr>
        <p:txBody>
          <a:bodyPr/>
          <a:lstStyle/>
          <a:p>
            <a:r>
              <a:rPr lang="tr-TR" altLang="tr-TR" smtClean="0"/>
              <a:t>Ana dillerini kullanmayı öğrendikçe bu kavram ve kategorileri edinirler, bu kavram ve kategoriler bu esnada o kültürü ve dili paylaşan herkes tarafından her gün yeniden üretilir. Bu ülkede büyük bir ölçekte Türkçe konuşan bir dünyaya gözlerinizi açıyorsunuz ve ilk günden itibaren sizinle bir ilişki kuruluyor. Bu dili öğreniyorsunuz. Bu dili öğrenirken taşıdığı kavramları, kuralları, adetleri, yasakları, kabul görenleri öğrenip, kullanıp yaşıyorsunuz.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2 İçerik Yer Tutucusu"/>
          <p:cNvSpPr>
            <a:spLocks noGrp="1"/>
          </p:cNvSpPr>
          <p:nvPr>
            <p:ph idx="1"/>
          </p:nvPr>
        </p:nvSpPr>
        <p:spPr/>
        <p:txBody>
          <a:bodyPr/>
          <a:lstStyle/>
          <a:p>
            <a:r>
              <a:rPr lang="tr-TR" altLang="tr-TR" smtClean="0"/>
              <a:t>Bu esnada diğer insanlarla karşılaştığınız sosyal, ekonomik, politik, tarihsel olaylar ve tecrübeler sonucu gündelik hayatın kavramları, kuralları, adetleri, yasakları diğer insanlarla birlikte üretilmektedir.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2 İçerik Yer Tutucusu"/>
          <p:cNvSpPr>
            <a:spLocks noGrp="1"/>
          </p:cNvSpPr>
          <p:nvPr>
            <p:ph idx="1"/>
          </p:nvPr>
        </p:nvSpPr>
        <p:spPr>
          <a:xfrm>
            <a:off x="457200" y="381000"/>
            <a:ext cx="8229600" cy="5745163"/>
          </a:xfrm>
        </p:spPr>
        <p:txBody>
          <a:bodyPr/>
          <a:lstStyle/>
          <a:p>
            <a:r>
              <a:rPr lang="tr-TR" altLang="tr-TR" smtClean="0">
                <a:solidFill>
                  <a:srgbClr val="FF0000"/>
                </a:solidFill>
              </a:rPr>
              <a:t>Kullandığı Yöntemin Esasları:</a:t>
            </a:r>
            <a:r>
              <a:rPr lang="tr-TR" altLang="tr-TR" smtClean="0"/>
              <a:t> Sosyal inşacı yaklaşımın ya da genelinde eleştirel gerçekçilik (critical realism) çerçevesinde yürütür. Gerçeklik burada doğanın gerçekliği değil sosyal gerçekliktir. Bu yaklaşım en temelde, insan algısından ve insan anlamasından bağımsız, maddi bir dünyanın varlığını kabul eder. Pozitivist ontolojiden farkı ise, pozitivist ontolojide sadece gözlemlenebilir olayların gerçekliğinden konuşurken, burada </a:t>
            </a:r>
            <a:r>
              <a:rPr lang="tr-TR" altLang="tr-TR" smtClean="0">
                <a:solidFill>
                  <a:srgbClr val="7030A0"/>
                </a:solidFill>
              </a:rPr>
              <a:t>sosyal olarak inşa edilen bir gerçeklik </a:t>
            </a:r>
            <a:r>
              <a:rPr lang="tr-TR" altLang="tr-TR" smtClean="0"/>
              <a:t>anlayışı savunulur.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2 İçerik Yer Tutucusu"/>
          <p:cNvSpPr>
            <a:spLocks noGrp="1"/>
          </p:cNvSpPr>
          <p:nvPr>
            <p:ph idx="1"/>
          </p:nvPr>
        </p:nvSpPr>
        <p:spPr>
          <a:xfrm>
            <a:off x="457200" y="533400"/>
            <a:ext cx="8229600" cy="5592763"/>
          </a:xfrm>
        </p:spPr>
        <p:txBody>
          <a:bodyPr/>
          <a:lstStyle/>
          <a:p>
            <a:r>
              <a:rPr lang="tr-TR" altLang="tr-TR" smtClean="0"/>
              <a:t>Bu yaklaşıma göre çalışan araştırmacılar sosyal eylemlere ve fenomenlere, sosyal yapıların (örneğin sosyal eşitsizliğin) ve sosyal mekanizmaların ürünleri olarak bakarlar. Geriye dönüp çıkarsama yapma stratejisi (retroduction) kullanırlar. Bu strateji vasıtasıyla sosyal eylemde ya da sosyal fenomende, sistematik düzenlilikler tanımlanır, bu suretle bu düzenliliklerin ortaya çıkardığı yapı ve mekanizmalara dair içgörü ve anlayış kazanılmaya çalışılır.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2 İçerik Yer Tutucusu"/>
          <p:cNvSpPr>
            <a:spLocks noGrp="1"/>
          </p:cNvSpPr>
          <p:nvPr>
            <p:ph idx="1"/>
          </p:nvPr>
        </p:nvSpPr>
        <p:spPr>
          <a:xfrm>
            <a:off x="457200" y="533400"/>
            <a:ext cx="8229600" cy="5592763"/>
          </a:xfrm>
        </p:spPr>
        <p:txBody>
          <a:bodyPr/>
          <a:lstStyle/>
          <a:p>
            <a:r>
              <a:rPr lang="tr-TR" altLang="tr-TR" smtClean="0">
                <a:solidFill>
                  <a:srgbClr val="FF0000"/>
                </a:solidFill>
              </a:rPr>
              <a:t>Eleştirel Sosyal Psikolojinin Epistemolojisi ve Ontolojisini Özetleyecek Olursak:</a:t>
            </a:r>
          </a:p>
          <a:p>
            <a:r>
              <a:rPr lang="tr-TR" altLang="tr-TR" smtClean="0"/>
              <a:t>Eleştirel sosyal psikolojinin oturduğu ontolojiye göre doğada, ‘orada dışarda’ görülen bir sosyal dünya yoktur. Sosyal dünya insanın anlam yapımıyla, onu anlamlandırma çabalarıyla, içerisinde kendi benliklerini müzakere edip yaşayışlarıyla sosyal olarak inşa edilir.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2 İçerik Yer Tutucusu"/>
          <p:cNvSpPr>
            <a:spLocks noGrp="1"/>
          </p:cNvSpPr>
          <p:nvPr>
            <p:ph idx="1"/>
          </p:nvPr>
        </p:nvSpPr>
        <p:spPr/>
        <p:txBody>
          <a:bodyPr/>
          <a:lstStyle/>
          <a:p>
            <a:r>
              <a:rPr lang="tr-TR" altLang="tr-TR" smtClean="0"/>
              <a:t>Bilgi bu epistemolojide, dışsal dünyanın insan zihnindeki yansımaları değil, sosyal toplulukların kendi üretimleridir.</a:t>
            </a:r>
          </a:p>
          <a:p>
            <a:r>
              <a:rPr lang="tr-TR" altLang="tr-TR" smtClean="0"/>
              <a:t>Araştırmalarda algılama yerine </a:t>
            </a:r>
            <a:r>
              <a:rPr lang="tr-TR" altLang="tr-TR" b="1" smtClean="0"/>
              <a:t>anlam</a:t>
            </a:r>
            <a:r>
              <a:rPr lang="tr-TR" altLang="tr-TR" smtClean="0"/>
              <a:t>, zihin yerine </a:t>
            </a:r>
            <a:r>
              <a:rPr lang="tr-TR" altLang="tr-TR" b="1" smtClean="0"/>
              <a:t>söylem</a:t>
            </a:r>
            <a:r>
              <a:rPr lang="tr-TR" altLang="tr-TR" smtClean="0"/>
              <a:t> üzerine odaklanılır.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1 Başlık"/>
          <p:cNvSpPr>
            <a:spLocks noGrp="1"/>
          </p:cNvSpPr>
          <p:nvPr>
            <p:ph type="title"/>
          </p:nvPr>
        </p:nvSpPr>
        <p:spPr/>
        <p:txBody>
          <a:bodyPr/>
          <a:lstStyle/>
          <a:p>
            <a:r>
              <a:rPr lang="tr-TR" altLang="tr-TR" smtClean="0"/>
              <a:t>İKİ YAKLAŞIMIN MUKAYESESİ</a:t>
            </a:r>
          </a:p>
        </p:txBody>
      </p:sp>
      <p:graphicFrame>
        <p:nvGraphicFramePr>
          <p:cNvPr id="82977" name="Group 33"/>
          <p:cNvGraphicFramePr>
            <a:graphicFrameLocks noGrp="1"/>
          </p:cNvGraphicFramePr>
          <p:nvPr>
            <p:ph idx="1"/>
          </p:nvPr>
        </p:nvGraphicFramePr>
        <p:xfrm>
          <a:off x="457200" y="1600200"/>
          <a:ext cx="8229600" cy="5046345"/>
        </p:xfrm>
        <a:graphic>
          <a:graphicData uri="http://schemas.openxmlformats.org/drawingml/2006/table">
            <a:tbl>
              <a:tblPr/>
              <a:tblGrid>
                <a:gridCol w="4114800"/>
                <a:gridCol w="4114800"/>
              </a:tblGrid>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1" i="0" u="none" strike="noStrike" cap="none" normalizeH="0" baseline="0" smtClean="0">
                          <a:ln>
                            <a:noFill/>
                          </a:ln>
                          <a:solidFill>
                            <a:srgbClr val="FFFFFF"/>
                          </a:solidFill>
                          <a:effectLst/>
                          <a:latin typeface="Calibri" pitchFamily="34" charset="0"/>
                        </a:rPr>
                        <a:t>Deneysel Sosyal Psikoloji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1" i="0" u="none" strike="noStrike" cap="none" normalizeH="0" baseline="0" smtClean="0">
                          <a:ln>
                            <a:noFill/>
                          </a:ln>
                          <a:solidFill>
                            <a:srgbClr val="FFFFFF"/>
                          </a:solidFill>
                          <a:effectLst/>
                          <a:latin typeface="Calibri" pitchFamily="34" charset="0"/>
                        </a:rPr>
                        <a:t>Eleştirel Sosyal Psikoloji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Modernizm çerçevesinde çalışır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Postmodernizm çerçevesinde çalışır.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Sosyal dünyayı insanların dışında insanlardan ayrı “dışarda” görür.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Sosyal dünyayı insanların inşa etitğini onlardan ayrı olmadığını iddia eder.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Bilgiyi “orada dışardaki dünyada” keşfedilmeyi bekleyen olgular üzerine kurar.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Bilgiye insanların anlamlandırmalarıyla inşa edilen bir şey olarak bakar.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Zaman ve mekandan aşkın sadece tek bir doğru nesnel bilgi olduğu iddiasındadır.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Çoklu bilgiyi kabul eder ve bilginin zamana ve mekana bağlı bir şekilde sürekli dönüşüp değiştiğini iddia eder.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Elde edilen bilginin “doğru” olup olmadığını sorar.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rgbClr val="000000"/>
                          </a:solidFill>
                          <a:effectLst/>
                          <a:latin typeface="Calibri" pitchFamily="34" charset="0"/>
                        </a:rPr>
                        <a:t>Elde edilen bilginin ‘ne yaptığını’ ‘nasıl kullanılabileceğini’, ‘kimler tarafından kullanılabileceğini’, ‘kimin menfaatine hizmet ettiğini’, ‘bunun neyi mümkün kıldığını’ sorar.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1600200"/>
          <a:ext cx="8229600" cy="3388237"/>
        </p:xfrm>
        <a:graphic>
          <a:graphicData uri="http://schemas.openxmlformats.org/drawingml/2006/table">
            <a:tbl>
              <a:tblPr firstRow="1" bandRow="1">
                <a:tableStyleId>{5C22544A-7EE6-4342-B048-85BDC9FD1C3A}</a:tableStyleId>
              </a:tblPr>
              <a:tblGrid>
                <a:gridCol w="4114800"/>
                <a:gridCol w="4114800"/>
              </a:tblGrid>
              <a:tr h="11884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Bilginin elde edilişinde esas olarak hipotetik tümdengelimli yöntemle sınanan teorilerle çalışır.</a:t>
                      </a:r>
                    </a:p>
                    <a:p>
                      <a:endParaRPr lang="tr-TR" sz="1800" dirty="0"/>
                    </a:p>
                  </a:txBody>
                  <a:tcPr marT="45711" marB="45711"/>
                </a:tc>
                <a:tc>
                  <a:txBody>
                    <a:bodyPr/>
                    <a:lstStyle/>
                    <a:p>
                      <a:r>
                        <a:rPr lang="tr-TR" sz="1800" dirty="0" smtClean="0"/>
                        <a:t>Bilgiyi tutarsızlıklar, zıtlıklar arayarak elde eder.</a:t>
                      </a:r>
                      <a:endParaRPr lang="tr-TR" sz="1800" dirty="0"/>
                    </a:p>
                  </a:txBody>
                  <a:tcPr marT="45711" marB="45711"/>
                </a:tc>
              </a:tr>
              <a:tr h="914229">
                <a:tc>
                  <a:txBody>
                    <a:bodyPr/>
                    <a:lstStyle/>
                    <a:p>
                      <a:r>
                        <a:rPr lang="tr-TR" sz="1800" dirty="0" err="1" smtClean="0"/>
                        <a:t>Nomotetik</a:t>
                      </a:r>
                      <a:r>
                        <a:rPr lang="tr-TR" sz="1800" dirty="0" smtClean="0"/>
                        <a:t> sebep sonuç</a:t>
                      </a:r>
                      <a:r>
                        <a:rPr lang="tr-TR" sz="1800" baseline="0" dirty="0" smtClean="0"/>
                        <a:t> açıklamalar sağlamaya çalışır.</a:t>
                      </a:r>
                      <a:endParaRPr lang="tr-TR" sz="1800" dirty="0"/>
                    </a:p>
                  </a:txBody>
                  <a:tcPr marT="45711" marB="45711"/>
                </a:tc>
                <a:tc>
                  <a:txBody>
                    <a:bodyPr/>
                    <a:lstStyle/>
                    <a:p>
                      <a:r>
                        <a:rPr lang="tr-TR" sz="1800" dirty="0" smtClean="0"/>
                        <a:t>Belirli sosyal olaylara ve fenomenlere</a:t>
                      </a:r>
                      <a:r>
                        <a:rPr lang="tr-TR" sz="1800" baseline="0" dirty="0" smtClean="0"/>
                        <a:t> dair </a:t>
                      </a:r>
                      <a:r>
                        <a:rPr lang="tr-TR" sz="1800" baseline="0" dirty="0" err="1" smtClean="0"/>
                        <a:t>içgörü</a:t>
                      </a:r>
                      <a:r>
                        <a:rPr lang="tr-TR" sz="1800" baseline="0" dirty="0" smtClean="0"/>
                        <a:t> öneren </a:t>
                      </a:r>
                      <a:r>
                        <a:rPr lang="tr-TR" sz="1800" baseline="0" dirty="0" err="1" smtClean="0"/>
                        <a:t>idiografik</a:t>
                      </a:r>
                      <a:r>
                        <a:rPr lang="tr-TR" sz="1800" baseline="0" dirty="0" smtClean="0"/>
                        <a:t> açıklamalar sağlamaya çalışır.</a:t>
                      </a:r>
                      <a:endParaRPr lang="tr-TR" sz="1800" dirty="0"/>
                    </a:p>
                  </a:txBody>
                  <a:tcPr marT="45711" marB="45711"/>
                </a:tc>
              </a:tr>
              <a:tr h="370771">
                <a:tc>
                  <a:txBody>
                    <a:bodyPr/>
                    <a:lstStyle/>
                    <a:p>
                      <a:r>
                        <a:rPr lang="tr-TR" sz="1800" dirty="0" smtClean="0"/>
                        <a:t>Tarafsız ve apolitik olmanın peşindedir.</a:t>
                      </a:r>
                      <a:endParaRPr lang="tr-TR" sz="1800" dirty="0"/>
                    </a:p>
                  </a:txBody>
                  <a:tcPr marT="45711" marB="45711"/>
                </a:tc>
                <a:tc>
                  <a:txBody>
                    <a:bodyPr/>
                    <a:lstStyle/>
                    <a:p>
                      <a:r>
                        <a:rPr lang="tr-TR" sz="1800" dirty="0" smtClean="0"/>
                        <a:t>Nesnel ya da tarafsız olma iddiası yoktur.</a:t>
                      </a:r>
                      <a:endParaRPr lang="tr-TR" sz="1800" dirty="0"/>
                    </a:p>
                  </a:txBody>
                  <a:tcPr marT="45711" marB="45711"/>
                </a:tc>
              </a:tr>
              <a:tr h="914229">
                <a:tc>
                  <a:txBody>
                    <a:bodyPr/>
                    <a:lstStyle/>
                    <a:p>
                      <a:r>
                        <a:rPr lang="tr-TR" sz="1800" dirty="0" smtClean="0"/>
                        <a:t>Geçerli araştırmanın nasıl olması gerektiği üzerine kurulu standartları vardır. Bu standartlar uzun bir geçmişe sahiptir.</a:t>
                      </a:r>
                      <a:endParaRPr lang="tr-TR" sz="1800" dirty="0"/>
                    </a:p>
                  </a:txBody>
                  <a:tcPr marT="45711" marB="45711"/>
                </a:tc>
                <a:tc>
                  <a:txBody>
                    <a:bodyPr/>
                    <a:lstStyle/>
                    <a:p>
                      <a:r>
                        <a:rPr lang="tr-TR" sz="1800" dirty="0" smtClean="0"/>
                        <a:t>Göreceli olarak yenidir</a:t>
                      </a:r>
                      <a:r>
                        <a:rPr lang="tr-TR" sz="1800" baseline="0" dirty="0" smtClean="0"/>
                        <a:t> ve geçerli araştırma standartlarını kurmaya </a:t>
                      </a:r>
                      <a:r>
                        <a:rPr lang="tr-TR" sz="1800" baseline="0" smtClean="0"/>
                        <a:t>henüz başlamıştır.</a:t>
                      </a:r>
                      <a:endParaRPr lang="tr-TR" sz="1800"/>
                    </a:p>
                  </a:txBody>
                  <a:tcPr marT="45711" marB="45711"/>
                </a:tc>
              </a:tr>
            </a:tbl>
          </a:graphicData>
        </a:graphic>
      </p:graphicFrame>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İçerik Yer Tutucusu"/>
          <p:cNvSpPr>
            <a:spLocks noGrp="1"/>
          </p:cNvSpPr>
          <p:nvPr>
            <p:ph idx="1"/>
          </p:nvPr>
        </p:nvSpPr>
        <p:spPr>
          <a:xfrm>
            <a:off x="457200" y="381000"/>
            <a:ext cx="8229600" cy="5745163"/>
          </a:xfrm>
        </p:spPr>
        <p:txBody>
          <a:bodyPr/>
          <a:lstStyle/>
          <a:p>
            <a:r>
              <a:rPr lang="tr-TR" altLang="tr-TR" smtClean="0"/>
              <a:t>Gergen ve arkadaşlarına göre gerçeklik sosyal bir inşadır ve dışsallaştırma, şeyleştirme ve içselleştirme ile diyalektik bir şekilde sürekli inşa edilir.</a:t>
            </a:r>
          </a:p>
          <a:p>
            <a:r>
              <a:rPr lang="tr-TR" altLang="tr-TR" smtClean="0">
                <a:solidFill>
                  <a:srgbClr val="FF0000"/>
                </a:solidFill>
              </a:rPr>
              <a:t>Dışsallaştırma</a:t>
            </a:r>
            <a:r>
              <a:rPr lang="tr-TR" altLang="tr-TR" smtClean="0"/>
              <a:t>; insanların kültürleri ve toplumları, grupları içinde yapıp ettiklerini anlamlı kılma üretimidir. İnsanlar dünyayı anlamlandırmalar aracılığıyla açıklamaya çalışırlar. Bu sebeple gerçek dediğimiz şey insanın ürettiği anlamdır.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2 İçerik Yer Tutucusu"/>
          <p:cNvSpPr>
            <a:spLocks noGrp="1"/>
          </p:cNvSpPr>
          <p:nvPr>
            <p:ph idx="1"/>
          </p:nvPr>
        </p:nvSpPr>
        <p:spPr>
          <a:xfrm>
            <a:off x="228600" y="152400"/>
            <a:ext cx="8763000" cy="5867400"/>
          </a:xfrm>
        </p:spPr>
        <p:txBody>
          <a:bodyPr/>
          <a:lstStyle/>
          <a:p>
            <a:r>
              <a:rPr lang="tr-TR" altLang="tr-TR" smtClean="0">
                <a:solidFill>
                  <a:srgbClr val="FF0000"/>
                </a:solidFill>
              </a:rPr>
              <a:t>Şeyleştirme</a:t>
            </a:r>
            <a:r>
              <a:rPr lang="tr-TR" altLang="tr-TR" smtClean="0"/>
              <a:t>: İnsanın anlamlandırdığı kurumları, sosyal yapıtları, gerçek olarak algılamaya başladığı andır. Kendi ürettiğini anlamaya, tarihsel ve nesnel biçimde inkar edilemez bir olgusallık yüklemeye başlar. Yani doğal gerçekler gibi görmeye başlarlar. </a:t>
            </a:r>
          </a:p>
          <a:p>
            <a:r>
              <a:rPr lang="tr-TR" altLang="tr-TR" smtClean="0">
                <a:solidFill>
                  <a:srgbClr val="FF0000"/>
                </a:solidFill>
              </a:rPr>
              <a:t>İçselleştirme</a:t>
            </a:r>
            <a:r>
              <a:rPr lang="tr-TR" altLang="tr-TR" smtClean="0"/>
              <a:t>; şeyleştirilen sosyal dünyanın, bireyler tarafından sosyalleşme ve kültürleşme yoluyla benimsenmesi, bilinen ve anlaşılan hale gelmesidir.(iyi anne baba olmak, bireysel özgürlük ve haklar, çağdaş olmak, demokrasi vs.)</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2 İçerik Yer Tutucusu"/>
          <p:cNvSpPr>
            <a:spLocks noGrp="1"/>
          </p:cNvSpPr>
          <p:nvPr>
            <p:ph idx="1"/>
          </p:nvPr>
        </p:nvSpPr>
        <p:spPr>
          <a:xfrm>
            <a:off x="457200" y="990600"/>
            <a:ext cx="8229600" cy="5135563"/>
          </a:xfrm>
        </p:spPr>
        <p:txBody>
          <a:bodyPr/>
          <a:lstStyle/>
          <a:p>
            <a:r>
              <a:rPr lang="tr-TR" altLang="tr-TR" smtClean="0">
                <a:solidFill>
                  <a:srgbClr val="FF0000"/>
                </a:solidFill>
              </a:rPr>
              <a:t>Kullandığı insan modeli:</a:t>
            </a:r>
            <a:r>
              <a:rPr lang="tr-TR" altLang="tr-TR" smtClean="0"/>
              <a:t> Bu epistemolojiye göre bilgi dış dünyanın insan zihninde yansımaları değil, sosyal toplulukların kendi üretimleridir. Deneysel sosyal psikolojinin epistemolojisinde insanla ilgili araştırmalar insan zihnini ve algısını ön planda tutar. Burada ise araştırmalarda algılama yerine </a:t>
            </a:r>
            <a:r>
              <a:rPr lang="tr-TR" altLang="tr-TR" smtClean="0">
                <a:solidFill>
                  <a:srgbClr val="FF0000"/>
                </a:solidFill>
              </a:rPr>
              <a:t>anlam</a:t>
            </a:r>
            <a:r>
              <a:rPr lang="tr-TR" altLang="tr-TR" smtClean="0"/>
              <a:t>, zihin yerine </a:t>
            </a:r>
            <a:r>
              <a:rPr lang="tr-TR" altLang="tr-TR" smtClean="0">
                <a:solidFill>
                  <a:srgbClr val="FF0000"/>
                </a:solidFill>
              </a:rPr>
              <a:t>söylem</a:t>
            </a:r>
            <a:r>
              <a:rPr lang="tr-TR" altLang="tr-TR" smtClean="0"/>
              <a:t> üzerine odaklanılır.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2 İçerik Yer Tutucusu"/>
          <p:cNvSpPr>
            <a:spLocks noGrp="1"/>
          </p:cNvSpPr>
          <p:nvPr>
            <p:ph idx="1"/>
          </p:nvPr>
        </p:nvSpPr>
        <p:spPr>
          <a:xfrm>
            <a:off x="457200" y="1066800"/>
            <a:ext cx="8229600" cy="5059363"/>
          </a:xfrm>
        </p:spPr>
        <p:txBody>
          <a:bodyPr/>
          <a:lstStyle/>
          <a:p>
            <a:r>
              <a:rPr lang="tr-TR" altLang="tr-TR" smtClean="0">
                <a:solidFill>
                  <a:srgbClr val="FF0000"/>
                </a:solidFill>
              </a:rPr>
              <a:t>Anlam</a:t>
            </a:r>
            <a:r>
              <a:rPr lang="tr-TR" altLang="tr-TR" smtClean="0"/>
              <a:t> ilişki halindeki kişilerin karşılıklı etkileşimlerinde üretilir. Dolayısıyla anladığımız dünya insanlar arasındaki karşılıklı etkileşimin ortaya çıkardığı sürekli dönüşümlerin yani bizzat sosyal insanın kendi ürünüdür. Bu nedenle insanlar sadece biçimlendirilen değil, biçimlendiren varlıklardır.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2 İçerik Yer Tutucusu"/>
          <p:cNvSpPr>
            <a:spLocks noGrp="1"/>
          </p:cNvSpPr>
          <p:nvPr>
            <p:ph idx="1"/>
          </p:nvPr>
        </p:nvSpPr>
        <p:spPr>
          <a:xfrm>
            <a:off x="0" y="152400"/>
            <a:ext cx="9144000" cy="5943600"/>
          </a:xfrm>
        </p:spPr>
        <p:txBody>
          <a:bodyPr/>
          <a:lstStyle/>
          <a:p>
            <a:r>
              <a:rPr lang="tr-TR" altLang="tr-TR" smtClean="0"/>
              <a:t>İnsanı ve davranışlarını anlamanın bütün yolları tarihsel ve kültürel olarak görecelidir. Anlama kültürün ve tarihin bir ürünüdür. Anlama, ortaya çıktığı kültürde o tarihlerde geçerli olan sosyal ve ekonomik şartların bir ürünüdür. Bu sebeple görecelidir.</a:t>
            </a:r>
          </a:p>
          <a:p>
            <a:r>
              <a:rPr lang="tr-TR" altLang="tr-TR" smtClean="0"/>
              <a:t>İnsanlar bilgiyi kendi aralarında inşa ederler. Bu bilgi inşası insanların gündelik yaşantılarında birbirleri ile etkileşimlerinden ortaya çıkar. Gerçek, insanların birbirleri ile arasında sürekli anlaştıkları, kendi karşılıklı etkileşimleri ve sosyal süreçler doğrultusunda dünyayı anlama yolu olarak kabul ettikleridir.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2 İçerik Yer Tutucusu"/>
          <p:cNvSpPr>
            <a:spLocks noGrp="1"/>
          </p:cNvSpPr>
          <p:nvPr>
            <p:ph idx="1"/>
          </p:nvPr>
        </p:nvSpPr>
        <p:spPr/>
        <p:txBody>
          <a:bodyPr/>
          <a:lstStyle/>
          <a:p>
            <a:r>
              <a:rPr lang="tr-TR" altLang="tr-TR" smtClean="0"/>
              <a:t>İkinci olarak bu yaklaşım bilginin doğrudan algılanması görüşüne karşı çıkmaktadır. Bütün bilgi şekillerimiz tarihsel ve kültürel olarak göreceli olduğundan nesnel olgu diye bir şey olamaz. Çünkü bütün bilgimiz dünyaya o veya bu açıdan bakışımızdan türemektedir.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2 İçerik Yer Tutucusu"/>
          <p:cNvSpPr>
            <a:spLocks noGrp="1"/>
          </p:cNvSpPr>
          <p:nvPr>
            <p:ph idx="1"/>
          </p:nvPr>
        </p:nvSpPr>
        <p:spPr/>
        <p:txBody>
          <a:bodyPr/>
          <a:lstStyle/>
          <a:p>
            <a:r>
              <a:rPr lang="tr-TR" altLang="tr-TR" smtClean="0"/>
              <a:t>Üçüncü olarak zaman ve kültüre bağımlı bilgiyle üretilen psikolojik ve sosyal psikolojik teoriler ve açıklamalar, insan doğası hakkında yapılmış ve yapılacak yegane açıklamalar ve teoriler olamaz. Dolayısıyla insanın ve onun sosyal hayatının “doğru doğasını” keşfetme amacı diye bir şey olamaz.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2 İçerik Yer Tutucusu"/>
          <p:cNvSpPr>
            <a:spLocks noGrp="1"/>
          </p:cNvSpPr>
          <p:nvPr>
            <p:ph idx="1"/>
          </p:nvPr>
        </p:nvSpPr>
        <p:spPr>
          <a:xfrm>
            <a:off x="457200" y="533400"/>
            <a:ext cx="8229600" cy="5592763"/>
          </a:xfrm>
        </p:spPr>
        <p:txBody>
          <a:bodyPr/>
          <a:lstStyle/>
          <a:p>
            <a:r>
              <a:rPr lang="tr-TR" altLang="tr-TR" smtClean="0"/>
              <a:t>Dördüncü farklılaşma zemini insanların dünyalarını birbirleriyle konuşurken inşa etmeleridir. Dolayısıyla gözlemlerimiz esnasında odaklanmamız gereken eylem biçimi, davranış değil konuşmaların kendisidir. Dünyayı anlama yollarımız nesnel bir gerçeklikten değil, geçmiş ve gelecekteki diğer insanlardan gelmektedir. İnsanlar kendi kültürlerinde kullandıkları kavramsal çerçeveler ve kategoriler içine yani bir dilin içine doğarlar.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1292</Words>
  <Application>Microsoft Office PowerPoint</Application>
  <PresentationFormat>Ekran Gösterisi (4:3)</PresentationFormat>
  <Paragraphs>61</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İKİ YAKLAŞIMIN MUKAYESESİ</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2018-03-01T09:38:38Z</dcterms:modified>
</cp:coreProperties>
</file>