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56" r:id="rId2"/>
    <p:sldId id="257" r:id="rId3"/>
    <p:sldId id="272" r:id="rId4"/>
    <p:sldId id="266" r:id="rId5"/>
    <p:sldId id="265" r:id="rId6"/>
    <p:sldId id="260" r:id="rId7"/>
    <p:sldId id="259" r:id="rId8"/>
    <p:sldId id="263" r:id="rId9"/>
    <p:sldId id="273" r:id="rId10"/>
    <p:sldId id="264" r:id="rId11"/>
    <p:sldId id="276" r:id="rId12"/>
    <p:sldId id="270" r:id="rId13"/>
    <p:sldId id="277" r:id="rId14"/>
    <p:sldId id="275" r:id="rId15"/>
    <p:sldId id="258" r:id="rId16"/>
    <p:sldId id="268" r:id="rId17"/>
    <p:sldId id="269" r:id="rId18"/>
    <p:sldId id="271" r:id="rId1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36" d="100"/>
          <a:sy n="36" d="100"/>
        </p:scale>
        <p:origin x="-726" y="-7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62FA63D-95A6-4787-A1A7-BF1E1B8D93CB}" type="datetimeFigureOut">
              <a:rPr lang="tr-TR" smtClean="0"/>
              <a:pPr/>
              <a:t>3/31/2010</a:t>
            </a:fld>
            <a:endParaRPr lang="tr-T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6883AE0-8FFF-4F9E-A769-E4B8665C31A3}"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tr-TR" dirty="0"/>
          </a:p>
        </p:txBody>
      </p:sp>
      <p:sp>
        <p:nvSpPr>
          <p:cNvPr id="4" name="Slide Number Placeholder 3"/>
          <p:cNvSpPr>
            <a:spLocks noGrp="1"/>
          </p:cNvSpPr>
          <p:nvPr>
            <p:ph type="sldNum" sz="quarter" idx="10"/>
          </p:nvPr>
        </p:nvSpPr>
        <p:spPr/>
        <p:txBody>
          <a:bodyPr/>
          <a:lstStyle/>
          <a:p>
            <a:fld id="{76883AE0-8FFF-4F9E-A769-E4B8665C31A3}" type="slidenum">
              <a:rPr lang="tr-TR" smtClean="0"/>
              <a:pPr/>
              <a:t>4</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D8695610-B14E-45C4-ACB3-D1E0F0B7B60C}" type="datetimeFigureOut">
              <a:rPr lang="tr-TR" smtClean="0"/>
              <a:pPr/>
              <a:t>3/31/2010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69B3ACF-06E6-4E7A-B1CE-51C42A65ABF3}"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D8695610-B14E-45C4-ACB3-D1E0F0B7B60C}" type="datetimeFigureOut">
              <a:rPr lang="tr-TR" smtClean="0"/>
              <a:pPr/>
              <a:t>3/31/2010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69B3ACF-06E6-4E7A-B1CE-51C42A65ABF3}"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D8695610-B14E-45C4-ACB3-D1E0F0B7B60C}" type="datetimeFigureOut">
              <a:rPr lang="tr-TR" smtClean="0"/>
              <a:pPr/>
              <a:t>3/31/2010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69B3ACF-06E6-4E7A-B1CE-51C42A65ABF3}"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D8695610-B14E-45C4-ACB3-D1E0F0B7B60C}" type="datetimeFigureOut">
              <a:rPr lang="tr-TR" smtClean="0"/>
              <a:pPr/>
              <a:t>3/31/2010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69B3ACF-06E6-4E7A-B1CE-51C42A65ABF3}"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8695610-B14E-45C4-ACB3-D1E0F0B7B60C}" type="datetimeFigureOut">
              <a:rPr lang="tr-TR" smtClean="0"/>
              <a:pPr/>
              <a:t>3/31/2010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69B3ACF-06E6-4E7A-B1CE-51C42A65ABF3}"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D8695610-B14E-45C4-ACB3-D1E0F0B7B60C}" type="datetimeFigureOut">
              <a:rPr lang="tr-TR" smtClean="0"/>
              <a:pPr/>
              <a:t>3/31/2010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69B3ACF-06E6-4E7A-B1CE-51C42A65ABF3}"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D8695610-B14E-45C4-ACB3-D1E0F0B7B60C}" type="datetimeFigureOut">
              <a:rPr lang="tr-TR" smtClean="0"/>
              <a:pPr/>
              <a:t>3/31/2010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69B3ACF-06E6-4E7A-B1CE-51C42A65ABF3}"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D8695610-B14E-45C4-ACB3-D1E0F0B7B60C}" type="datetimeFigureOut">
              <a:rPr lang="tr-TR" smtClean="0"/>
              <a:pPr/>
              <a:t>3/31/2010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969B3ACF-06E6-4E7A-B1CE-51C42A65ABF3}"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8695610-B14E-45C4-ACB3-D1E0F0B7B60C}" type="datetimeFigureOut">
              <a:rPr lang="tr-TR" smtClean="0"/>
              <a:pPr/>
              <a:t>3/31/2010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969B3ACF-06E6-4E7A-B1CE-51C42A65ABF3}"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8695610-B14E-45C4-ACB3-D1E0F0B7B60C}" type="datetimeFigureOut">
              <a:rPr lang="tr-TR" smtClean="0"/>
              <a:pPr/>
              <a:t>3/31/2010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69B3ACF-06E6-4E7A-B1CE-51C42A65ABF3}"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8695610-B14E-45C4-ACB3-D1E0F0B7B60C}" type="datetimeFigureOut">
              <a:rPr lang="tr-TR" smtClean="0"/>
              <a:pPr/>
              <a:t>3/31/2010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69B3ACF-06E6-4E7A-B1CE-51C42A65ABF3}"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8695610-B14E-45C4-ACB3-D1E0F0B7B60C}" type="datetimeFigureOut">
              <a:rPr lang="tr-TR" smtClean="0"/>
              <a:pPr/>
              <a:t>3/31/2010</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69B3ACF-06E6-4E7A-B1CE-51C42A65ABF3}"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3" descr="http://www.uvm.edu/~sgutman/john%20keats.jpg"/>
          <p:cNvPicPr>
            <a:picLocks noChangeAspect="1" noChangeArrowheads="1"/>
          </p:cNvPicPr>
          <p:nvPr/>
        </p:nvPicPr>
        <p:blipFill>
          <a:blip r:embed="rId2"/>
          <a:srcRect/>
          <a:stretch>
            <a:fillRect/>
          </a:stretch>
        </p:blipFill>
        <p:spPr bwMode="auto">
          <a:xfrm>
            <a:off x="1600200" y="1"/>
            <a:ext cx="5943600" cy="6771190"/>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1"/>
          <p:cNvSpPr>
            <a:spLocks noChangeArrowheads="1"/>
          </p:cNvSpPr>
          <p:nvPr/>
        </p:nvSpPr>
        <p:spPr bwMode="auto">
          <a:xfrm>
            <a:off x="838200" y="381000"/>
            <a:ext cx="8305800" cy="489364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400" b="0" i="0" u="none" strike="noStrike" cap="none" normalizeH="0" baseline="0" dirty="0" smtClean="0">
                <a:ln>
                  <a:noFill/>
                </a:ln>
                <a:solidFill>
                  <a:srgbClr val="000000"/>
                </a:solidFill>
                <a:effectLst/>
                <a:latin typeface="Goudy Old Style" pitchFamily="18" charset="0"/>
                <a:ea typeface="Times New Roman" pitchFamily="18" charset="0"/>
                <a:cs typeface="Times New Roman" pitchFamily="18" charset="0"/>
              </a:rPr>
              <a:t>Though winning near the goal - yet, do not grieve; </a:t>
            </a:r>
            <a:br>
              <a:rPr kumimoji="0" lang="tr-TR" sz="2400" b="0" i="0" u="none" strike="noStrike" cap="none" normalizeH="0" baseline="0" dirty="0" smtClean="0">
                <a:ln>
                  <a:noFill/>
                </a:ln>
                <a:solidFill>
                  <a:srgbClr val="000000"/>
                </a:solidFill>
                <a:effectLst/>
                <a:latin typeface="Goudy Old Style" pitchFamily="18" charset="0"/>
                <a:ea typeface="Times New Roman" pitchFamily="18" charset="0"/>
                <a:cs typeface="Times New Roman" pitchFamily="18" charset="0"/>
              </a:rPr>
            </a:br>
            <a:r>
              <a:rPr kumimoji="0" lang="tr-TR" sz="2400" b="0" i="0" u="none" strike="noStrike" cap="none" normalizeH="0" baseline="0" dirty="0" smtClean="0">
                <a:ln>
                  <a:noFill/>
                </a:ln>
                <a:solidFill>
                  <a:srgbClr val="000000"/>
                </a:solidFill>
                <a:effectLst/>
                <a:latin typeface="Goudy Old Style" pitchFamily="18" charset="0"/>
                <a:ea typeface="Times New Roman" pitchFamily="18" charset="0"/>
                <a:cs typeface="Times New Roman" pitchFamily="18" charset="0"/>
              </a:rPr>
              <a:t>        She cannot fade, though thou hast not thy bliss, </a:t>
            </a:r>
            <a:br>
              <a:rPr kumimoji="0" lang="tr-TR" sz="2400" b="0" i="0" u="none" strike="noStrike" cap="none" normalizeH="0" baseline="0" dirty="0" smtClean="0">
                <a:ln>
                  <a:noFill/>
                </a:ln>
                <a:solidFill>
                  <a:srgbClr val="000000"/>
                </a:solidFill>
                <a:effectLst/>
                <a:latin typeface="Goudy Old Style" pitchFamily="18" charset="0"/>
                <a:ea typeface="Times New Roman" pitchFamily="18" charset="0"/>
                <a:cs typeface="Times New Roman" pitchFamily="18" charset="0"/>
              </a:rPr>
            </a:br>
            <a:r>
              <a:rPr kumimoji="0" lang="tr-TR" sz="2400" b="0" i="0" u="none" strike="noStrike" cap="none" normalizeH="0" baseline="0" dirty="0" smtClean="0">
                <a:ln>
                  <a:noFill/>
                </a:ln>
                <a:solidFill>
                  <a:srgbClr val="000000"/>
                </a:solidFill>
                <a:effectLst/>
                <a:latin typeface="Goudy Old Style" pitchFamily="18" charset="0"/>
                <a:ea typeface="Times New Roman" pitchFamily="18" charset="0"/>
                <a:cs typeface="Times New Roman" pitchFamily="18" charset="0"/>
              </a:rPr>
              <a:t>    For ever wilt thou love, and she be fair! </a:t>
            </a:r>
            <a:endParaRPr kumimoji="0" lang="tr-TR" sz="2400" b="0" i="0" u="none" strike="noStrike" cap="none" normalizeH="0" baseline="0" dirty="0" smtClean="0">
              <a:ln>
                <a:noFill/>
              </a:ln>
              <a:solidFill>
                <a:srgbClr val="000000"/>
              </a:solidFill>
              <a:effectLst/>
              <a:latin typeface="Goudy Old Style" pitchFamily="18" charset="0"/>
              <a:ea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2400" b="0" i="0" u="none" strike="noStrike" cap="none" normalizeH="0" baseline="0" dirty="0" smtClean="0">
                <a:ln>
                  <a:noFill/>
                </a:ln>
                <a:solidFill>
                  <a:srgbClr val="000000"/>
                </a:solidFill>
                <a:effectLst/>
                <a:latin typeface="Goudy Old Style" pitchFamily="18" charset="0"/>
                <a:ea typeface="Times New Roman" pitchFamily="18" charset="0"/>
              </a:rPr>
              <a:t>Ah, happy, happy boughs! that cannot shed </a:t>
            </a:r>
            <a:br>
              <a:rPr kumimoji="0" lang="tr-TR" sz="2400" b="0" i="0" u="none" strike="noStrike" cap="none" normalizeH="0" baseline="0" dirty="0" smtClean="0">
                <a:ln>
                  <a:noFill/>
                </a:ln>
                <a:solidFill>
                  <a:srgbClr val="000000"/>
                </a:solidFill>
                <a:effectLst/>
                <a:latin typeface="Goudy Old Style" pitchFamily="18" charset="0"/>
                <a:ea typeface="Times New Roman" pitchFamily="18" charset="0"/>
              </a:rPr>
            </a:br>
            <a:r>
              <a:rPr kumimoji="0" lang="tr-TR" sz="2400" b="0" i="0" u="none" strike="noStrike" cap="none" normalizeH="0" baseline="0" dirty="0" smtClean="0">
                <a:ln>
                  <a:noFill/>
                </a:ln>
                <a:solidFill>
                  <a:srgbClr val="000000"/>
                </a:solidFill>
                <a:effectLst/>
                <a:latin typeface="Goudy Old Style" pitchFamily="18" charset="0"/>
                <a:ea typeface="Times New Roman" pitchFamily="18" charset="0"/>
              </a:rPr>
              <a:t>    Your leaves, nor ever bid the spring adieu; </a:t>
            </a:r>
            <a:br>
              <a:rPr kumimoji="0" lang="tr-TR" sz="2400" b="0" i="0" u="none" strike="noStrike" cap="none" normalizeH="0" baseline="0" dirty="0" smtClean="0">
                <a:ln>
                  <a:noFill/>
                </a:ln>
                <a:solidFill>
                  <a:srgbClr val="000000"/>
                </a:solidFill>
                <a:effectLst/>
                <a:latin typeface="Goudy Old Style" pitchFamily="18" charset="0"/>
                <a:ea typeface="Times New Roman" pitchFamily="18" charset="0"/>
              </a:rPr>
            </a:br>
            <a:r>
              <a:rPr kumimoji="0" lang="tr-TR" sz="2400" b="0" i="0" u="none" strike="noStrike" cap="none" normalizeH="0" baseline="0" dirty="0" smtClean="0">
                <a:ln>
                  <a:noFill/>
                </a:ln>
                <a:solidFill>
                  <a:srgbClr val="000000"/>
                </a:solidFill>
                <a:effectLst/>
                <a:latin typeface="Goudy Old Style" pitchFamily="18" charset="0"/>
                <a:ea typeface="Times New Roman" pitchFamily="18" charset="0"/>
              </a:rPr>
              <a:t>And, happy melodist, unwearied, </a:t>
            </a:r>
            <a:br>
              <a:rPr kumimoji="0" lang="tr-TR" sz="2400" b="0" i="0" u="none" strike="noStrike" cap="none" normalizeH="0" baseline="0" dirty="0" smtClean="0">
                <a:ln>
                  <a:noFill/>
                </a:ln>
                <a:solidFill>
                  <a:srgbClr val="000000"/>
                </a:solidFill>
                <a:effectLst/>
                <a:latin typeface="Goudy Old Style" pitchFamily="18" charset="0"/>
                <a:ea typeface="Times New Roman" pitchFamily="18" charset="0"/>
              </a:rPr>
            </a:br>
            <a:r>
              <a:rPr kumimoji="0" lang="tr-TR" sz="2400" b="0" i="0" u="none" strike="noStrike" cap="none" normalizeH="0" baseline="0" dirty="0" smtClean="0">
                <a:ln>
                  <a:noFill/>
                </a:ln>
                <a:solidFill>
                  <a:srgbClr val="000000"/>
                </a:solidFill>
                <a:effectLst/>
                <a:latin typeface="Goudy Old Style" pitchFamily="18" charset="0"/>
                <a:ea typeface="Times New Roman" pitchFamily="18" charset="0"/>
              </a:rPr>
              <a:t>    For ever piping songs for ever new; </a:t>
            </a:r>
            <a:br>
              <a:rPr kumimoji="0" lang="tr-TR" sz="2400" b="0" i="0" u="none" strike="noStrike" cap="none" normalizeH="0" baseline="0" dirty="0" smtClean="0">
                <a:ln>
                  <a:noFill/>
                </a:ln>
                <a:solidFill>
                  <a:srgbClr val="000000"/>
                </a:solidFill>
                <a:effectLst/>
                <a:latin typeface="Goudy Old Style" pitchFamily="18" charset="0"/>
                <a:ea typeface="Times New Roman" pitchFamily="18" charset="0"/>
              </a:rPr>
            </a:br>
            <a:r>
              <a:rPr kumimoji="0" lang="tr-TR" sz="2400" b="0" i="0" u="none" strike="noStrike" cap="none" normalizeH="0" baseline="0" dirty="0" smtClean="0">
                <a:ln>
                  <a:noFill/>
                </a:ln>
                <a:solidFill>
                  <a:srgbClr val="000000"/>
                </a:solidFill>
                <a:effectLst/>
                <a:latin typeface="Goudy Old Style" pitchFamily="18" charset="0"/>
                <a:ea typeface="Times New Roman" pitchFamily="18" charset="0"/>
              </a:rPr>
              <a:t>More happy love! more happy, happy love! </a:t>
            </a:r>
            <a:br>
              <a:rPr kumimoji="0" lang="tr-TR" sz="2400" b="0" i="0" u="none" strike="noStrike" cap="none" normalizeH="0" baseline="0" dirty="0" smtClean="0">
                <a:ln>
                  <a:noFill/>
                </a:ln>
                <a:solidFill>
                  <a:srgbClr val="000000"/>
                </a:solidFill>
                <a:effectLst/>
                <a:latin typeface="Goudy Old Style" pitchFamily="18" charset="0"/>
                <a:ea typeface="Times New Roman" pitchFamily="18" charset="0"/>
              </a:rPr>
            </a:br>
            <a:r>
              <a:rPr kumimoji="0" lang="tr-TR" sz="2400" b="0" i="0" u="none" strike="noStrike" cap="none" normalizeH="0" baseline="0" dirty="0" smtClean="0">
                <a:ln>
                  <a:noFill/>
                </a:ln>
                <a:solidFill>
                  <a:srgbClr val="000000"/>
                </a:solidFill>
                <a:effectLst/>
                <a:latin typeface="Goudy Old Style" pitchFamily="18" charset="0"/>
                <a:ea typeface="Times New Roman" pitchFamily="18" charset="0"/>
              </a:rPr>
              <a:t>    For ever warm and still to be enjoy'd, </a:t>
            </a:r>
            <a:br>
              <a:rPr kumimoji="0" lang="tr-TR" sz="2400" b="0" i="0" u="none" strike="noStrike" cap="none" normalizeH="0" baseline="0" dirty="0" smtClean="0">
                <a:ln>
                  <a:noFill/>
                </a:ln>
                <a:solidFill>
                  <a:srgbClr val="000000"/>
                </a:solidFill>
                <a:effectLst/>
                <a:latin typeface="Goudy Old Style" pitchFamily="18" charset="0"/>
                <a:ea typeface="Times New Roman" pitchFamily="18" charset="0"/>
              </a:rPr>
            </a:br>
            <a:r>
              <a:rPr kumimoji="0" lang="tr-TR" sz="2400" b="0" i="0" u="none" strike="noStrike" cap="none" normalizeH="0" baseline="0" dirty="0" smtClean="0">
                <a:ln>
                  <a:noFill/>
                </a:ln>
                <a:solidFill>
                  <a:srgbClr val="000000"/>
                </a:solidFill>
                <a:effectLst/>
                <a:latin typeface="Goudy Old Style" pitchFamily="18" charset="0"/>
                <a:ea typeface="Times New Roman" pitchFamily="18" charset="0"/>
              </a:rPr>
              <a:t>        For ever panting, and for ever young; </a:t>
            </a:r>
            <a:br>
              <a:rPr kumimoji="0" lang="tr-TR" sz="2400" b="0" i="0" u="none" strike="noStrike" cap="none" normalizeH="0" baseline="0" dirty="0" smtClean="0">
                <a:ln>
                  <a:noFill/>
                </a:ln>
                <a:solidFill>
                  <a:srgbClr val="000000"/>
                </a:solidFill>
                <a:effectLst/>
                <a:latin typeface="Goudy Old Style" pitchFamily="18" charset="0"/>
                <a:ea typeface="Times New Roman" pitchFamily="18" charset="0"/>
              </a:rPr>
            </a:br>
            <a:r>
              <a:rPr kumimoji="0" lang="tr-TR" sz="2400" b="0" i="0" u="none" strike="noStrike" cap="none" normalizeH="0" baseline="0" dirty="0" smtClean="0">
                <a:ln>
                  <a:noFill/>
                </a:ln>
                <a:solidFill>
                  <a:srgbClr val="000000"/>
                </a:solidFill>
                <a:effectLst/>
                <a:latin typeface="Goudy Old Style" pitchFamily="18" charset="0"/>
                <a:ea typeface="Times New Roman" pitchFamily="18" charset="0"/>
              </a:rPr>
              <a:t>All breathing human passion far above, </a:t>
            </a:r>
            <a:br>
              <a:rPr kumimoji="0" lang="tr-TR" sz="2400" b="0" i="0" u="none" strike="noStrike" cap="none" normalizeH="0" baseline="0" dirty="0" smtClean="0">
                <a:ln>
                  <a:noFill/>
                </a:ln>
                <a:solidFill>
                  <a:srgbClr val="000000"/>
                </a:solidFill>
                <a:effectLst/>
                <a:latin typeface="Goudy Old Style" pitchFamily="18" charset="0"/>
                <a:ea typeface="Times New Roman" pitchFamily="18" charset="0"/>
              </a:rPr>
            </a:br>
            <a:r>
              <a:rPr kumimoji="0" lang="tr-TR" sz="2400" b="0" i="0" u="none" strike="noStrike" cap="none" normalizeH="0" baseline="0" dirty="0" smtClean="0">
                <a:ln>
                  <a:noFill/>
                </a:ln>
                <a:solidFill>
                  <a:srgbClr val="000000"/>
                </a:solidFill>
                <a:effectLst/>
                <a:latin typeface="Goudy Old Style" pitchFamily="18" charset="0"/>
                <a:ea typeface="Times New Roman" pitchFamily="18" charset="0"/>
              </a:rPr>
              <a:t>    That leaves a heart high-sorrowful and cloy'd, </a:t>
            </a:r>
            <a:br>
              <a:rPr kumimoji="0" lang="tr-TR" sz="2400" b="0" i="0" u="none" strike="noStrike" cap="none" normalizeH="0" baseline="0" dirty="0" smtClean="0">
                <a:ln>
                  <a:noFill/>
                </a:ln>
                <a:solidFill>
                  <a:srgbClr val="000000"/>
                </a:solidFill>
                <a:effectLst/>
                <a:latin typeface="Goudy Old Style" pitchFamily="18" charset="0"/>
                <a:ea typeface="Times New Roman" pitchFamily="18" charset="0"/>
              </a:rPr>
            </a:br>
            <a:r>
              <a:rPr kumimoji="0" lang="tr-TR" sz="2400" b="0" i="0" u="none" strike="noStrike" cap="none" normalizeH="0" baseline="0" dirty="0" smtClean="0">
                <a:ln>
                  <a:noFill/>
                </a:ln>
                <a:solidFill>
                  <a:srgbClr val="000000"/>
                </a:solidFill>
                <a:effectLst/>
                <a:latin typeface="Goudy Old Style" pitchFamily="18" charset="0"/>
                <a:ea typeface="Times New Roman" pitchFamily="18" charset="0"/>
              </a:rPr>
              <a:t>        A burning forehead, and a parching tongue. </a:t>
            </a:r>
            <a:endParaRPr kumimoji="0" lang="tr-TR" sz="2400" b="0" i="0" u="none" strike="noStrike" cap="none" normalizeH="0" baseline="0" dirty="0" smtClean="0">
              <a:ln>
                <a:noFill/>
              </a:ln>
              <a:solidFill>
                <a:schemeClr val="tx1"/>
              </a:solidFill>
              <a:effectLst/>
              <a:latin typeface="Goudy Old Style"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90600" y="609600"/>
            <a:ext cx="6477000" cy="3046988"/>
          </a:xfrm>
          <a:prstGeom prst="rect">
            <a:avLst/>
          </a:prstGeom>
        </p:spPr>
        <p:txBody>
          <a:bodyPr wrap="square">
            <a:spAutoFit/>
          </a:bodyPr>
          <a:lstStyle/>
          <a:p>
            <a:r>
              <a:rPr lang="tr-TR" sz="2400" dirty="0" smtClean="0">
                <a:latin typeface="Goudy Old Style" pitchFamily="18" charset="0"/>
              </a:rPr>
              <a:t>Who are these coming to the sacrifice? </a:t>
            </a:r>
            <a:br>
              <a:rPr lang="tr-TR" sz="2400" dirty="0" smtClean="0">
                <a:latin typeface="Goudy Old Style" pitchFamily="18" charset="0"/>
              </a:rPr>
            </a:br>
            <a:r>
              <a:rPr lang="tr-TR" sz="2400" dirty="0" smtClean="0">
                <a:latin typeface="Goudy Old Style" pitchFamily="18" charset="0"/>
              </a:rPr>
              <a:t>    To what green altar, O mysterious priest, </a:t>
            </a:r>
            <a:br>
              <a:rPr lang="tr-TR" sz="2400" dirty="0" smtClean="0">
                <a:latin typeface="Goudy Old Style" pitchFamily="18" charset="0"/>
              </a:rPr>
            </a:br>
            <a:r>
              <a:rPr lang="tr-TR" sz="2400" dirty="0" smtClean="0">
                <a:latin typeface="Goudy Old Style" pitchFamily="18" charset="0"/>
              </a:rPr>
              <a:t>Lead'st thou that heifer lowing at the skies, </a:t>
            </a:r>
            <a:br>
              <a:rPr lang="tr-TR" sz="2400" dirty="0" smtClean="0">
                <a:latin typeface="Goudy Old Style" pitchFamily="18" charset="0"/>
              </a:rPr>
            </a:br>
            <a:r>
              <a:rPr lang="tr-TR" sz="2400" dirty="0" smtClean="0">
                <a:latin typeface="Goudy Old Style" pitchFamily="18" charset="0"/>
              </a:rPr>
              <a:t>    And all her silken flanks with garlands drest? </a:t>
            </a:r>
            <a:br>
              <a:rPr lang="tr-TR" sz="2400" dirty="0" smtClean="0">
                <a:latin typeface="Goudy Old Style" pitchFamily="18" charset="0"/>
              </a:rPr>
            </a:br>
            <a:r>
              <a:rPr lang="tr-TR" sz="2400" dirty="0" smtClean="0">
                <a:latin typeface="Goudy Old Style" pitchFamily="18" charset="0"/>
              </a:rPr>
              <a:t>What little town by river or sea shore, </a:t>
            </a:r>
            <a:br>
              <a:rPr lang="tr-TR" sz="2400" dirty="0" smtClean="0">
                <a:latin typeface="Goudy Old Style" pitchFamily="18" charset="0"/>
              </a:rPr>
            </a:br>
            <a:r>
              <a:rPr lang="tr-TR" sz="2400" dirty="0" smtClean="0">
                <a:latin typeface="Goudy Old Style" pitchFamily="18" charset="0"/>
              </a:rPr>
              <a:t>    Or mountain-built with peaceful citadel, </a:t>
            </a:r>
            <a:br>
              <a:rPr lang="tr-TR" sz="2400" dirty="0" smtClean="0">
                <a:latin typeface="Goudy Old Style" pitchFamily="18" charset="0"/>
              </a:rPr>
            </a:br>
            <a:r>
              <a:rPr lang="tr-TR" sz="2400" dirty="0" smtClean="0">
                <a:latin typeface="Goudy Old Style" pitchFamily="18" charset="0"/>
              </a:rPr>
              <a:t>        Is emptied of this folk, this pious morn? </a:t>
            </a:r>
            <a:br>
              <a:rPr lang="tr-TR" sz="2400" dirty="0" smtClean="0">
                <a:latin typeface="Goudy Old Style" pitchFamily="18" charset="0"/>
              </a:rPr>
            </a:br>
            <a:endParaRPr lang="tr-TR" sz="2400" dirty="0">
              <a:latin typeface="Goudy Old Style"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1"/>
          <p:cNvSpPr>
            <a:spLocks noChangeArrowheads="1"/>
          </p:cNvSpPr>
          <p:nvPr/>
        </p:nvSpPr>
        <p:spPr bwMode="auto">
          <a:xfrm>
            <a:off x="228600" y="685800"/>
            <a:ext cx="8610600" cy="538609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fontAlgn="base">
              <a:spcBef>
                <a:spcPct val="0"/>
              </a:spcBef>
              <a:spcAft>
                <a:spcPct val="0"/>
              </a:spcAft>
              <a:tabLst>
                <a:tab pos="457200" algn="l"/>
              </a:tabLst>
            </a:pPr>
            <a:endParaRPr kumimoji="0" lang="tr-TR" sz="2400" b="1" i="0" u="sng" strike="noStrike" cap="none" normalizeH="0" baseline="0" dirty="0" smtClean="0">
              <a:ln>
                <a:noFill/>
              </a:ln>
              <a:effectLst/>
              <a:latin typeface="Times New Roman TUR"/>
              <a:ea typeface="Times New Roman" pitchFamily="18" charset="0"/>
              <a:cs typeface="Times New Roman" pitchFamily="18" charset="0"/>
            </a:endParaRPr>
          </a:p>
          <a:p>
            <a:pPr lvl="0" fontAlgn="base">
              <a:spcBef>
                <a:spcPct val="0"/>
              </a:spcBef>
              <a:spcAft>
                <a:spcPct val="0"/>
              </a:spcAft>
              <a:buFont typeface="Arial" pitchFamily="34" charset="0"/>
              <a:buChar char="•"/>
              <a:tabLst>
                <a:tab pos="457200" algn="l"/>
              </a:tabLst>
            </a:pPr>
            <a:r>
              <a:rPr kumimoji="0" lang="tr-TR" sz="2000" b="0" i="0" u="none" strike="noStrike" cap="none" normalizeH="0" baseline="0" dirty="0" smtClean="0">
                <a:ln>
                  <a:noFill/>
                </a:ln>
                <a:solidFill>
                  <a:srgbClr val="000000"/>
                </a:solidFill>
                <a:effectLst/>
                <a:latin typeface="Arial Unicode MS" pitchFamily="34" charset="-128"/>
                <a:ea typeface="Arial Unicode MS" pitchFamily="34" charset="-128"/>
                <a:cs typeface="Arial Unicode MS" pitchFamily="34" charset="-128"/>
              </a:rPr>
              <a:t>was Written in 1819, the third of the five 'great odes' of 1819, </a:t>
            </a:r>
          </a:p>
          <a:p>
            <a:pPr lvl="0" fontAlgn="base">
              <a:spcBef>
                <a:spcPct val="0"/>
              </a:spcBef>
              <a:spcAft>
                <a:spcPct val="0"/>
              </a:spcAft>
              <a:buFont typeface="Arial" pitchFamily="34" charset="0"/>
              <a:buChar char="•"/>
              <a:tabLst>
                <a:tab pos="457200" algn="l"/>
              </a:tabLst>
            </a:pPr>
            <a:r>
              <a:rPr kumimoji="0" lang="tr-TR" sz="2000" b="0" i="0" u="none" strike="noStrike" cap="none" normalizeH="0" baseline="0" dirty="0" smtClean="0">
                <a:ln>
                  <a:noFill/>
                </a:ln>
                <a:solidFill>
                  <a:srgbClr val="000000"/>
                </a:solidFill>
                <a:effectLst/>
                <a:latin typeface="Arial Unicode MS" pitchFamily="34" charset="-128"/>
                <a:ea typeface="Arial Unicode MS" pitchFamily="34" charset="-128"/>
                <a:cs typeface="Arial Unicode MS" pitchFamily="34" charset="-128"/>
              </a:rPr>
              <a:t>which are generally believed to have been written in the following order - Psyche, Nightingale, Grecian Urn, Melancholy, and Autumn.  Of the five, Grecian Urn and Melancholy are merely dated '1819'.  </a:t>
            </a:r>
          </a:p>
          <a:p>
            <a:pPr fontAlgn="base">
              <a:spcBef>
                <a:spcPct val="0"/>
              </a:spcBef>
              <a:spcAft>
                <a:spcPct val="0"/>
              </a:spcAft>
              <a:buFont typeface="Arial" pitchFamily="34" charset="0"/>
              <a:buChar char="•"/>
              <a:tabLst>
                <a:tab pos="457200" algn="l"/>
              </a:tabLst>
            </a:pPr>
            <a:r>
              <a:rPr lang="tr-TR" sz="2000" dirty="0" smtClean="0">
                <a:latin typeface="Arial Unicode MS" pitchFamily="34" charset="-128"/>
                <a:ea typeface="Arial Unicode MS" pitchFamily="34" charset="-128"/>
                <a:cs typeface="Arial Unicode MS" pitchFamily="34" charset="-128"/>
              </a:rPr>
              <a:t>is </a:t>
            </a:r>
            <a:r>
              <a:rPr lang="en-US" sz="2000" dirty="0" smtClean="0">
                <a:latin typeface="Arial Unicode MS" pitchFamily="34" charset="-128"/>
                <a:ea typeface="Arial Unicode MS" pitchFamily="34" charset="-128"/>
                <a:cs typeface="Arial Unicode MS" pitchFamily="34" charset="-128"/>
              </a:rPr>
              <a:t>a relic of ancient Greek civilization, an urn painted with two scenes from Greek life. The first scene depicts musicians and lovers in a setting of rustic </a:t>
            </a:r>
            <a:r>
              <a:rPr lang="en-US" sz="2000" dirty="0" smtClean="0">
                <a:latin typeface="Arial Unicode MS" pitchFamily="34" charset="-128"/>
                <a:ea typeface="Arial Unicode MS" pitchFamily="34" charset="-128"/>
                <a:cs typeface="Arial Unicode MS" pitchFamily="34" charset="-128"/>
              </a:rPr>
              <a:t>beauty</a:t>
            </a:r>
            <a:endParaRPr lang="tr-TR" sz="2000" dirty="0" smtClean="0">
              <a:latin typeface="Arial Unicode MS" pitchFamily="34" charset="-128"/>
              <a:ea typeface="Arial Unicode MS" pitchFamily="34" charset="-128"/>
              <a:cs typeface="Arial Unicode MS" pitchFamily="34" charset="-128"/>
            </a:endParaRPr>
          </a:p>
          <a:p>
            <a:pPr fontAlgn="base">
              <a:spcBef>
                <a:spcPct val="0"/>
              </a:spcBef>
              <a:spcAft>
                <a:spcPct val="0"/>
              </a:spcAft>
              <a:buFont typeface="Arial" pitchFamily="34" charset="0"/>
              <a:buChar char="•"/>
              <a:tabLst>
                <a:tab pos="457200" algn="l"/>
              </a:tabLst>
            </a:pPr>
            <a:r>
              <a:rPr kumimoji="0" lang="tr-TR" sz="2000" b="0" i="0" u="none" strike="noStrike" cap="none" normalizeH="0" baseline="0" dirty="0" smtClean="0">
                <a:ln>
                  <a:noFill/>
                </a:ln>
                <a:solidFill>
                  <a:srgbClr val="000000"/>
                </a:solidFill>
                <a:effectLst/>
                <a:latin typeface="Arial Unicode MS" pitchFamily="34" charset="-128"/>
                <a:ea typeface="Arial Unicode MS" pitchFamily="34" charset="-128"/>
                <a:cs typeface="Arial Unicode MS" pitchFamily="34" charset="-128"/>
              </a:rPr>
              <a:t>This </a:t>
            </a:r>
            <a:r>
              <a:rPr kumimoji="0" lang="tr-TR" sz="2000" b="0" i="0" u="none" strike="noStrike" cap="none" normalizeH="0" baseline="0" dirty="0" smtClean="0">
                <a:ln>
                  <a:noFill/>
                </a:ln>
                <a:solidFill>
                  <a:srgbClr val="000000"/>
                </a:solidFill>
                <a:effectLst/>
                <a:latin typeface="Arial Unicode MS" pitchFamily="34" charset="-128"/>
                <a:ea typeface="Arial Unicode MS" pitchFamily="34" charset="-128"/>
                <a:cs typeface="Arial Unicode MS" pitchFamily="34" charset="-128"/>
              </a:rPr>
              <a:t>ode contains the most discussed two lines in all of Keats's poetry - '</a:t>
            </a:r>
            <a:r>
              <a:rPr kumimoji="0" lang="tr-TR" sz="2000" b="0" i="0" u="sng" strike="noStrike" cap="none" normalizeH="0" baseline="0" dirty="0" smtClean="0">
                <a:ln>
                  <a:noFill/>
                </a:ln>
                <a:solidFill>
                  <a:srgbClr val="000000"/>
                </a:solidFill>
                <a:effectLst/>
                <a:latin typeface="Arial Unicode MS" pitchFamily="34" charset="-128"/>
                <a:ea typeface="Arial Unicode MS" pitchFamily="34" charset="-128"/>
                <a:cs typeface="Arial Unicode MS" pitchFamily="34" charset="-128"/>
              </a:rPr>
              <a:t>"Beauty is truth, truth beauty," - that is all/Ye know on earth, and all ye need to know.</a:t>
            </a:r>
            <a:r>
              <a:rPr kumimoji="0" lang="tr-TR" sz="2000" b="0" i="0" u="none" strike="noStrike" cap="none" normalizeH="0" baseline="0" dirty="0" smtClean="0">
                <a:ln>
                  <a:noFill/>
                </a:ln>
                <a:solidFill>
                  <a:srgbClr val="000000"/>
                </a:solidFill>
                <a:effectLst/>
                <a:latin typeface="Arial Unicode MS" pitchFamily="34" charset="-128"/>
                <a:ea typeface="Arial Unicode MS" pitchFamily="34" charset="-128"/>
                <a:cs typeface="Arial Unicode MS" pitchFamily="34" charset="-128"/>
              </a:rPr>
              <a:t>'  </a:t>
            </a:r>
          </a:p>
          <a:p>
            <a:pPr lvl="0" fontAlgn="base">
              <a:spcBef>
                <a:spcPct val="0"/>
              </a:spcBef>
              <a:spcAft>
                <a:spcPct val="0"/>
              </a:spcAft>
              <a:buFont typeface="Arial" pitchFamily="34" charset="0"/>
              <a:buChar char="•"/>
              <a:tabLst>
                <a:tab pos="457200" algn="l"/>
              </a:tabLst>
            </a:pPr>
            <a:r>
              <a:rPr kumimoji="0" lang="tr-TR"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a:t>
            </a:r>
            <a:r>
              <a:rPr kumimoji="0" lang="tr-TR"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Ode on a Grecian Ode" is based on a series of </a:t>
            </a:r>
            <a:r>
              <a:rPr kumimoji="0" lang="tr-TR" sz="2000" b="0" i="0" strike="noStrike" cap="none" normalizeH="0" baseline="0" dirty="0" smtClean="0">
                <a:ln>
                  <a:noFill/>
                </a:ln>
                <a:effectLst/>
                <a:latin typeface="Arial Unicode MS" pitchFamily="34" charset="-128"/>
                <a:ea typeface="Arial Unicode MS" pitchFamily="34" charset="-128"/>
                <a:cs typeface="Arial Unicode MS" pitchFamily="34" charset="-128"/>
              </a:rPr>
              <a:t>paradoxes </a:t>
            </a:r>
            <a:r>
              <a:rPr kumimoji="0" lang="tr-TR"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and opposites: </a:t>
            </a:r>
          </a:p>
          <a:p>
            <a:pPr marL="0" marR="0" lvl="0" indent="0" algn="l" defTabSz="914400" rtl="0" eaLnBrk="0" fontAlgn="base" latinLnBrk="0" hangingPunct="0">
              <a:lnSpc>
                <a:spcPct val="100000"/>
              </a:lnSpc>
              <a:spcBef>
                <a:spcPct val="0"/>
              </a:spcBef>
              <a:spcAft>
                <a:spcPct val="0"/>
              </a:spcAft>
              <a:buClrTx/>
              <a:buSzTx/>
              <a:buFont typeface="Arial" pitchFamily="34" charset="0"/>
              <a:buChar char="•"/>
              <a:tabLst>
                <a:tab pos="457200" algn="l"/>
              </a:tabLst>
            </a:pPr>
            <a:r>
              <a:rPr kumimoji="0" lang="tr-TR"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the discrepancy between the urn with its frozen images and the dynamic life portrayed on the urn,</a:t>
            </a:r>
          </a:p>
          <a:p>
            <a:pPr marL="0" marR="0" lvl="0" indent="0" algn="l" defTabSz="914400" rtl="0" eaLnBrk="0" fontAlgn="base" latinLnBrk="0" hangingPunct="0">
              <a:lnSpc>
                <a:spcPct val="100000"/>
              </a:lnSpc>
              <a:spcBef>
                <a:spcPct val="0"/>
              </a:spcBef>
              <a:spcAft>
                <a:spcPct val="0"/>
              </a:spcAft>
              <a:buClrTx/>
              <a:buSzTx/>
              <a:buFont typeface="Arial" pitchFamily="34" charset="0"/>
              <a:buChar char="•"/>
              <a:tabLst>
                <a:tab pos="457200" algn="l"/>
              </a:tabLst>
            </a:pPr>
            <a:r>
              <a:rPr kumimoji="0" lang="tr-TR"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the human and changeable versus the immortal and permanent,</a:t>
            </a:r>
          </a:p>
          <a:p>
            <a:pPr marL="0" marR="0" lvl="0" indent="0" algn="l" defTabSz="914400" rtl="0" eaLnBrk="0" fontAlgn="base" latinLnBrk="0" hangingPunct="0">
              <a:lnSpc>
                <a:spcPct val="100000"/>
              </a:lnSpc>
              <a:spcBef>
                <a:spcPct val="0"/>
              </a:spcBef>
              <a:spcAft>
                <a:spcPct val="0"/>
              </a:spcAft>
              <a:buClrTx/>
              <a:buSzTx/>
              <a:buFont typeface="Arial" pitchFamily="34" charset="0"/>
              <a:buChar char="•"/>
              <a:tabLst>
                <a:tab pos="457200" algn="l"/>
              </a:tabLst>
            </a:pPr>
            <a:r>
              <a:rPr kumimoji="0" lang="tr-TR"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participation versus observation, </a:t>
            </a:r>
          </a:p>
          <a:p>
            <a:pPr marL="0" marR="0" lvl="0" indent="0" algn="l" defTabSz="914400" rtl="0" eaLnBrk="0" fontAlgn="base" latinLnBrk="0" hangingPunct="0">
              <a:lnSpc>
                <a:spcPct val="100000"/>
              </a:lnSpc>
              <a:spcBef>
                <a:spcPct val="0"/>
              </a:spcBef>
              <a:spcAft>
                <a:spcPct val="0"/>
              </a:spcAft>
              <a:buClrTx/>
              <a:buSzTx/>
              <a:buFont typeface="Arial" pitchFamily="34" charset="0"/>
              <a:buChar char="•"/>
              <a:tabLst>
                <a:tab pos="457200" algn="l"/>
              </a:tabLst>
            </a:pPr>
            <a:r>
              <a:rPr kumimoji="0" lang="tr-TR"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life versus </a:t>
            </a:r>
            <a:r>
              <a:rPr kumimoji="0" lang="tr-T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art</a:t>
            </a:r>
            <a:r>
              <a:rPr kumimoji="0" lang="tr-TR" sz="2000" b="0" i="0" u="none" strike="noStrike" cap="none" normalizeH="0" baseline="0" dirty="0" smtClean="0">
                <a:ln>
                  <a:noFill/>
                </a:ln>
                <a:solidFill>
                  <a:schemeClr val="tx1"/>
                </a:solidFill>
                <a:effectLst/>
                <a:latin typeface="Times New Roman TUR"/>
                <a:ea typeface="Times New Roman" pitchFamily="18" charset="0"/>
                <a:cs typeface="Times New Roman" pitchFamily="18" charset="0"/>
              </a:rPr>
              <a:t>.</a:t>
            </a:r>
            <a:endParaRPr kumimoji="0" lang="tr-TR" sz="2000" b="0" i="0" u="none" strike="noStrike" cap="none" normalizeH="0" baseline="0" dirty="0" smtClean="0">
              <a:ln>
                <a:noFill/>
              </a:ln>
              <a:solidFill>
                <a:schemeClr val="tx1"/>
              </a:solidFill>
              <a:effectLst/>
              <a:latin typeface="Arial" pitchFamily="34" charset="0"/>
            </a:endParaRPr>
          </a:p>
        </p:txBody>
      </p:sp>
      <p:pic>
        <p:nvPicPr>
          <p:cNvPr id="3" name="Picture 2" descr="crop from George Keats's manuscript copy of Ode on a Grecian Urn"/>
          <p:cNvPicPr>
            <a:picLocks noChangeAspect="1" noChangeArrowheads="1"/>
          </p:cNvPicPr>
          <p:nvPr/>
        </p:nvPicPr>
        <p:blipFill>
          <a:blip r:embed="rId2"/>
          <a:srcRect/>
          <a:stretch>
            <a:fillRect/>
          </a:stretch>
        </p:blipFill>
        <p:spPr bwMode="auto">
          <a:xfrm>
            <a:off x="1752600" y="152400"/>
            <a:ext cx="4762500" cy="800100"/>
          </a:xfrm>
          <a:prstGeom prst="rect">
            <a:avLst/>
          </a:prstGeom>
          <a:noFill/>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1"/>
          <p:cNvSpPr>
            <a:spLocks noChangeArrowheads="1"/>
          </p:cNvSpPr>
          <p:nvPr/>
        </p:nvSpPr>
        <p:spPr bwMode="auto">
          <a:xfrm>
            <a:off x="0" y="2057400"/>
            <a:ext cx="9144000" cy="344709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pPr>
            <a:endParaRPr lang="tr-TR" sz="2000" dirty="0" smtClean="0">
              <a:ea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pPr>
            <a:r>
              <a:rPr lang="tr-TR" sz="2200" dirty="0" smtClean="0">
                <a:ea typeface="Times New Roman" pitchFamily="18" charset="0"/>
              </a:rPr>
              <a:t>is d</a:t>
            </a:r>
            <a:r>
              <a:rPr kumimoji="0" lang="tr-TR" sz="2200" b="0" i="0" u="none" strike="noStrike" cap="none" normalizeH="0" baseline="0" dirty="0" smtClean="0">
                <a:ln>
                  <a:noFill/>
                </a:ln>
                <a:solidFill>
                  <a:schemeClr val="tx1"/>
                </a:solidFill>
                <a:effectLst/>
                <a:ea typeface="Times New Roman" pitchFamily="18" charset="0"/>
              </a:rPr>
              <a:t>ivided into five stanzas of ten lines each, the ode contains a narrator's discourse on a series of designs on a Grecian urn. </a:t>
            </a:r>
          </a:p>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pPr>
            <a:r>
              <a:rPr kumimoji="0" lang="tr-TR" sz="2200" b="0" i="0" u="none" strike="noStrike" cap="none" normalizeH="0" baseline="0" dirty="0" smtClean="0">
                <a:ln>
                  <a:noFill/>
                </a:ln>
                <a:solidFill>
                  <a:schemeClr val="tx1"/>
                </a:solidFill>
                <a:effectLst/>
                <a:ea typeface="Times New Roman" pitchFamily="18" charset="0"/>
              </a:rPr>
              <a:t>The poem focuses on two scenes: one in which a lover eternally pursues a beloved without fulfillment, and another of villagers about to perform a sacrifice. </a:t>
            </a:r>
          </a:p>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pPr>
            <a:r>
              <a:rPr kumimoji="0" lang="tr-TR" sz="2200" b="0" i="0" u="none" strike="noStrike" cap="none" normalizeH="0" baseline="0" dirty="0" smtClean="0">
                <a:ln>
                  <a:noFill/>
                </a:ln>
                <a:solidFill>
                  <a:schemeClr val="tx1"/>
                </a:solidFill>
                <a:effectLst/>
                <a:ea typeface="Times New Roman" pitchFamily="18" charset="0"/>
              </a:rPr>
              <a:t>Critics have focused on other aspects of the poem, including the role of the narrator, the inspirational qualities of real-world objects, and the paradoxical relationship between the poem's world and reality.</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sz="2200" b="0" i="0" u="none" strike="noStrike" cap="none" normalizeH="0" baseline="0" dirty="0" smtClean="0">
              <a:ln>
                <a:noFill/>
              </a:ln>
              <a:solidFill>
                <a:schemeClr val="tx1"/>
              </a:solidFill>
              <a:effectLst/>
            </a:endParaRPr>
          </a:p>
        </p:txBody>
      </p:sp>
      <p:pic>
        <p:nvPicPr>
          <p:cNvPr id="3" name="Picture 2" descr="crop from George Keats's manuscript copy of Ode on a Grecian Urn"/>
          <p:cNvPicPr>
            <a:picLocks noChangeAspect="1" noChangeArrowheads="1"/>
          </p:cNvPicPr>
          <p:nvPr/>
        </p:nvPicPr>
        <p:blipFill>
          <a:blip r:embed="rId2"/>
          <a:srcRect/>
          <a:stretch>
            <a:fillRect/>
          </a:stretch>
        </p:blipFill>
        <p:spPr bwMode="auto">
          <a:xfrm>
            <a:off x="1219200" y="304800"/>
            <a:ext cx="5896429" cy="990600"/>
          </a:xfrm>
          <a:prstGeom prst="rect">
            <a:avLst/>
          </a:prstGeom>
          <a:noFill/>
        </p:spPr>
      </p:pic>
      <p:sp>
        <p:nvSpPr>
          <p:cNvPr id="4" name="Rectangle 3"/>
          <p:cNvSpPr/>
          <p:nvPr/>
        </p:nvSpPr>
        <p:spPr>
          <a:xfrm>
            <a:off x="0" y="1752600"/>
            <a:ext cx="8153400" cy="430887"/>
          </a:xfrm>
          <a:prstGeom prst="rect">
            <a:avLst/>
          </a:prstGeom>
        </p:spPr>
        <p:txBody>
          <a:bodyPr wrap="square">
            <a:spAutoFit/>
          </a:bodyPr>
          <a:lstStyle/>
          <a:p>
            <a:pPr lvl="0" eaLnBrk="0" fontAlgn="base" hangingPunct="0">
              <a:spcBef>
                <a:spcPct val="0"/>
              </a:spcBef>
              <a:spcAft>
                <a:spcPct val="0"/>
              </a:spcAft>
              <a:buFont typeface="Arial" pitchFamily="34" charset="0"/>
              <a:buChar char="•"/>
            </a:pPr>
            <a:r>
              <a:rPr lang="tr-TR" sz="2200" dirty="0" smtClean="0">
                <a:ea typeface="Times New Roman" pitchFamily="18" charset="0"/>
                <a:cs typeface="Times New Roman" pitchFamily="18" charset="0"/>
              </a:rPr>
              <a:t>The word "ode" itself is of Greek origin, meaning "sung</a:t>
            </a:r>
            <a:endParaRPr lang="tr-TR" sz="2200" dirty="0" smtClean="0">
              <a:ea typeface="Times New Roman" pitchFamily="18" charset="0"/>
            </a:endParaRPr>
          </a:p>
        </p:txBody>
      </p:sp>
      <p:sp>
        <p:nvSpPr>
          <p:cNvPr id="7" name="Rectangle 6"/>
          <p:cNvSpPr/>
          <p:nvPr/>
        </p:nvSpPr>
        <p:spPr>
          <a:xfrm>
            <a:off x="0" y="5181600"/>
            <a:ext cx="8458200" cy="769441"/>
          </a:xfrm>
          <a:prstGeom prst="rect">
            <a:avLst/>
          </a:prstGeom>
        </p:spPr>
        <p:txBody>
          <a:bodyPr wrap="square">
            <a:spAutoFit/>
          </a:bodyPr>
          <a:lstStyle/>
          <a:p>
            <a:pPr>
              <a:buFont typeface="Arial" pitchFamily="34" charset="0"/>
              <a:buChar char="•"/>
            </a:pPr>
            <a:r>
              <a:rPr lang="tr-TR" sz="2200" dirty="0" smtClean="0">
                <a:ea typeface="Times New Roman" pitchFamily="18" charset="0"/>
                <a:cs typeface="Times New Roman" pitchFamily="18" charset="0"/>
              </a:rPr>
              <a:t>has a rhyme scheme beginning with a Shakespearian quatrain (ABAB) and ending with a Miltonic sestet (CDECDE</a:t>
            </a:r>
            <a:endParaRPr lang="tr-TR" sz="22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2819400"/>
            <a:ext cx="9144000" cy="3816429"/>
          </a:xfrm>
          <a:prstGeom prst="rect">
            <a:avLst/>
          </a:prstGeom>
        </p:spPr>
        <p:txBody>
          <a:bodyPr wrap="square">
            <a:spAutoFit/>
          </a:bodyPr>
          <a:lstStyle/>
          <a:p>
            <a:pPr lvl="0" eaLnBrk="0" fontAlgn="base" hangingPunct="0">
              <a:spcBef>
                <a:spcPct val="0"/>
              </a:spcBef>
              <a:spcAft>
                <a:spcPct val="0"/>
              </a:spcAft>
              <a:buFont typeface="Arial" pitchFamily="34" charset="0"/>
              <a:buChar char="•"/>
            </a:pPr>
            <a:r>
              <a:rPr lang="tr-TR" dirty="0" smtClean="0">
                <a:ea typeface="Times New Roman" pitchFamily="18" charset="0"/>
                <a:cs typeface="Times New Roman" pitchFamily="18" charset="0"/>
              </a:rPr>
              <a:t>"</a:t>
            </a:r>
            <a:r>
              <a:rPr lang="tr-TR" sz="2200" dirty="0" smtClean="0">
                <a:ea typeface="Times New Roman" pitchFamily="18" charset="0"/>
                <a:cs typeface="Times New Roman" pitchFamily="18" charset="0"/>
              </a:rPr>
              <a:t>Ode on a Grecian Urn", which emphasizes words containing the letters "p", "b", and "v", uses </a:t>
            </a:r>
            <a:r>
              <a:rPr lang="tr-TR" sz="2200" dirty="0" smtClean="0">
                <a:ea typeface="Times New Roman" pitchFamily="18" charset="0"/>
                <a:cs typeface="Times New Roman" pitchFamily="18" charset="0"/>
              </a:rPr>
              <a:t>syzygy</a:t>
            </a:r>
            <a:r>
              <a:rPr lang="tr-TR" sz="2200" dirty="0" smtClean="0">
                <a:ea typeface="Times New Roman" pitchFamily="18" charset="0"/>
                <a:cs typeface="Times New Roman" pitchFamily="18" charset="0"/>
              </a:rPr>
              <a:t> </a:t>
            </a:r>
            <a:r>
              <a:rPr lang="tr-TR" sz="2200" dirty="0" smtClean="0">
                <a:ea typeface="Times New Roman" pitchFamily="18" charset="0"/>
                <a:cs typeface="Times New Roman" pitchFamily="18" charset="0"/>
              </a:rPr>
              <a:t>,the </a:t>
            </a:r>
            <a:r>
              <a:rPr lang="tr-TR" sz="2200" dirty="0" smtClean="0">
                <a:ea typeface="Times New Roman" pitchFamily="18" charset="0"/>
                <a:cs typeface="Times New Roman" pitchFamily="18" charset="0"/>
              </a:rPr>
              <a:t>repetition of a consonantal sound</a:t>
            </a:r>
            <a:r>
              <a:rPr lang="tr-TR" sz="2200" dirty="0" smtClean="0">
                <a:ea typeface="Times New Roman" pitchFamily="18" charset="0"/>
                <a:cs typeface="Times New Roman" pitchFamily="18" charset="0"/>
              </a:rPr>
              <a:t>.</a:t>
            </a:r>
          </a:p>
          <a:p>
            <a:pPr lvl="0" eaLnBrk="0" fontAlgn="base" hangingPunct="0">
              <a:spcBef>
                <a:spcPct val="0"/>
              </a:spcBef>
              <a:spcAft>
                <a:spcPct val="0"/>
              </a:spcAft>
              <a:buFont typeface="Arial" pitchFamily="34" charset="0"/>
              <a:buChar char="•"/>
            </a:pPr>
            <a:r>
              <a:rPr lang="tr-TR" sz="2200" dirty="0" smtClean="0">
                <a:ea typeface="Times New Roman" pitchFamily="18" charset="0"/>
                <a:cs typeface="Times New Roman" pitchFamily="18" charset="0"/>
              </a:rPr>
              <a:t> </a:t>
            </a:r>
            <a:r>
              <a:rPr lang="tr-TR" sz="2200" dirty="0" smtClean="0">
                <a:ea typeface="Times New Roman" pitchFamily="18" charset="0"/>
                <a:cs typeface="Times New Roman" pitchFamily="18" charset="0"/>
              </a:rPr>
              <a:t>The poem incorporates a complex reliance on </a:t>
            </a:r>
            <a:r>
              <a:rPr lang="tr-TR" sz="2200" dirty="0" smtClean="0">
                <a:ea typeface="Times New Roman" pitchFamily="18" charset="0"/>
                <a:cs typeface="Times New Roman" pitchFamily="18" charset="0"/>
              </a:rPr>
              <a:t>assonance</a:t>
            </a:r>
            <a:r>
              <a:rPr lang="tr-TR" sz="2200" dirty="0" smtClean="0">
                <a:ea typeface="Times New Roman" pitchFamily="18" charset="0"/>
                <a:cs typeface="Times New Roman" pitchFamily="18" charset="0"/>
              </a:rPr>
              <a:t> </a:t>
            </a:r>
            <a:r>
              <a:rPr lang="tr-TR" sz="2200" dirty="0" smtClean="0">
                <a:ea typeface="Times New Roman" pitchFamily="18" charset="0"/>
                <a:cs typeface="Times New Roman" pitchFamily="18" charset="0"/>
              </a:rPr>
              <a:t>,which </a:t>
            </a:r>
            <a:r>
              <a:rPr lang="tr-TR" sz="2200" dirty="0" smtClean="0">
                <a:ea typeface="Times New Roman" pitchFamily="18" charset="0"/>
                <a:cs typeface="Times New Roman" pitchFamily="18" charset="0"/>
              </a:rPr>
              <a:t>is found in very few English </a:t>
            </a:r>
            <a:r>
              <a:rPr lang="tr-TR" sz="2200" dirty="0" smtClean="0">
                <a:ea typeface="Times New Roman" pitchFamily="18" charset="0"/>
                <a:cs typeface="Times New Roman" pitchFamily="18" charset="0"/>
              </a:rPr>
              <a:t>poems. </a:t>
            </a:r>
            <a:r>
              <a:rPr lang="tr-TR" sz="2200" dirty="0" smtClean="0">
                <a:ea typeface="Times New Roman" pitchFamily="18" charset="0"/>
                <a:cs typeface="Times New Roman" pitchFamily="18" charset="0"/>
              </a:rPr>
              <a:t>Within "Ode on a Grecian Urn", an example of this pattern can be found in line 13 ("Not to the sensual ear, but, more endear'd") where the "e" of "sensual" connects with the "e" of "endear'd" and the "ea" of "ear" connects with the "ea" of "endear'd</a:t>
            </a:r>
            <a:r>
              <a:rPr lang="tr-TR" sz="2200" dirty="0" smtClean="0">
                <a:ea typeface="Times New Roman" pitchFamily="18" charset="0"/>
                <a:cs typeface="Times New Roman" pitchFamily="18" charset="0"/>
              </a:rPr>
              <a:t>".</a:t>
            </a:r>
          </a:p>
          <a:p>
            <a:pPr lvl="0" eaLnBrk="0" fontAlgn="base" hangingPunct="0">
              <a:spcBef>
                <a:spcPct val="0"/>
              </a:spcBef>
              <a:spcAft>
                <a:spcPct val="0"/>
              </a:spcAft>
              <a:buFont typeface="Arial" pitchFamily="34" charset="0"/>
              <a:buChar char="•"/>
            </a:pPr>
            <a:r>
              <a:rPr lang="tr-TR" sz="2200" dirty="0" smtClean="0">
                <a:ea typeface="Times New Roman" pitchFamily="18" charset="0"/>
                <a:cs typeface="Times New Roman" pitchFamily="18" charset="0"/>
              </a:rPr>
              <a:t> </a:t>
            </a:r>
            <a:r>
              <a:rPr lang="tr-TR" sz="2200" dirty="0" smtClean="0">
                <a:ea typeface="Times New Roman" pitchFamily="18" charset="0"/>
                <a:cs typeface="Times New Roman" pitchFamily="18" charset="0"/>
              </a:rPr>
              <a:t>A more complex form is found in line 11 ("Heard melodies are sweet, but those unheard") with the "ea" of "Heard" connecting to the "ea" of "unheard", the "o" of "melodies" connecting to the "o" of "those" and the "u" of "but" connecting to the "u" of "unheard</a:t>
            </a:r>
            <a:r>
              <a:rPr lang="tr-TR" sz="2200" dirty="0" smtClean="0">
                <a:ea typeface="Times New Roman" pitchFamily="18" charset="0"/>
                <a:cs typeface="Times New Roman" pitchFamily="18" charset="0"/>
              </a:rPr>
              <a:t>".</a:t>
            </a:r>
            <a:endParaRPr lang="tr-TR" sz="2200" dirty="0" smtClean="0">
              <a:ea typeface="Times New Roman" pitchFamily="18" charset="0"/>
            </a:endParaRPr>
          </a:p>
        </p:txBody>
      </p:sp>
      <p:sp>
        <p:nvSpPr>
          <p:cNvPr id="5" name="Rectangle 4"/>
          <p:cNvSpPr/>
          <p:nvPr/>
        </p:nvSpPr>
        <p:spPr>
          <a:xfrm>
            <a:off x="0" y="457200"/>
            <a:ext cx="8763000" cy="2462213"/>
          </a:xfrm>
          <a:prstGeom prst="rect">
            <a:avLst/>
          </a:prstGeom>
        </p:spPr>
        <p:txBody>
          <a:bodyPr wrap="square">
            <a:spAutoFit/>
          </a:bodyPr>
          <a:lstStyle/>
          <a:p>
            <a:pPr lvl="0" eaLnBrk="0" fontAlgn="base" hangingPunct="0">
              <a:spcBef>
                <a:spcPct val="0"/>
              </a:spcBef>
              <a:spcAft>
                <a:spcPct val="0"/>
              </a:spcAft>
              <a:buFont typeface="Arial" pitchFamily="34" charset="0"/>
              <a:buChar char="•"/>
            </a:pPr>
            <a:r>
              <a:rPr lang="tr-TR" sz="2200" dirty="0" smtClean="0">
                <a:ea typeface="Times New Roman" pitchFamily="18" charset="0"/>
                <a:cs typeface="Times New Roman" pitchFamily="18" charset="0"/>
              </a:rPr>
              <a:t>Keats's odes seek to find a "classical balance" between two extremes, and in the structure of "Ode on a Grecian Urn", these extremes are the symmetrical structure of classical literature and the asymmetry of Romantic poetry . The use of the </a:t>
            </a:r>
            <a:r>
              <a:rPr lang="tr-TR" sz="2200" u="sng" dirty="0" smtClean="0">
                <a:ea typeface="Times New Roman" pitchFamily="18" charset="0"/>
                <a:cs typeface="Times New Roman" pitchFamily="18" charset="0"/>
              </a:rPr>
              <a:t>ABAB </a:t>
            </a:r>
            <a:r>
              <a:rPr lang="tr-TR" sz="2200" dirty="0" smtClean="0">
                <a:ea typeface="Times New Roman" pitchFamily="18" charset="0"/>
                <a:cs typeface="Times New Roman" pitchFamily="18" charset="0"/>
              </a:rPr>
              <a:t>structure in the beginning lines of each stanza represents a clear example of structure found in classical literature, and the remaining six lines appear to break free of the traditional poetic styles of Greek and Roman odes.</a:t>
            </a:r>
            <a:endParaRPr lang="tr-TR" sz="2200" dirty="0" smtClean="0">
              <a:ea typeface="Times New Roman"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Rectangle 1"/>
          <p:cNvSpPr>
            <a:spLocks noChangeArrowheads="1"/>
          </p:cNvSpPr>
          <p:nvPr/>
        </p:nvSpPr>
        <p:spPr bwMode="auto">
          <a:xfrm>
            <a:off x="457200" y="3886200"/>
            <a:ext cx="6705600" cy="27392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300" i="0" u="sng" strike="noStrike" cap="none" normalizeH="0" baseline="0" dirty="0" smtClean="0">
                <a:ln>
                  <a:noFill/>
                </a:ln>
                <a:solidFill>
                  <a:schemeClr val="tx1"/>
                </a:solidFill>
                <a:effectLst>
                  <a:outerShdw blurRad="38100" dist="38100" dir="2700000" algn="tl">
                    <a:srgbClr val="000000">
                      <a:alpha val="43137"/>
                    </a:srgbClr>
                  </a:outerShdw>
                </a:effectLst>
                <a:latin typeface="Goudy Old Style" pitchFamily="18" charset="0"/>
                <a:ea typeface="Times New Roman" pitchFamily="18" charset="0"/>
                <a:cs typeface="Calibri" pitchFamily="34" charset="0"/>
              </a:rPr>
              <a:t>John Keats ideas: </a:t>
            </a:r>
            <a:endParaRPr kumimoji="0" lang="tr-TR" sz="2300" i="0" u="sng" strike="noStrike" cap="none" normalizeH="0" baseline="0" dirty="0" smtClean="0">
              <a:ln>
                <a:noFill/>
              </a:ln>
              <a:solidFill>
                <a:schemeClr val="tx1"/>
              </a:solidFill>
              <a:effectLst>
                <a:outerShdw blurRad="38100" dist="38100" dir="2700000" algn="tl">
                  <a:srgbClr val="000000">
                    <a:alpha val="43137"/>
                  </a:srgbClr>
                </a:outerShdw>
              </a:effectLst>
              <a:latin typeface="Goudy Old Style"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2300" i="0" u="none" strike="noStrike" cap="none" normalizeH="0" baseline="0" dirty="0" smtClean="0">
                <a:ln>
                  <a:noFill/>
                </a:ln>
                <a:solidFill>
                  <a:schemeClr val="tx1"/>
                </a:solidFill>
                <a:effectLst>
                  <a:outerShdw blurRad="38100" dist="38100" dir="2700000" algn="tl">
                    <a:srgbClr val="000000">
                      <a:alpha val="43137"/>
                    </a:srgbClr>
                  </a:outerShdw>
                </a:effectLst>
                <a:latin typeface="Goudy Old Style" pitchFamily="18" charset="0"/>
                <a:ea typeface="Times New Roman" pitchFamily="18" charset="0"/>
                <a:cs typeface="Calibri" pitchFamily="34" charset="0"/>
              </a:rPr>
              <a:t>  " A think of beauty is a joy for ever."</a:t>
            </a:r>
            <a:endParaRPr kumimoji="0" lang="tr-TR" sz="2300" i="0" u="none" strike="noStrike" cap="none" normalizeH="0" baseline="0" dirty="0" smtClean="0">
              <a:ln>
                <a:noFill/>
              </a:ln>
              <a:solidFill>
                <a:schemeClr val="tx1"/>
              </a:solidFill>
              <a:effectLst>
                <a:outerShdw blurRad="38100" dist="38100" dir="2700000" algn="tl">
                  <a:srgbClr val="000000">
                    <a:alpha val="43137"/>
                  </a:srgbClr>
                </a:outerShdw>
              </a:effectLst>
              <a:latin typeface="Goudy Old Style"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2300" i="0" u="none" strike="noStrike" cap="none" normalizeH="0" baseline="0" dirty="0" smtClean="0">
                <a:ln>
                  <a:noFill/>
                </a:ln>
                <a:solidFill>
                  <a:schemeClr val="tx1"/>
                </a:solidFill>
                <a:effectLst>
                  <a:outerShdw blurRad="38100" dist="38100" dir="2700000" algn="tl">
                    <a:srgbClr val="000000">
                      <a:alpha val="43137"/>
                    </a:srgbClr>
                  </a:outerShdw>
                </a:effectLst>
                <a:latin typeface="Goudy Old Style" pitchFamily="18" charset="0"/>
                <a:ea typeface="Times New Roman" pitchFamily="18" charset="0"/>
                <a:cs typeface="Calibri" pitchFamily="34" charset="0"/>
              </a:rPr>
              <a:t>  "I f I should die, said I to myself , I have left no immortal work behind me ...But I have loved the principle of beauty in all things and If I had had time ,</a:t>
            </a:r>
          </a:p>
          <a:p>
            <a:pPr marL="0" marR="0" lvl="0" indent="0" algn="l" defTabSz="914400" rtl="0" eaLnBrk="0" fontAlgn="base" latinLnBrk="0" hangingPunct="0">
              <a:lnSpc>
                <a:spcPct val="100000"/>
              </a:lnSpc>
              <a:spcBef>
                <a:spcPct val="0"/>
              </a:spcBef>
              <a:spcAft>
                <a:spcPct val="0"/>
              </a:spcAft>
              <a:buClrTx/>
              <a:buSzTx/>
              <a:buFontTx/>
              <a:buNone/>
              <a:tabLst/>
            </a:pPr>
            <a:r>
              <a:rPr kumimoji="0" lang="tr-TR" sz="2300" i="0" u="none" strike="noStrike" cap="none" normalizeH="0" baseline="0" dirty="0" smtClean="0">
                <a:ln>
                  <a:noFill/>
                </a:ln>
                <a:solidFill>
                  <a:schemeClr val="tx1"/>
                </a:solidFill>
                <a:effectLst>
                  <a:outerShdw blurRad="38100" dist="38100" dir="2700000" algn="tl">
                    <a:srgbClr val="000000">
                      <a:alpha val="43137"/>
                    </a:srgbClr>
                  </a:outerShdw>
                </a:effectLst>
                <a:latin typeface="Goudy Old Style" pitchFamily="18" charset="0"/>
                <a:ea typeface="Times New Roman" pitchFamily="18" charset="0"/>
                <a:cs typeface="Calibri" pitchFamily="34" charset="0"/>
              </a:rPr>
              <a:t>I would have made myself remembered."</a:t>
            </a:r>
            <a:endParaRPr kumimoji="0" lang="tr-TR" sz="2300" i="0" u="none" strike="noStrike" cap="none" normalizeH="0" baseline="0" dirty="0" smtClean="0">
              <a:ln>
                <a:noFill/>
              </a:ln>
              <a:solidFill>
                <a:schemeClr val="tx1"/>
              </a:solidFill>
              <a:effectLst>
                <a:outerShdw blurRad="38100" dist="38100" dir="2700000" algn="tl">
                  <a:srgbClr val="000000">
                    <a:alpha val="43137"/>
                  </a:srgbClr>
                </a:outerShdw>
              </a:effectLst>
              <a:latin typeface="Goudy Old Style"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sz="2800" b="0" i="0" u="none" strike="noStrike" cap="none" normalizeH="0" baseline="0" dirty="0" smtClean="0">
              <a:ln>
                <a:noFill/>
              </a:ln>
              <a:solidFill>
                <a:schemeClr val="tx1"/>
              </a:solidFill>
              <a:effectLst/>
              <a:latin typeface="Arial" pitchFamily="34" charset="0"/>
            </a:endParaRPr>
          </a:p>
        </p:txBody>
      </p:sp>
      <p:pic>
        <p:nvPicPr>
          <p:cNvPr id="3" name="Picture 2" descr="http://www.poetryconnection.net/images/John_Keats.jpg"/>
          <p:cNvPicPr>
            <a:picLocks noChangeAspect="1" noChangeArrowheads="1"/>
          </p:cNvPicPr>
          <p:nvPr/>
        </p:nvPicPr>
        <p:blipFill>
          <a:blip r:embed="rId2"/>
          <a:srcRect/>
          <a:stretch>
            <a:fillRect/>
          </a:stretch>
        </p:blipFill>
        <p:spPr bwMode="auto">
          <a:xfrm>
            <a:off x="5486400" y="152400"/>
            <a:ext cx="3048000" cy="3886200"/>
          </a:xfrm>
          <a:prstGeom prst="rect">
            <a:avLst/>
          </a:prstGeom>
          <a:noFill/>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1"/>
          <p:cNvSpPr>
            <a:spLocks noChangeArrowheads="1"/>
          </p:cNvSpPr>
          <p:nvPr/>
        </p:nvSpPr>
        <p:spPr bwMode="auto">
          <a:xfrm>
            <a:off x="838200" y="0"/>
            <a:ext cx="8305800"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John keats was phthisis and he knew he would die. </a:t>
            </a:r>
            <a:endParaRPr kumimoji="0" lang="tr-TR" sz="2000" b="0" i="0" u="none" strike="noStrike" cap="none" normalizeH="0" baseline="0" dirty="0" smtClean="0">
              <a:ln>
                <a:noFill/>
              </a:ln>
              <a:solidFill>
                <a:schemeClr val="tx1"/>
              </a:solidFill>
              <a:effectLst/>
              <a:latin typeface="Arial" pitchFamily="34" charset="0"/>
            </a:endParaRPr>
          </a:p>
        </p:txBody>
      </p:sp>
      <p:pic>
        <p:nvPicPr>
          <p:cNvPr id="27651" name="Picture 3" descr="http://himetop.wikidot.com/local--files/john-keats-tomb/John%20Keats%20tomb,%20Protestant%20Cemetery,%20Rome%20-%2007.JPG"/>
          <p:cNvPicPr>
            <a:picLocks noChangeAspect="1" noChangeArrowheads="1"/>
          </p:cNvPicPr>
          <p:nvPr/>
        </p:nvPicPr>
        <p:blipFill>
          <a:blip r:embed="rId2"/>
          <a:srcRect/>
          <a:stretch>
            <a:fillRect/>
          </a:stretch>
        </p:blipFill>
        <p:spPr bwMode="auto">
          <a:xfrm>
            <a:off x="1828800" y="533400"/>
            <a:ext cx="5181600" cy="4619625"/>
          </a:xfrm>
          <a:prstGeom prst="rect">
            <a:avLst/>
          </a:prstGeom>
          <a:noFill/>
        </p:spPr>
      </p:pic>
      <p:sp>
        <p:nvSpPr>
          <p:cNvPr id="4" name="Rectangle 3"/>
          <p:cNvSpPr/>
          <p:nvPr/>
        </p:nvSpPr>
        <p:spPr>
          <a:xfrm>
            <a:off x="228600" y="5334000"/>
            <a:ext cx="8534400" cy="1323439"/>
          </a:xfrm>
          <a:prstGeom prst="rect">
            <a:avLst/>
          </a:prstGeom>
        </p:spPr>
        <p:txBody>
          <a:bodyPr wrap="square">
            <a:spAutoFit/>
          </a:bodyPr>
          <a:lstStyle/>
          <a:p>
            <a:r>
              <a:rPr lang="tr-TR" sz="2000" dirty="0"/>
              <a:t>When Keats died, at the age of 25 on 23 February 1821 and was buried in the Protestant Cemetery, Rome. His last request was to be buried under a tombstone, without his name, and bearing only the </a:t>
            </a:r>
            <a:r>
              <a:rPr lang="tr-TR" sz="2000" dirty="0" smtClean="0"/>
              <a:t>legend:</a:t>
            </a:r>
          </a:p>
          <a:p>
            <a:r>
              <a:rPr lang="tr-TR" sz="2000" dirty="0"/>
              <a:t> </a:t>
            </a:r>
            <a:r>
              <a:rPr lang="tr-TR" sz="2000" dirty="0" smtClean="0"/>
              <a:t>   </a:t>
            </a:r>
            <a:r>
              <a:rPr lang="tr-TR" sz="2000" dirty="0"/>
              <a:t>"</a:t>
            </a:r>
            <a:r>
              <a:rPr lang="tr-TR" sz="2000" u="sng" dirty="0"/>
              <a:t>Here lies one whose name was writ in water</a:t>
            </a:r>
            <a:r>
              <a:rPr lang="tr-TR" sz="2000" dirty="0"/>
              <a:t>." </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1"/>
          <p:cNvSpPr>
            <a:spLocks noChangeArrowheads="1"/>
          </p:cNvSpPr>
          <p:nvPr/>
        </p:nvSpPr>
        <p:spPr bwMode="auto">
          <a:xfrm>
            <a:off x="228600" y="609600"/>
            <a:ext cx="8382000" cy="70788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 typeface="Wingdings" pitchFamily="2" charset="2"/>
              <a:buChar char="v"/>
              <a:tabLst/>
            </a:pPr>
            <a:r>
              <a:rPr kumimoji="0" lang="tr-TR" sz="20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He wrote a lot of eternal poems but if he had lived ,he would have been the greatest poet of his generation .</a:t>
            </a:r>
            <a:endParaRPr kumimoji="0" lang="tr-TR" sz="2000" b="0" i="0" u="none" strike="noStrike" cap="none" normalizeH="0" baseline="0" dirty="0" smtClean="0">
              <a:ln>
                <a:noFill/>
              </a:ln>
              <a:solidFill>
                <a:schemeClr val="tx1"/>
              </a:solidFill>
              <a:effectLst/>
              <a:latin typeface="Arial" pitchFamily="34" charset="0"/>
            </a:endParaRPr>
          </a:p>
        </p:txBody>
      </p:sp>
      <p:pic>
        <p:nvPicPr>
          <p:cNvPr id="28675" name="Picture 3" descr="http://www.uvm.edu/~sgutman/john%20keats.jpg"/>
          <p:cNvPicPr>
            <a:picLocks noChangeAspect="1" noChangeArrowheads="1"/>
          </p:cNvPicPr>
          <p:nvPr/>
        </p:nvPicPr>
        <p:blipFill>
          <a:blip r:embed="rId2"/>
          <a:srcRect/>
          <a:stretch>
            <a:fillRect/>
          </a:stretch>
        </p:blipFill>
        <p:spPr bwMode="auto">
          <a:xfrm>
            <a:off x="2667000" y="1524000"/>
            <a:ext cx="4648200" cy="5029200"/>
          </a:xfrm>
          <a:prstGeom prst="rect">
            <a:avLst/>
          </a:prstGeom>
          <a:noFill/>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F:\0D80N[1].jpg"/>
          <p:cNvPicPr>
            <a:picLocks noChangeAspect="1" noChangeArrowheads="1"/>
          </p:cNvPicPr>
          <p:nvPr/>
        </p:nvPicPr>
        <p:blipFill>
          <a:blip r:embed="rId2"/>
          <a:srcRect/>
          <a:stretch>
            <a:fillRect/>
          </a:stretch>
        </p:blipFill>
        <p:spPr bwMode="auto">
          <a:xfrm>
            <a:off x="1371600" y="60035"/>
            <a:ext cx="6172200" cy="6826827"/>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2362200"/>
            <a:ext cx="9144000" cy="1492716"/>
          </a:xfrm>
          <a:prstGeom prst="rect">
            <a:avLst/>
          </a:prstGeom>
        </p:spPr>
        <p:txBody>
          <a:bodyPr wrap="square">
            <a:spAutoFit/>
          </a:bodyPr>
          <a:lstStyle/>
          <a:p>
            <a:pPr>
              <a:buFont typeface="Arial" pitchFamily="34" charset="0"/>
              <a:buChar char="•"/>
            </a:pPr>
            <a:r>
              <a:rPr lang="tr-TR" sz="2400" dirty="0" smtClean="0">
                <a:cs typeface="Arial" pitchFamily="34" charset="0"/>
              </a:rPr>
              <a:t>  </a:t>
            </a:r>
            <a:r>
              <a:rPr lang="en-US" sz="2400" dirty="0" smtClean="0">
                <a:cs typeface="Arial" pitchFamily="34" charset="0"/>
              </a:rPr>
              <a:t>John </a:t>
            </a:r>
            <a:r>
              <a:rPr lang="en-US" sz="2400" dirty="0" smtClean="0">
                <a:cs typeface="Arial" pitchFamily="34" charset="0"/>
              </a:rPr>
              <a:t>Keats was born on 31 October 1795, the first of Frances Jennings and Thomas Keats's five children, one of whom died in infancy. </a:t>
            </a:r>
            <a:endParaRPr lang="tr-TR" sz="2400" dirty="0">
              <a:cs typeface="Arial" pitchFamily="34" charset="0"/>
            </a:endParaRPr>
          </a:p>
          <a:p>
            <a:endParaRPr lang="tr-TR" sz="2300" dirty="0" smtClean="0"/>
          </a:p>
          <a:p>
            <a:pPr>
              <a:buFont typeface="Arial" pitchFamily="34" charset="0"/>
              <a:buChar char="•"/>
            </a:pPr>
            <a:endParaRPr lang="tr-TR" sz="2000" dirty="0">
              <a:latin typeface="Arial" pitchFamily="34" charset="0"/>
              <a:cs typeface="Arial" pitchFamily="34" charset="0"/>
            </a:endParaRPr>
          </a:p>
        </p:txBody>
      </p:sp>
      <p:sp>
        <p:nvSpPr>
          <p:cNvPr id="14337" name="Rectangle 1"/>
          <p:cNvSpPr>
            <a:spLocks noChangeArrowheads="1"/>
          </p:cNvSpPr>
          <p:nvPr/>
        </p:nvSpPr>
        <p:spPr bwMode="auto">
          <a:xfrm>
            <a:off x="152400" y="3072348"/>
            <a:ext cx="8610599" cy="378565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pPr>
            <a:r>
              <a:rPr kumimoji="0" lang="tr-TR" sz="2400" b="0" i="0" u="none" strike="noStrike" cap="none" normalizeH="0" baseline="0" dirty="0" smtClean="0">
                <a:ln>
                  <a:noFill/>
                </a:ln>
                <a:solidFill>
                  <a:schemeClr val="tx1"/>
                </a:solidFill>
                <a:effectLst/>
                <a:ea typeface="Times New Roman" pitchFamily="18" charset="0"/>
              </a:rPr>
              <a:t>Keats was baptised at </a:t>
            </a:r>
            <a:r>
              <a:rPr kumimoji="0" lang="tr-TR" sz="2400" b="0" i="0" u="none" strike="noStrike" cap="none" normalizeH="0" baseline="0" dirty="0" smtClean="0">
                <a:ln>
                  <a:noFill/>
                </a:ln>
                <a:solidFill>
                  <a:srgbClr val="000000"/>
                </a:solidFill>
                <a:effectLst/>
                <a:ea typeface="Times New Roman" pitchFamily="18" charset="0"/>
              </a:rPr>
              <a:t>St Botolph-without-Bishopsgate </a:t>
            </a:r>
            <a:r>
              <a:rPr kumimoji="0" lang="tr-TR" sz="2400" b="0" i="0" u="none" strike="noStrike" cap="none" normalizeH="0" baseline="0" dirty="0" smtClean="0">
                <a:ln>
                  <a:noFill/>
                </a:ln>
                <a:solidFill>
                  <a:schemeClr val="tx1"/>
                </a:solidFill>
                <a:effectLst/>
                <a:ea typeface="Times New Roman" pitchFamily="18" charset="0"/>
              </a:rPr>
              <a:t> and sent to a local dame school as an infant.After,he was sent to board at the Clark school in Enfield, close to his grandparents' house.</a:t>
            </a:r>
          </a:p>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pPr>
            <a:r>
              <a:rPr kumimoji="0" lang="tr-TR" sz="2400" b="0" i="0" u="none" strike="noStrike" cap="none" normalizeH="0" baseline="0" dirty="0" smtClean="0">
                <a:ln>
                  <a:noFill/>
                </a:ln>
                <a:solidFill>
                  <a:schemeClr val="tx1"/>
                </a:solidFill>
                <a:effectLst/>
                <a:ea typeface="Times New Roman" pitchFamily="18" charset="0"/>
              </a:rPr>
              <a:t>When Keats was nineteen, </a:t>
            </a:r>
            <a:r>
              <a:rPr lang="tr-TR" sz="2400" dirty="0" smtClean="0">
                <a:ea typeface="Times New Roman" pitchFamily="18" charset="0"/>
              </a:rPr>
              <a:t>i</a:t>
            </a:r>
            <a:r>
              <a:rPr kumimoji="0" lang="tr-TR" sz="2400" b="0" i="0" u="none" strike="noStrike" cap="none" normalizeH="0" baseline="0" dirty="0" smtClean="0">
                <a:ln>
                  <a:noFill/>
                </a:ln>
                <a:solidFill>
                  <a:schemeClr val="tx1"/>
                </a:solidFill>
                <a:effectLst/>
                <a:ea typeface="Times New Roman" pitchFamily="18" charset="0"/>
              </a:rPr>
              <a:t>n 1815, Keats registered as a medical student at Guy’s Hospital.Though he continued his work and training at Guy's, Keats was devoting increasing time to the study of literature. </a:t>
            </a:r>
          </a:p>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pPr>
            <a:r>
              <a:rPr kumimoji="0" lang="tr-TR" sz="2400" b="0" i="0" u="none" strike="noStrike" cap="none" normalizeH="0" baseline="0" dirty="0" smtClean="0">
                <a:ln>
                  <a:noFill/>
                </a:ln>
                <a:solidFill>
                  <a:schemeClr val="tx1"/>
                </a:solidFill>
                <a:effectLst/>
                <a:ea typeface="Times New Roman" pitchFamily="18" charset="0"/>
              </a:rPr>
              <a:t>In May 1816, Leigh Hunt, greatly admired </a:t>
            </a:r>
            <a:r>
              <a:rPr kumimoji="0" lang="tr-TR" sz="2400" i="0" u="none" strike="noStrike" cap="none" normalizeH="0" baseline="0" dirty="0" smtClean="0">
                <a:ln>
                  <a:noFill/>
                </a:ln>
                <a:solidFill>
                  <a:schemeClr val="tx1"/>
                </a:solidFill>
                <a:effectLst/>
                <a:ea typeface="Times New Roman" pitchFamily="18" charset="0"/>
              </a:rPr>
              <a:t>by Keats, agreed to publish the sonnet </a:t>
            </a:r>
            <a:r>
              <a:rPr kumimoji="0" lang="tr-TR" sz="2400" i="1" u="none" strike="noStrike" cap="none" normalizeH="0" baseline="0" dirty="0" smtClean="0">
                <a:ln>
                  <a:noFill/>
                </a:ln>
                <a:solidFill>
                  <a:schemeClr val="tx1"/>
                </a:solidFill>
                <a:effectLst/>
                <a:ea typeface="Times New Roman" pitchFamily="18" charset="0"/>
              </a:rPr>
              <a:t>O Solitude</a:t>
            </a:r>
            <a:r>
              <a:rPr kumimoji="0" lang="tr-TR" sz="2400" i="0" u="none" strike="noStrike" cap="none" normalizeH="0" baseline="0" dirty="0" smtClean="0">
                <a:ln>
                  <a:noFill/>
                </a:ln>
                <a:solidFill>
                  <a:schemeClr val="tx1"/>
                </a:solidFill>
                <a:effectLst/>
                <a:ea typeface="Times New Roman" pitchFamily="18" charset="0"/>
              </a:rPr>
              <a:t> in his magazine </a:t>
            </a:r>
            <a:r>
              <a:rPr kumimoji="0" lang="tr-TR" sz="2400" i="1" u="none" strike="noStrike" cap="none" normalizeH="0" baseline="0" dirty="0" smtClean="0">
                <a:ln>
                  <a:noFill/>
                </a:ln>
                <a:solidFill>
                  <a:schemeClr val="tx1"/>
                </a:solidFill>
                <a:effectLst/>
                <a:ea typeface="Times New Roman" pitchFamily="18" charset="0"/>
              </a:rPr>
              <a:t>The Examiner</a:t>
            </a:r>
            <a:r>
              <a:rPr kumimoji="0" lang="tr-TR" sz="2400" i="0" u="none" strike="noStrike" cap="none" normalizeH="0" baseline="0" dirty="0" smtClean="0">
                <a:ln>
                  <a:noFill/>
                </a:ln>
                <a:solidFill>
                  <a:schemeClr val="tx1"/>
                </a:solidFill>
                <a:effectLst/>
                <a:ea typeface="Times New Roman" pitchFamily="18" charset="0"/>
              </a:rPr>
              <a:t> ,a leading liberal magazine of the day.</a:t>
            </a:r>
            <a:endParaRPr kumimoji="0" lang="tr-TR" sz="2400" i="0" u="none" strike="noStrike" cap="none" normalizeH="0" baseline="0" dirty="0" smtClean="0">
              <a:ln>
                <a:noFill/>
              </a:ln>
              <a:solidFill>
                <a:schemeClr val="tx1"/>
              </a:solidFill>
              <a:effectLst/>
            </a:endParaRPr>
          </a:p>
        </p:txBody>
      </p:sp>
      <p:pic>
        <p:nvPicPr>
          <p:cNvPr id="14338" name="Picture 2" descr="C:\Documents and Settings\FATMA\Desktop\john keats\images.jpg"/>
          <p:cNvPicPr>
            <a:picLocks noChangeAspect="1" noChangeArrowheads="1"/>
          </p:cNvPicPr>
          <p:nvPr/>
        </p:nvPicPr>
        <p:blipFill>
          <a:blip r:embed="rId2"/>
          <a:srcRect/>
          <a:stretch>
            <a:fillRect/>
          </a:stretch>
        </p:blipFill>
        <p:spPr bwMode="auto">
          <a:xfrm>
            <a:off x="3276600" y="0"/>
            <a:ext cx="1905000" cy="2424545"/>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2703016"/>
            <a:ext cx="9144000" cy="4154984"/>
          </a:xfrm>
          <a:prstGeom prst="rect">
            <a:avLst/>
          </a:prstGeom>
        </p:spPr>
        <p:txBody>
          <a:bodyPr wrap="square">
            <a:spAutoFit/>
          </a:bodyPr>
          <a:lstStyle/>
          <a:p>
            <a:pPr>
              <a:buFont typeface="Arial" pitchFamily="34" charset="0"/>
              <a:buChar char="•"/>
            </a:pPr>
            <a:r>
              <a:rPr lang="tr-TR" sz="2400" dirty="0" smtClean="0"/>
              <a:t>John Keats was the latest born of the great </a:t>
            </a:r>
            <a:r>
              <a:rPr lang="tr-TR" sz="2400" dirty="0" smtClean="0"/>
              <a:t>Romantic poets.</a:t>
            </a:r>
          </a:p>
          <a:p>
            <a:pPr>
              <a:buFont typeface="Arial" pitchFamily="34" charset="0"/>
              <a:buChar char="•"/>
            </a:pPr>
            <a:r>
              <a:rPr lang="tr-TR" sz="2400" dirty="0" smtClean="0"/>
              <a:t>Along </a:t>
            </a:r>
            <a:r>
              <a:rPr lang="tr-TR" sz="2400" dirty="0" smtClean="0"/>
              <a:t>with </a:t>
            </a:r>
            <a:r>
              <a:rPr lang="tr-TR" sz="2400" dirty="0" smtClean="0"/>
              <a:t>Byron and Shelley , </a:t>
            </a:r>
            <a:r>
              <a:rPr lang="tr-TR" sz="2400" dirty="0" smtClean="0"/>
              <a:t>he was one of the key figures in the second generation of the movement, despite publishing his work over only a four-year period</a:t>
            </a:r>
            <a:r>
              <a:rPr lang="tr-TR" sz="2400" baseline="30000" dirty="0" smtClean="0"/>
              <a:t>.</a:t>
            </a:r>
            <a:r>
              <a:rPr lang="tr-TR" sz="2400" dirty="0" smtClean="0"/>
              <a:t>during his short life, his work was not well received by critics, but his posthumous influence on poets such as Alfred </a:t>
            </a:r>
            <a:r>
              <a:rPr lang="tr-TR" sz="2400" dirty="0" smtClean="0"/>
              <a:t>Tennyson and </a:t>
            </a:r>
            <a:r>
              <a:rPr lang="tr-TR" sz="2400" dirty="0" smtClean="0"/>
              <a:t>Wilfred </a:t>
            </a:r>
            <a:r>
              <a:rPr lang="tr-TR" sz="2400" dirty="0" smtClean="0"/>
              <a:t>Owen was </a:t>
            </a:r>
            <a:r>
              <a:rPr lang="tr-TR" sz="2400" dirty="0" smtClean="0"/>
              <a:t>significant. </a:t>
            </a:r>
            <a:endParaRPr lang="tr-TR" sz="2400" dirty="0" smtClean="0"/>
          </a:p>
          <a:p>
            <a:pPr>
              <a:buFont typeface="Arial" pitchFamily="34" charset="0"/>
              <a:buChar char="•"/>
            </a:pPr>
            <a:r>
              <a:rPr lang="tr-TR" sz="2400" dirty="0" smtClean="0"/>
              <a:t>The </a:t>
            </a:r>
            <a:r>
              <a:rPr lang="tr-TR" sz="2400" dirty="0" smtClean="0"/>
              <a:t>poetry of Keats was characterised by sensual imagery, most notably in the series of </a:t>
            </a:r>
            <a:r>
              <a:rPr lang="tr-TR" sz="2400" dirty="0" smtClean="0"/>
              <a:t>odes which </a:t>
            </a:r>
            <a:r>
              <a:rPr lang="tr-TR" sz="2400" dirty="0" smtClean="0"/>
              <a:t>remain among the most popular poems in English </a:t>
            </a:r>
            <a:r>
              <a:rPr lang="tr-TR" sz="2400" dirty="0" smtClean="0"/>
              <a:t>literature. </a:t>
            </a:r>
          </a:p>
          <a:p>
            <a:pPr>
              <a:buFont typeface="Arial" pitchFamily="34" charset="0"/>
              <a:buChar char="•"/>
            </a:pPr>
            <a:r>
              <a:rPr lang="tr-TR" sz="2400" dirty="0" smtClean="0"/>
              <a:t>The </a:t>
            </a:r>
            <a:r>
              <a:rPr lang="tr-TR" sz="2400" dirty="0" smtClean="0"/>
              <a:t>letters of Keats are among the most celebrated by any English poet </a:t>
            </a:r>
          </a:p>
          <a:p>
            <a:pPr>
              <a:buFont typeface="Arial" pitchFamily="34" charset="0"/>
              <a:buChar char="•"/>
            </a:pPr>
            <a:endParaRPr lang="tr-TR" sz="2400" dirty="0">
              <a:cs typeface="Arial" pitchFamily="34" charset="0"/>
            </a:endParaRPr>
          </a:p>
        </p:txBody>
      </p:sp>
      <p:pic>
        <p:nvPicPr>
          <p:cNvPr id="1026" name="Picture 2" descr="http://www.alpheratz.f2s.com/images/john-keats-byron.jpg"/>
          <p:cNvPicPr>
            <a:picLocks noChangeAspect="1" noChangeArrowheads="1"/>
          </p:cNvPicPr>
          <p:nvPr/>
        </p:nvPicPr>
        <p:blipFill>
          <a:blip r:embed="rId2"/>
          <a:srcRect/>
          <a:stretch>
            <a:fillRect/>
          </a:stretch>
        </p:blipFill>
        <p:spPr bwMode="auto">
          <a:xfrm>
            <a:off x="2442882" y="0"/>
            <a:ext cx="2662518" cy="2743200"/>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2" name="Picture 4" descr="http://web2.cc.nctu.edu.tw/~sheen/el/pic/keats.jpg"/>
          <p:cNvPicPr>
            <a:picLocks noChangeAspect="1" noChangeArrowheads="1"/>
          </p:cNvPicPr>
          <p:nvPr/>
        </p:nvPicPr>
        <p:blipFill>
          <a:blip r:embed="rId3"/>
          <a:srcRect/>
          <a:stretch>
            <a:fillRect/>
          </a:stretch>
        </p:blipFill>
        <p:spPr bwMode="auto">
          <a:xfrm>
            <a:off x="2590800" y="0"/>
            <a:ext cx="1981199" cy="2363030"/>
          </a:xfrm>
          <a:prstGeom prst="rect">
            <a:avLst/>
          </a:prstGeom>
          <a:noFill/>
        </p:spPr>
      </p:pic>
      <p:sp>
        <p:nvSpPr>
          <p:cNvPr id="22533" name="Rectangle 5"/>
          <p:cNvSpPr>
            <a:spLocks noChangeArrowheads="1"/>
          </p:cNvSpPr>
          <p:nvPr/>
        </p:nvSpPr>
        <p:spPr bwMode="auto">
          <a:xfrm>
            <a:off x="0" y="2362200"/>
            <a:ext cx="9144000" cy="415498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spcBef>
                <a:spcPct val="0"/>
              </a:spcBef>
              <a:spcAft>
                <a:spcPct val="0"/>
              </a:spcAft>
              <a:buFont typeface="Arial" pitchFamily="34" charset="0"/>
              <a:buChar char="•"/>
            </a:pPr>
            <a:r>
              <a:rPr kumimoji="0" lang="tr-TR" sz="22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He couldn't develope himself in his early ages and he was an usual poet.</a:t>
            </a:r>
          </a:p>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pPr>
            <a:r>
              <a:rPr kumimoji="0" lang="tr-TR" sz="22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But he suddenly become a great poet in 1819,at the age of 23.</a:t>
            </a:r>
          </a:p>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pPr>
            <a:r>
              <a:rPr kumimoji="0" lang="tr-TR" sz="22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He wrote most beutiful poems in a year. </a:t>
            </a:r>
            <a:endParaRPr kumimoji="0" lang="tr-TR" sz="22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Arial" pitchFamily="34" charset="0"/>
              <a:buChar char="•"/>
              <a:tabLst/>
            </a:pPr>
            <a:r>
              <a:rPr kumimoji="0" lang="tr-TR" sz="22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Keats belived that he should write a long poem to examine himself </a:t>
            </a:r>
          </a:p>
          <a:p>
            <a:pPr marL="0" marR="0" lvl="0" indent="0" algn="l" defTabSz="914400" rtl="0" eaLnBrk="0" fontAlgn="base" latinLnBrk="0" hangingPunct="0">
              <a:lnSpc>
                <a:spcPct val="100000"/>
              </a:lnSpc>
              <a:spcBef>
                <a:spcPct val="0"/>
              </a:spcBef>
              <a:spcAft>
                <a:spcPct val="0"/>
              </a:spcAft>
              <a:buClrTx/>
              <a:buSzTx/>
              <a:buFont typeface="Arial" pitchFamily="34" charset="0"/>
              <a:buChar char="•"/>
              <a:tabLst/>
            </a:pPr>
            <a:r>
              <a:rPr kumimoji="0" lang="tr-TR" sz="22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In April 1817, shortly after giving Abbey his first book, Keats embarked on a four-month tour</a:t>
            </a:r>
          </a:p>
          <a:p>
            <a:pPr marL="0" marR="0" lvl="0" indent="0" algn="l" defTabSz="914400" rtl="0" eaLnBrk="0" fontAlgn="base" latinLnBrk="0" hangingPunct="0">
              <a:lnSpc>
                <a:spcPct val="100000"/>
              </a:lnSpc>
              <a:spcBef>
                <a:spcPct val="0"/>
              </a:spcBef>
              <a:spcAft>
                <a:spcPct val="0"/>
              </a:spcAft>
              <a:buClrTx/>
              <a:buSzTx/>
              <a:buFont typeface="Arial" pitchFamily="34" charset="0"/>
              <a:buChar char="•"/>
              <a:tabLst/>
            </a:pPr>
            <a:r>
              <a:rPr kumimoji="0" lang="tr-TR" sz="22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through Carisbrooke, Canterbury, Hastings, etc  He also wrote the first books of "Endymion “</a:t>
            </a:r>
          </a:p>
          <a:p>
            <a:pPr marL="0" marR="0" lvl="0" indent="0" algn="l" defTabSz="914400" rtl="0" eaLnBrk="0" fontAlgn="base" latinLnBrk="0" hangingPunct="0">
              <a:lnSpc>
                <a:spcPct val="100000"/>
              </a:lnSpc>
              <a:spcBef>
                <a:spcPct val="0"/>
              </a:spcBef>
              <a:spcAft>
                <a:spcPct val="0"/>
              </a:spcAft>
              <a:buClrTx/>
              <a:buSzTx/>
              <a:buFont typeface="Arial" pitchFamily="34" charset="0"/>
              <a:buChar char="•"/>
              <a:tabLst/>
            </a:pPr>
            <a:r>
              <a:rPr kumimoji="0" lang="tr-TR" sz="22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which is more than four thousands stanzas in 1818.</a:t>
            </a:r>
          </a:p>
          <a:p>
            <a:pPr marL="0" marR="0" lvl="0" indent="0" algn="l" defTabSz="914400" rtl="0" eaLnBrk="0" fontAlgn="base" latinLnBrk="0" hangingPunct="0">
              <a:lnSpc>
                <a:spcPct val="100000"/>
              </a:lnSpc>
              <a:spcBef>
                <a:spcPct val="0"/>
              </a:spcBef>
              <a:spcAft>
                <a:spcPct val="0"/>
              </a:spcAft>
              <a:buClrTx/>
              <a:buSzTx/>
              <a:buFont typeface="Arial" pitchFamily="34" charset="0"/>
              <a:buChar char="•"/>
              <a:tabLst/>
            </a:pPr>
            <a:r>
              <a:rPr kumimoji="0" lang="tr-TR" sz="2200" b="0" i="1"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Endymion</a:t>
            </a:r>
            <a:r>
              <a:rPr kumimoji="0" lang="tr-TR" sz="22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is a long narrative poem in four books of about one thousand lines each, written mostly in heroic couplets. </a:t>
            </a:r>
          </a:p>
          <a:p>
            <a:pPr marL="0" marR="0" lvl="0" indent="0" algn="l" defTabSz="914400" rtl="0" eaLnBrk="0" fontAlgn="base" latinLnBrk="0" hangingPunct="0">
              <a:lnSpc>
                <a:spcPct val="100000"/>
              </a:lnSpc>
              <a:spcBef>
                <a:spcPct val="0"/>
              </a:spcBef>
              <a:spcAft>
                <a:spcPct val="0"/>
              </a:spcAft>
              <a:buClrTx/>
              <a:buSzTx/>
              <a:buFont typeface="Arial" pitchFamily="34" charset="0"/>
              <a:buChar char="•"/>
              <a:tabLst/>
            </a:pPr>
            <a:r>
              <a:rPr kumimoji="0" lang="tr-TR" sz="22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It is named after its hero, Endymion, a figure taken from Greek </a:t>
            </a:r>
            <a:r>
              <a:rPr kumimoji="0" lang="tr-TR" sz="22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myth</a:t>
            </a:r>
            <a:endParaRPr kumimoji="0" lang="tr-TR" sz="22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Picture 2" descr="http://www.lib.unc.edu/rbc/keats/img/john-keats-engraving.jpg"/>
          <p:cNvPicPr>
            <a:picLocks noChangeAspect="1" noChangeArrowheads="1"/>
          </p:cNvPicPr>
          <p:nvPr/>
        </p:nvPicPr>
        <p:blipFill>
          <a:blip r:embed="rId2"/>
          <a:srcRect/>
          <a:stretch>
            <a:fillRect/>
          </a:stretch>
        </p:blipFill>
        <p:spPr bwMode="auto">
          <a:xfrm>
            <a:off x="533400" y="1295400"/>
            <a:ext cx="2752725" cy="3895725"/>
          </a:xfrm>
          <a:prstGeom prst="rect">
            <a:avLst/>
          </a:prstGeom>
          <a:noFill/>
        </p:spPr>
      </p:pic>
      <p:sp>
        <p:nvSpPr>
          <p:cNvPr id="23555" name="Rectangle 3"/>
          <p:cNvSpPr>
            <a:spLocks noChangeArrowheads="1"/>
          </p:cNvSpPr>
          <p:nvPr/>
        </p:nvSpPr>
        <p:spPr bwMode="auto">
          <a:xfrm>
            <a:off x="3429000" y="914400"/>
            <a:ext cx="4800600" cy="526297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400" b="0" i="0" u="sng" strike="noStrike" cap="none" normalizeH="0" baseline="0" dirty="0" smtClean="0">
                <a:ln>
                  <a:noFill/>
                </a:ln>
                <a:solidFill>
                  <a:schemeClr val="tx1"/>
                </a:solidFill>
                <a:effectLst/>
                <a:latin typeface="Calibri" pitchFamily="34" charset="0"/>
                <a:ea typeface="Times New Roman" pitchFamily="18" charset="0"/>
                <a:cs typeface="Calibri" pitchFamily="34" charset="0"/>
              </a:rPr>
              <a:t> </a:t>
            </a:r>
            <a:r>
              <a:rPr lang="tr-TR" sz="2400" u="sng" dirty="0">
                <a:latin typeface="Calibri" pitchFamily="34" charset="0"/>
                <a:ea typeface="Times New Roman" pitchFamily="18" charset="0"/>
                <a:cs typeface="Calibri" pitchFamily="34" charset="0"/>
              </a:rPr>
              <a:t>H</a:t>
            </a:r>
            <a:r>
              <a:rPr kumimoji="0" lang="tr-TR" sz="2400" b="0" i="0" u="sng" strike="noStrike" cap="none" normalizeH="0" baseline="0" dirty="0" smtClean="0">
                <a:ln>
                  <a:noFill/>
                </a:ln>
                <a:solidFill>
                  <a:schemeClr val="tx1"/>
                </a:solidFill>
                <a:effectLst/>
                <a:latin typeface="Calibri" pitchFamily="34" charset="0"/>
                <a:ea typeface="Times New Roman" pitchFamily="18" charset="0"/>
                <a:cs typeface="Calibri" pitchFamily="34" charset="0"/>
              </a:rPr>
              <a:t>is other poems :</a:t>
            </a:r>
            <a:endParaRPr kumimoji="0" lang="tr-TR" sz="2400" b="0" i="0" u="sng"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tr-TR" sz="24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The Eve of St Agnes </a:t>
            </a:r>
            <a:endParaRPr kumimoji="0" lang="tr-TR" sz="24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tr-TR" sz="24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Lamia </a:t>
            </a:r>
            <a:endParaRPr kumimoji="0" lang="tr-TR" sz="24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tr-TR" sz="24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Isabella</a:t>
            </a:r>
            <a:endParaRPr kumimoji="0" lang="tr-TR" sz="24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tr-TR" sz="24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La Bella Dame Sans Merci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tr-TR" sz="24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Last</a:t>
            </a:r>
            <a:r>
              <a:rPr kumimoji="0" lang="tr-TR" sz="2400" b="0" i="0" u="none" strike="noStrike" cap="none" normalizeH="0" dirty="0" smtClean="0">
                <a:ln>
                  <a:noFill/>
                </a:ln>
                <a:solidFill>
                  <a:schemeClr val="tx1"/>
                </a:solidFill>
                <a:effectLst/>
                <a:latin typeface="Calibri" pitchFamily="34" charset="0"/>
                <a:ea typeface="Times New Roman" pitchFamily="18" charset="0"/>
                <a:cs typeface="Calibri" pitchFamily="34" charset="0"/>
              </a:rPr>
              <a:t> Sonnet </a:t>
            </a:r>
          </a:p>
          <a:p>
            <a:pPr lvl="0" eaLnBrk="0" fontAlgn="base" hangingPunct="0">
              <a:spcBef>
                <a:spcPct val="0"/>
              </a:spcBef>
              <a:spcAft>
                <a:spcPct val="0"/>
              </a:spcAft>
              <a:buFontTx/>
              <a:buChar char="•"/>
            </a:pPr>
            <a:r>
              <a:rPr lang="tr-TR" sz="2400" dirty="0" smtClean="0"/>
              <a:t>On First Looking Into Chapman's Homer </a:t>
            </a:r>
          </a:p>
          <a:p>
            <a:pPr eaLnBrk="0" fontAlgn="base" hangingPunct="0">
              <a:spcBef>
                <a:spcPct val="0"/>
              </a:spcBef>
              <a:spcAft>
                <a:spcPct val="0"/>
              </a:spcAft>
              <a:buFontTx/>
              <a:buChar char="•"/>
            </a:pPr>
            <a:r>
              <a:rPr lang="tr-TR" sz="2400" dirty="0" smtClean="0"/>
              <a:t>When I Have Fears That I May Cease to Be </a:t>
            </a:r>
            <a:endParaRPr lang="tr-TR" sz="2400" dirty="0" smtClean="0">
              <a:latin typeface="Arial" pitchFamily="34" charset="0"/>
            </a:endParaRPr>
          </a:p>
          <a:p>
            <a:pPr lvl="0" eaLnBrk="0" fontAlgn="base" hangingPunct="0">
              <a:spcBef>
                <a:spcPct val="0"/>
              </a:spcBef>
              <a:spcAft>
                <a:spcPct val="0"/>
              </a:spcAft>
              <a:buFontTx/>
              <a:buChar char="•"/>
            </a:pPr>
            <a:endParaRPr kumimoji="0" lang="tr-TR" sz="2400" b="0" i="0" strike="noStrike" cap="none" normalizeH="0" baseline="0" dirty="0" smtClean="0">
              <a:ln>
                <a:noFill/>
              </a:ln>
              <a:solidFill>
                <a:schemeClr val="tx1"/>
              </a:solidFill>
              <a:effectLst/>
              <a:latin typeface="Calibri" pitchFamily="34" charset="0"/>
              <a:ea typeface="Times New Roman" pitchFamily="18" charset="0"/>
              <a:cs typeface="Calibri" pitchFamily="34" charset="0"/>
            </a:endParaRPr>
          </a:p>
          <a:p>
            <a:pPr lvl="0" eaLnBrk="0" fontAlgn="base" hangingPunct="0">
              <a:spcBef>
                <a:spcPct val="0"/>
              </a:spcBef>
              <a:spcAft>
                <a:spcPct val="0"/>
              </a:spcAft>
            </a:pPr>
            <a:r>
              <a:rPr kumimoji="0" lang="tr-TR" sz="2400" b="0" i="0" u="sng" strike="noStrike" cap="none" normalizeH="0" baseline="0" dirty="0" smtClean="0">
                <a:ln>
                  <a:noFill/>
                </a:ln>
                <a:solidFill>
                  <a:schemeClr val="tx1"/>
                </a:solidFill>
                <a:effectLst/>
                <a:latin typeface="Calibri" pitchFamily="34" charset="0"/>
                <a:ea typeface="Times New Roman" pitchFamily="18" charset="0"/>
                <a:cs typeface="Calibri" pitchFamily="34" charset="0"/>
              </a:rPr>
              <a:t>His sones:</a:t>
            </a:r>
            <a:endParaRPr kumimoji="0" lang="tr-TR" sz="2400" b="0" i="0" u="sng"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tr-TR" sz="24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"Sleep and Poetry "</a:t>
            </a:r>
            <a:endParaRPr kumimoji="0" lang="tr-TR" sz="2400" b="0" i="0" u="none" strike="noStrike" cap="none" normalizeH="0" baseline="0" dirty="0" smtClean="0">
              <a:ln>
                <a:noFill/>
              </a:ln>
              <a:solidFill>
                <a:schemeClr val="tx1"/>
              </a:solidFill>
              <a:effectLst/>
              <a:latin typeface="Arial" pitchFamily="34" charset="0"/>
              <a:ea typeface="Times New Roman" pitchFamily="18"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 typeface="Arial" pitchFamily="34" charset="0"/>
              <a:buChar char="•"/>
              <a:tabLst/>
            </a:pPr>
            <a:r>
              <a:rPr kumimoji="0" lang="tr-TR" sz="2400" b="0" i="0" u="none" strike="noStrike" cap="none" normalizeH="0" baseline="0" dirty="0" smtClean="0">
                <a:ln>
                  <a:noFill/>
                </a:ln>
                <a:solidFill>
                  <a:schemeClr val="tx1"/>
                </a:solidFill>
                <a:effectLst/>
                <a:latin typeface="Arial" pitchFamily="34" charset="0"/>
                <a:ea typeface="Times New Roman" pitchFamily="18" charset="0"/>
                <a:cs typeface="Calibri" pitchFamily="34" charset="0"/>
              </a:rPr>
              <a:t>"</a:t>
            </a:r>
            <a:r>
              <a:rPr kumimoji="0" lang="tr-TR" sz="2400" i="0" u="none" strike="noStrike" cap="none" normalizeH="0" baseline="0" dirty="0" smtClean="0">
                <a:ln>
                  <a:noFill/>
                </a:ln>
                <a:solidFill>
                  <a:schemeClr val="tx1"/>
                </a:solidFill>
                <a:effectLst/>
                <a:latin typeface="Goudy Old Style" pitchFamily="18" charset="0"/>
                <a:ea typeface="Times New Roman" pitchFamily="18" charset="0"/>
                <a:cs typeface="Calibri" pitchFamily="34" charset="0"/>
              </a:rPr>
              <a:t>I stood Tiptoe upon a Little Hill</a:t>
            </a:r>
            <a:r>
              <a:rPr kumimoji="0" lang="tr-TR" sz="2400" b="0" i="0" u="none" strike="noStrike" cap="none" normalizeH="0" baseline="0" dirty="0" smtClean="0">
                <a:ln>
                  <a:noFill/>
                </a:ln>
                <a:solidFill>
                  <a:schemeClr val="tx1"/>
                </a:solidFill>
                <a:effectLst/>
                <a:latin typeface="Arial" pitchFamily="34" charset="0"/>
                <a:ea typeface="Times New Roman" pitchFamily="18" charset="0"/>
                <a:cs typeface="Calibri" pitchFamily="34" charset="0"/>
              </a:rPr>
              <a:t>"</a:t>
            </a:r>
            <a:r>
              <a:rPr kumimoji="0" lang="tr-TR" sz="2400" b="0" i="0" u="none" strike="noStrike" cap="none" normalizeH="0" baseline="0" dirty="0" smtClean="0">
                <a:ln>
                  <a:noFill/>
                </a:ln>
                <a:solidFill>
                  <a:schemeClr val="tx1"/>
                </a:solidFill>
                <a:effectLst/>
                <a:latin typeface="Arial" pitchFamily="34" charset="0"/>
              </a:rPr>
              <a:t>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1"/>
          <p:cNvSpPr>
            <a:spLocks noChangeArrowheads="1"/>
          </p:cNvSpPr>
          <p:nvPr/>
        </p:nvSpPr>
        <p:spPr bwMode="auto">
          <a:xfrm>
            <a:off x="1447800" y="3811012"/>
            <a:ext cx="7696200" cy="304698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4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Keats originated by Greek Mythology and wrote "Ode" .This means "song" in Greek.</a:t>
            </a:r>
            <a:endParaRPr kumimoji="0" lang="tr-TR" sz="24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tr-TR" sz="24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"Ode on Indolence"</a:t>
            </a:r>
            <a:endParaRPr kumimoji="0" lang="tr-TR" sz="24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tr-TR" sz="24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"Ode on Psyche"</a:t>
            </a:r>
            <a:endParaRPr kumimoji="0" lang="tr-TR" sz="24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tr-TR" sz="24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"Ode on Autumn"</a:t>
            </a:r>
            <a:endParaRPr kumimoji="0" lang="tr-TR" sz="24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tr-TR" sz="24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"Ode to Meloncholy"</a:t>
            </a:r>
            <a:endParaRPr kumimoji="0" lang="tr-TR" sz="24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tr-TR" sz="24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"Ode to a Grecian Urn" </a:t>
            </a:r>
            <a:endParaRPr kumimoji="0" lang="tr-TR" sz="24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24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a:t>
            </a:r>
            <a:endParaRPr kumimoji="0" lang="tr-TR" sz="2400" b="0" i="0" u="none" strike="noStrike" cap="none" normalizeH="0" baseline="0" dirty="0" smtClean="0">
              <a:ln>
                <a:noFill/>
              </a:ln>
              <a:solidFill>
                <a:schemeClr val="tx1"/>
              </a:solidFill>
              <a:effectLst/>
              <a:latin typeface="Arial" pitchFamily="34" charset="0"/>
            </a:endParaRPr>
          </a:p>
        </p:txBody>
      </p:sp>
      <p:pic>
        <p:nvPicPr>
          <p:cNvPr id="5125" name="Picture 5" descr="http://www.saltpublishing.com/assets/authors/keats_john.jpg"/>
          <p:cNvPicPr>
            <a:picLocks noChangeAspect="1" noChangeArrowheads="1"/>
          </p:cNvPicPr>
          <p:nvPr/>
        </p:nvPicPr>
        <p:blipFill>
          <a:blip r:embed="rId2"/>
          <a:srcRect/>
          <a:stretch>
            <a:fillRect/>
          </a:stretch>
        </p:blipFill>
        <p:spPr bwMode="auto">
          <a:xfrm>
            <a:off x="304800" y="228600"/>
            <a:ext cx="4114800" cy="3048000"/>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http://www.theosociety.org/pasadena/sunrise/50-00-1/s1fmmc1.jpg"/>
          <p:cNvPicPr>
            <a:picLocks noChangeAspect="1" noChangeArrowheads="1"/>
          </p:cNvPicPr>
          <p:nvPr/>
        </p:nvPicPr>
        <p:blipFill>
          <a:blip r:embed="rId2"/>
          <a:srcRect/>
          <a:stretch>
            <a:fillRect/>
          </a:stretch>
        </p:blipFill>
        <p:spPr bwMode="auto">
          <a:xfrm>
            <a:off x="228600" y="685800"/>
            <a:ext cx="3333750" cy="4619625"/>
          </a:xfrm>
          <a:prstGeom prst="rect">
            <a:avLst/>
          </a:prstGeom>
          <a:noFill/>
        </p:spPr>
      </p:pic>
      <p:sp>
        <p:nvSpPr>
          <p:cNvPr id="6147" name="Rectangle 3"/>
          <p:cNvSpPr>
            <a:spLocks noChangeArrowheads="1"/>
          </p:cNvSpPr>
          <p:nvPr/>
        </p:nvSpPr>
        <p:spPr bwMode="auto">
          <a:xfrm>
            <a:off x="4038600" y="838200"/>
            <a:ext cx="4267200" cy="480131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400" b="0" i="0" u="sng" strike="noStrike" cap="none" normalizeH="0" baseline="0" dirty="0" smtClean="0">
                <a:ln>
                  <a:noFill/>
                </a:ln>
                <a:solidFill>
                  <a:schemeClr val="tx1"/>
                </a:solidFill>
                <a:effectLst/>
                <a:latin typeface="Calibri" pitchFamily="34" charset="0"/>
                <a:ea typeface="Times New Roman" pitchFamily="18" charset="0"/>
                <a:cs typeface="Calibri" pitchFamily="34" charset="0"/>
              </a:rPr>
              <a:t>John Keats :</a:t>
            </a:r>
            <a:endParaRPr kumimoji="0" lang="tr-TR" sz="2400" b="0" i="0" u="sng"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tr-TR" sz="24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is said " painter-poet"</a:t>
            </a:r>
            <a:endParaRPr kumimoji="0" lang="tr-TR" sz="24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tr-TR" sz="24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interested with Middle Ages ,especially Greek</a:t>
            </a:r>
            <a:endParaRPr kumimoji="0" lang="tr-TR" sz="24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tr-TR" sz="24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did not  like "the didactic poems" and said "We hate poetry that has a palpable design upon us."</a:t>
            </a:r>
            <a:endParaRPr kumimoji="0" lang="tr-TR" sz="24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tr-TR" sz="24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wanted to a revolution on theatre literature  but he couldn’t  do</a:t>
            </a:r>
            <a:r>
              <a:rPr kumimoji="0" lang="tr-TR" sz="2400" b="0" i="0" u="none" strike="noStrike" cap="none" normalizeH="0" dirty="0" smtClean="0">
                <a:ln>
                  <a:noFill/>
                </a:ln>
                <a:solidFill>
                  <a:schemeClr val="tx1"/>
                </a:solidFill>
                <a:effectLst/>
                <a:latin typeface="Calibri" pitchFamily="34" charset="0"/>
                <a:ea typeface="Times New Roman" pitchFamily="18" charset="0"/>
                <a:cs typeface="Calibri" pitchFamily="34" charset="0"/>
              </a:rPr>
              <a:t> .</a:t>
            </a:r>
            <a:endParaRPr kumimoji="0" lang="tr-TR" sz="24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24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a:t>
            </a:r>
            <a:endParaRPr kumimoji="0" lang="tr-TR" sz="24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sz="1800" b="0" i="0" u="none" strike="noStrike" cap="none" normalizeH="0" baseline="0" dirty="0" smtClean="0">
              <a:ln>
                <a:noFill/>
              </a:ln>
              <a:solidFill>
                <a:schemeClr val="tx1"/>
              </a:solidFill>
              <a:effectLst/>
              <a:latin typeface="Arial"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crop from George Keats's manuscript copy of Ode on a Grecian Urn"/>
          <p:cNvPicPr>
            <a:picLocks noChangeAspect="1" noChangeArrowheads="1"/>
          </p:cNvPicPr>
          <p:nvPr/>
        </p:nvPicPr>
        <p:blipFill>
          <a:blip r:embed="rId2"/>
          <a:srcRect/>
          <a:stretch>
            <a:fillRect/>
          </a:stretch>
        </p:blipFill>
        <p:spPr bwMode="auto">
          <a:xfrm>
            <a:off x="1828800" y="381000"/>
            <a:ext cx="4762500" cy="800100"/>
          </a:xfrm>
          <a:prstGeom prst="rect">
            <a:avLst/>
          </a:prstGeom>
          <a:noFill/>
        </p:spPr>
      </p:pic>
      <p:sp>
        <p:nvSpPr>
          <p:cNvPr id="6145" name="Rectangle 1"/>
          <p:cNvSpPr>
            <a:spLocks noChangeArrowheads="1"/>
          </p:cNvSpPr>
          <p:nvPr/>
        </p:nvSpPr>
        <p:spPr bwMode="auto">
          <a:xfrm>
            <a:off x="1219200" y="1371600"/>
            <a:ext cx="7162800" cy="526297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400" b="0" i="0" u="none" strike="noStrike" cap="none" normalizeH="0" baseline="0" dirty="0" smtClean="0">
                <a:ln>
                  <a:noFill/>
                </a:ln>
                <a:solidFill>
                  <a:srgbClr val="000000"/>
                </a:solidFill>
                <a:effectLst/>
                <a:latin typeface="Goudy Old Style" pitchFamily="18" charset="0"/>
                <a:ea typeface="Times New Roman" pitchFamily="18" charset="0"/>
                <a:cs typeface="Times New Roman" pitchFamily="18" charset="0"/>
              </a:rPr>
              <a:t>Thou still unravish'd bride of quietness, </a:t>
            </a:r>
            <a:br>
              <a:rPr kumimoji="0" lang="tr-TR" sz="2400" b="0" i="0" u="none" strike="noStrike" cap="none" normalizeH="0" baseline="0" dirty="0" smtClean="0">
                <a:ln>
                  <a:noFill/>
                </a:ln>
                <a:solidFill>
                  <a:srgbClr val="000000"/>
                </a:solidFill>
                <a:effectLst/>
                <a:latin typeface="Goudy Old Style" pitchFamily="18" charset="0"/>
                <a:ea typeface="Times New Roman" pitchFamily="18" charset="0"/>
                <a:cs typeface="Times New Roman" pitchFamily="18" charset="0"/>
              </a:rPr>
            </a:br>
            <a:r>
              <a:rPr kumimoji="0" lang="tr-TR" sz="2400" b="0" i="0" u="none" strike="noStrike" cap="none" normalizeH="0" baseline="0" dirty="0" smtClean="0">
                <a:ln>
                  <a:noFill/>
                </a:ln>
                <a:solidFill>
                  <a:srgbClr val="000000"/>
                </a:solidFill>
                <a:effectLst/>
                <a:latin typeface="Goudy Old Style" pitchFamily="18" charset="0"/>
                <a:ea typeface="Times New Roman" pitchFamily="18" charset="0"/>
                <a:cs typeface="Times New Roman" pitchFamily="18" charset="0"/>
              </a:rPr>
              <a:t>    Thou foster-child of silence and slow time, </a:t>
            </a:r>
            <a:br>
              <a:rPr kumimoji="0" lang="tr-TR" sz="2400" b="0" i="0" u="none" strike="noStrike" cap="none" normalizeH="0" baseline="0" dirty="0" smtClean="0">
                <a:ln>
                  <a:noFill/>
                </a:ln>
                <a:solidFill>
                  <a:srgbClr val="000000"/>
                </a:solidFill>
                <a:effectLst/>
                <a:latin typeface="Goudy Old Style" pitchFamily="18" charset="0"/>
                <a:ea typeface="Times New Roman" pitchFamily="18" charset="0"/>
                <a:cs typeface="Times New Roman" pitchFamily="18" charset="0"/>
              </a:rPr>
            </a:br>
            <a:r>
              <a:rPr kumimoji="0" lang="tr-TR" sz="2400" b="0" i="0" u="none" strike="noStrike" cap="none" normalizeH="0" baseline="0" dirty="0" smtClean="0">
                <a:ln>
                  <a:noFill/>
                </a:ln>
                <a:solidFill>
                  <a:srgbClr val="000000"/>
                </a:solidFill>
                <a:effectLst/>
                <a:latin typeface="Goudy Old Style" pitchFamily="18" charset="0"/>
                <a:ea typeface="Times New Roman" pitchFamily="18" charset="0"/>
                <a:cs typeface="Times New Roman" pitchFamily="18" charset="0"/>
              </a:rPr>
              <a:t>Sylvan historian, who canst thus express </a:t>
            </a:r>
            <a:br>
              <a:rPr kumimoji="0" lang="tr-TR" sz="2400" b="0" i="0" u="none" strike="noStrike" cap="none" normalizeH="0" baseline="0" dirty="0" smtClean="0">
                <a:ln>
                  <a:noFill/>
                </a:ln>
                <a:solidFill>
                  <a:srgbClr val="000000"/>
                </a:solidFill>
                <a:effectLst/>
                <a:latin typeface="Goudy Old Style" pitchFamily="18" charset="0"/>
                <a:ea typeface="Times New Roman" pitchFamily="18" charset="0"/>
                <a:cs typeface="Times New Roman" pitchFamily="18" charset="0"/>
              </a:rPr>
            </a:br>
            <a:r>
              <a:rPr kumimoji="0" lang="tr-TR" sz="2400" b="0" i="0" u="none" strike="noStrike" cap="none" normalizeH="0" baseline="0" dirty="0" smtClean="0">
                <a:ln>
                  <a:noFill/>
                </a:ln>
                <a:solidFill>
                  <a:srgbClr val="000000"/>
                </a:solidFill>
                <a:effectLst/>
                <a:latin typeface="Goudy Old Style" pitchFamily="18" charset="0"/>
                <a:ea typeface="Times New Roman" pitchFamily="18" charset="0"/>
                <a:cs typeface="Times New Roman" pitchFamily="18" charset="0"/>
              </a:rPr>
              <a:t>    A flowery tale more sweetly than our rhyme: </a:t>
            </a:r>
            <a:br>
              <a:rPr kumimoji="0" lang="tr-TR" sz="2400" b="0" i="0" u="none" strike="noStrike" cap="none" normalizeH="0" baseline="0" dirty="0" smtClean="0">
                <a:ln>
                  <a:noFill/>
                </a:ln>
                <a:solidFill>
                  <a:srgbClr val="000000"/>
                </a:solidFill>
                <a:effectLst/>
                <a:latin typeface="Goudy Old Style" pitchFamily="18" charset="0"/>
                <a:ea typeface="Times New Roman" pitchFamily="18" charset="0"/>
                <a:cs typeface="Times New Roman" pitchFamily="18" charset="0"/>
              </a:rPr>
            </a:br>
            <a:r>
              <a:rPr kumimoji="0" lang="tr-TR" sz="2400" b="0" i="0" u="none" strike="noStrike" cap="none" normalizeH="0" baseline="0" dirty="0" smtClean="0">
                <a:ln>
                  <a:noFill/>
                </a:ln>
                <a:solidFill>
                  <a:srgbClr val="000000"/>
                </a:solidFill>
                <a:effectLst/>
                <a:latin typeface="Goudy Old Style" pitchFamily="18" charset="0"/>
                <a:ea typeface="Times New Roman" pitchFamily="18" charset="0"/>
                <a:cs typeface="Times New Roman" pitchFamily="18" charset="0"/>
              </a:rPr>
              <a:t>What leaf-fring'd legend haunt about thy shape </a:t>
            </a:r>
            <a:br>
              <a:rPr kumimoji="0" lang="tr-TR" sz="2400" b="0" i="0" u="none" strike="noStrike" cap="none" normalizeH="0" baseline="0" dirty="0" smtClean="0">
                <a:ln>
                  <a:noFill/>
                </a:ln>
                <a:solidFill>
                  <a:srgbClr val="000000"/>
                </a:solidFill>
                <a:effectLst/>
                <a:latin typeface="Goudy Old Style" pitchFamily="18" charset="0"/>
                <a:ea typeface="Times New Roman" pitchFamily="18" charset="0"/>
                <a:cs typeface="Times New Roman" pitchFamily="18" charset="0"/>
              </a:rPr>
            </a:br>
            <a:r>
              <a:rPr kumimoji="0" lang="tr-TR" sz="2400" b="0" i="0" u="none" strike="noStrike" cap="none" normalizeH="0" baseline="0" dirty="0" smtClean="0">
                <a:ln>
                  <a:noFill/>
                </a:ln>
                <a:solidFill>
                  <a:srgbClr val="000000"/>
                </a:solidFill>
                <a:effectLst/>
                <a:latin typeface="Goudy Old Style" pitchFamily="18" charset="0"/>
                <a:ea typeface="Times New Roman" pitchFamily="18" charset="0"/>
                <a:cs typeface="Times New Roman" pitchFamily="18" charset="0"/>
              </a:rPr>
              <a:t>    Of deities or mortals, or of both, </a:t>
            </a:r>
            <a:br>
              <a:rPr kumimoji="0" lang="tr-TR" sz="2400" b="0" i="0" u="none" strike="noStrike" cap="none" normalizeH="0" baseline="0" dirty="0" smtClean="0">
                <a:ln>
                  <a:noFill/>
                </a:ln>
                <a:solidFill>
                  <a:srgbClr val="000000"/>
                </a:solidFill>
                <a:effectLst/>
                <a:latin typeface="Goudy Old Style" pitchFamily="18" charset="0"/>
                <a:ea typeface="Times New Roman" pitchFamily="18" charset="0"/>
                <a:cs typeface="Times New Roman" pitchFamily="18" charset="0"/>
              </a:rPr>
            </a:br>
            <a:r>
              <a:rPr kumimoji="0" lang="tr-TR" sz="2400" b="0" i="0" u="none" strike="noStrike" cap="none" normalizeH="0" baseline="0" dirty="0" smtClean="0">
                <a:ln>
                  <a:noFill/>
                </a:ln>
                <a:solidFill>
                  <a:srgbClr val="000000"/>
                </a:solidFill>
                <a:effectLst/>
                <a:latin typeface="Goudy Old Style" pitchFamily="18" charset="0"/>
                <a:ea typeface="Times New Roman" pitchFamily="18" charset="0"/>
                <a:cs typeface="Times New Roman" pitchFamily="18" charset="0"/>
              </a:rPr>
              <a:t>        In Tempe or the dales of Arcady? </a:t>
            </a:r>
            <a:br>
              <a:rPr kumimoji="0" lang="tr-TR" sz="2400" b="0" i="0" u="none" strike="noStrike" cap="none" normalizeH="0" baseline="0" dirty="0" smtClean="0">
                <a:ln>
                  <a:noFill/>
                </a:ln>
                <a:solidFill>
                  <a:srgbClr val="000000"/>
                </a:solidFill>
                <a:effectLst/>
                <a:latin typeface="Goudy Old Style" pitchFamily="18" charset="0"/>
                <a:ea typeface="Times New Roman" pitchFamily="18" charset="0"/>
                <a:cs typeface="Times New Roman" pitchFamily="18" charset="0"/>
              </a:rPr>
            </a:br>
            <a:r>
              <a:rPr kumimoji="0" lang="tr-TR" sz="2400" b="0" i="0" u="none" strike="noStrike" cap="none" normalizeH="0" baseline="0" dirty="0" smtClean="0">
                <a:ln>
                  <a:noFill/>
                </a:ln>
                <a:solidFill>
                  <a:srgbClr val="000000"/>
                </a:solidFill>
                <a:effectLst/>
                <a:latin typeface="Goudy Old Style" pitchFamily="18" charset="0"/>
                <a:ea typeface="Times New Roman" pitchFamily="18" charset="0"/>
                <a:cs typeface="Times New Roman" pitchFamily="18" charset="0"/>
              </a:rPr>
              <a:t>    What men or gods are these?  What maidens loth? </a:t>
            </a:r>
            <a:br>
              <a:rPr kumimoji="0" lang="tr-TR" sz="2400" b="0" i="0" u="none" strike="noStrike" cap="none" normalizeH="0" baseline="0" dirty="0" smtClean="0">
                <a:ln>
                  <a:noFill/>
                </a:ln>
                <a:solidFill>
                  <a:srgbClr val="000000"/>
                </a:solidFill>
                <a:effectLst/>
                <a:latin typeface="Goudy Old Style" pitchFamily="18" charset="0"/>
                <a:ea typeface="Times New Roman" pitchFamily="18" charset="0"/>
                <a:cs typeface="Times New Roman" pitchFamily="18" charset="0"/>
              </a:rPr>
            </a:br>
            <a:r>
              <a:rPr kumimoji="0" lang="tr-TR" sz="2400" b="0" i="0" u="none" strike="noStrike" cap="none" normalizeH="0" baseline="0" dirty="0" smtClean="0">
                <a:ln>
                  <a:noFill/>
                </a:ln>
                <a:solidFill>
                  <a:srgbClr val="000000"/>
                </a:solidFill>
                <a:effectLst/>
                <a:latin typeface="Goudy Old Style" pitchFamily="18" charset="0"/>
                <a:ea typeface="Times New Roman" pitchFamily="18" charset="0"/>
                <a:cs typeface="Times New Roman" pitchFamily="18" charset="0"/>
              </a:rPr>
              <a:t>What mad pursuit?  What struggle to escape? </a:t>
            </a:r>
            <a:br>
              <a:rPr kumimoji="0" lang="tr-TR" sz="2400" b="0" i="0" u="none" strike="noStrike" cap="none" normalizeH="0" baseline="0" dirty="0" smtClean="0">
                <a:ln>
                  <a:noFill/>
                </a:ln>
                <a:solidFill>
                  <a:srgbClr val="000000"/>
                </a:solidFill>
                <a:effectLst/>
                <a:latin typeface="Goudy Old Style" pitchFamily="18" charset="0"/>
                <a:ea typeface="Times New Roman" pitchFamily="18" charset="0"/>
                <a:cs typeface="Times New Roman" pitchFamily="18" charset="0"/>
              </a:rPr>
            </a:br>
            <a:r>
              <a:rPr kumimoji="0" lang="tr-TR" sz="2400" b="0" i="0" u="none" strike="noStrike" cap="none" normalizeH="0" baseline="0" dirty="0" smtClean="0">
                <a:ln>
                  <a:noFill/>
                </a:ln>
                <a:solidFill>
                  <a:srgbClr val="000000"/>
                </a:solidFill>
                <a:effectLst/>
                <a:latin typeface="Goudy Old Style" pitchFamily="18" charset="0"/>
                <a:ea typeface="Times New Roman" pitchFamily="18" charset="0"/>
                <a:cs typeface="Times New Roman" pitchFamily="18" charset="0"/>
              </a:rPr>
              <a:t>        What pipes and timbrels?  What wild ecstasy? </a:t>
            </a:r>
            <a:endParaRPr kumimoji="0" lang="tr-TR" sz="2400" b="0" i="0" u="none" strike="noStrike" cap="none" normalizeH="0" baseline="0" dirty="0" smtClean="0">
              <a:ln>
                <a:noFill/>
              </a:ln>
              <a:solidFill>
                <a:schemeClr val="tx1"/>
              </a:solidFill>
              <a:effectLst/>
              <a:latin typeface="Goudy Old Style"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2400" b="0" i="0" u="none" strike="noStrike" cap="none" normalizeH="0" baseline="0" dirty="0" smtClean="0">
                <a:ln>
                  <a:noFill/>
                </a:ln>
                <a:solidFill>
                  <a:srgbClr val="000000"/>
                </a:solidFill>
                <a:effectLst/>
                <a:latin typeface="Goudy Old Style" pitchFamily="18" charset="0"/>
                <a:ea typeface="Times New Roman" pitchFamily="18" charset="0"/>
                <a:cs typeface="Times New Roman" pitchFamily="18" charset="0"/>
              </a:rPr>
              <a:t>Heard melodies are sweet, but those unheard </a:t>
            </a:r>
            <a:br>
              <a:rPr kumimoji="0" lang="tr-TR" sz="2400" b="0" i="0" u="none" strike="noStrike" cap="none" normalizeH="0" baseline="0" dirty="0" smtClean="0">
                <a:ln>
                  <a:noFill/>
                </a:ln>
                <a:solidFill>
                  <a:srgbClr val="000000"/>
                </a:solidFill>
                <a:effectLst/>
                <a:latin typeface="Goudy Old Style" pitchFamily="18" charset="0"/>
                <a:ea typeface="Times New Roman" pitchFamily="18" charset="0"/>
                <a:cs typeface="Times New Roman" pitchFamily="18" charset="0"/>
              </a:rPr>
            </a:br>
            <a:r>
              <a:rPr kumimoji="0" lang="tr-TR" sz="2400" b="0" i="0" u="none" strike="noStrike" cap="none" normalizeH="0" baseline="0" dirty="0" smtClean="0">
                <a:ln>
                  <a:noFill/>
                </a:ln>
                <a:solidFill>
                  <a:srgbClr val="000000"/>
                </a:solidFill>
                <a:effectLst/>
                <a:latin typeface="Goudy Old Style" pitchFamily="18" charset="0"/>
                <a:ea typeface="Times New Roman" pitchFamily="18" charset="0"/>
                <a:cs typeface="Times New Roman" pitchFamily="18" charset="0"/>
              </a:rPr>
              <a:t>    Are sweeter: therefore, ye soft pipes, play on; </a:t>
            </a:r>
            <a:br>
              <a:rPr kumimoji="0" lang="tr-TR" sz="2400" b="0" i="0" u="none" strike="noStrike" cap="none" normalizeH="0" baseline="0" dirty="0" smtClean="0">
                <a:ln>
                  <a:noFill/>
                </a:ln>
                <a:solidFill>
                  <a:srgbClr val="000000"/>
                </a:solidFill>
                <a:effectLst/>
                <a:latin typeface="Goudy Old Style" pitchFamily="18" charset="0"/>
                <a:ea typeface="Times New Roman" pitchFamily="18" charset="0"/>
                <a:cs typeface="Times New Roman" pitchFamily="18" charset="0"/>
              </a:rPr>
            </a:br>
            <a:r>
              <a:rPr kumimoji="0" lang="tr-TR" sz="2400" b="0" i="0" u="none" strike="noStrike" cap="none" normalizeH="0" baseline="0" dirty="0" smtClean="0">
                <a:ln>
                  <a:noFill/>
                </a:ln>
                <a:solidFill>
                  <a:srgbClr val="000000"/>
                </a:solidFill>
                <a:effectLst/>
                <a:latin typeface="Goudy Old Style" pitchFamily="18" charset="0"/>
                <a:ea typeface="Times New Roman" pitchFamily="18" charset="0"/>
                <a:cs typeface="Times New Roman" pitchFamily="18" charset="0"/>
              </a:rPr>
              <a:t>Not to the sensual ear, but, more endear'd, </a:t>
            </a:r>
            <a:br>
              <a:rPr kumimoji="0" lang="tr-TR" sz="2400" b="0" i="0" u="none" strike="noStrike" cap="none" normalizeH="0" baseline="0" dirty="0" smtClean="0">
                <a:ln>
                  <a:noFill/>
                </a:ln>
                <a:solidFill>
                  <a:srgbClr val="000000"/>
                </a:solidFill>
                <a:effectLst/>
                <a:latin typeface="Goudy Old Style" pitchFamily="18" charset="0"/>
                <a:ea typeface="Times New Roman" pitchFamily="18" charset="0"/>
                <a:cs typeface="Times New Roman" pitchFamily="18" charset="0"/>
              </a:rPr>
            </a:br>
            <a:r>
              <a:rPr kumimoji="0" lang="tr-TR" sz="2400" b="0" i="0" u="none" strike="noStrike" cap="none" normalizeH="0" baseline="0" dirty="0" smtClean="0">
                <a:ln>
                  <a:noFill/>
                </a:ln>
                <a:solidFill>
                  <a:srgbClr val="000000"/>
                </a:solidFill>
                <a:effectLst/>
                <a:latin typeface="Goudy Old Style" pitchFamily="18" charset="0"/>
                <a:ea typeface="Times New Roman" pitchFamily="18" charset="0"/>
                <a:cs typeface="Times New Roman" pitchFamily="18" charset="0"/>
              </a:rPr>
              <a:t>   </a:t>
            </a:r>
            <a:endParaRPr kumimoji="0" lang="tr-TR" sz="2400" b="0" i="0" u="none" strike="noStrike" cap="none" normalizeH="0" baseline="0" dirty="0" smtClean="0">
              <a:ln>
                <a:noFill/>
              </a:ln>
              <a:solidFill>
                <a:schemeClr val="tx1"/>
              </a:solidFill>
              <a:effectLst/>
              <a:latin typeface="Goudy Old Style"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371600" y="0"/>
            <a:ext cx="5029200" cy="3046988"/>
          </a:xfrm>
          <a:prstGeom prst="rect">
            <a:avLst/>
          </a:prstGeom>
        </p:spPr>
        <p:txBody>
          <a:bodyPr wrap="square">
            <a:spAutoFit/>
          </a:bodyPr>
          <a:lstStyle/>
          <a:p>
            <a:r>
              <a:rPr lang="tr-TR" sz="2400" dirty="0" smtClean="0">
                <a:latin typeface="Goudy Old Style" pitchFamily="18" charset="0"/>
              </a:rPr>
              <a:t>Pipe to the spirit ditties of no tone: </a:t>
            </a:r>
            <a:br>
              <a:rPr lang="tr-TR" sz="2400" dirty="0" smtClean="0">
                <a:latin typeface="Goudy Old Style" pitchFamily="18" charset="0"/>
              </a:rPr>
            </a:br>
            <a:r>
              <a:rPr lang="tr-TR" sz="2400" dirty="0" smtClean="0">
                <a:latin typeface="Goudy Old Style" pitchFamily="18" charset="0"/>
              </a:rPr>
              <a:t>Fair youth, beneath the trees, thou canst not leave </a:t>
            </a:r>
            <a:br>
              <a:rPr lang="tr-TR" sz="2400" dirty="0" smtClean="0">
                <a:latin typeface="Goudy Old Style" pitchFamily="18" charset="0"/>
              </a:rPr>
            </a:br>
            <a:r>
              <a:rPr lang="tr-TR" sz="2400" dirty="0" smtClean="0">
                <a:latin typeface="Goudy Old Style" pitchFamily="18" charset="0"/>
              </a:rPr>
              <a:t>  </a:t>
            </a:r>
            <a:r>
              <a:rPr lang="tr-TR" sz="2400" dirty="0" smtClean="0">
                <a:latin typeface="Goudy Old Style" pitchFamily="18" charset="0"/>
              </a:rPr>
              <a:t>Thy </a:t>
            </a:r>
            <a:r>
              <a:rPr lang="tr-TR" sz="2400" dirty="0" smtClean="0">
                <a:latin typeface="Goudy Old Style" pitchFamily="18" charset="0"/>
              </a:rPr>
              <a:t>song, nor ever can those trees be bare; </a:t>
            </a:r>
            <a:br>
              <a:rPr lang="tr-TR" sz="2400" dirty="0" smtClean="0">
                <a:latin typeface="Goudy Old Style" pitchFamily="18" charset="0"/>
              </a:rPr>
            </a:br>
            <a:r>
              <a:rPr lang="tr-TR" sz="2400" dirty="0" smtClean="0">
                <a:latin typeface="Goudy Old Style" pitchFamily="18" charset="0"/>
              </a:rPr>
              <a:t>   </a:t>
            </a:r>
            <a:r>
              <a:rPr lang="tr-TR" sz="2400" dirty="0" smtClean="0">
                <a:latin typeface="Goudy Old Style" pitchFamily="18" charset="0"/>
              </a:rPr>
              <a:t>Bold </a:t>
            </a:r>
            <a:r>
              <a:rPr lang="tr-TR" sz="2400" dirty="0" smtClean="0">
                <a:latin typeface="Goudy Old Style" pitchFamily="18" charset="0"/>
              </a:rPr>
              <a:t>lover, never, never canst thou kiss, </a:t>
            </a:r>
            <a:br>
              <a:rPr lang="tr-TR" sz="2400" dirty="0" smtClean="0">
                <a:latin typeface="Goudy Old Style" pitchFamily="18" charset="0"/>
              </a:rPr>
            </a:br>
            <a:endParaRPr lang="tr-TR" sz="2400" dirty="0">
              <a:latin typeface="Goudy Old Style" pitchFamily="18" charset="0"/>
            </a:endParaRPr>
          </a:p>
        </p:txBody>
      </p:sp>
      <p:sp>
        <p:nvSpPr>
          <p:cNvPr id="3" name="Rectangle 2"/>
          <p:cNvSpPr/>
          <p:nvPr/>
        </p:nvSpPr>
        <p:spPr>
          <a:xfrm>
            <a:off x="1295400" y="2514600"/>
            <a:ext cx="6400800" cy="3785652"/>
          </a:xfrm>
          <a:prstGeom prst="rect">
            <a:avLst/>
          </a:prstGeom>
        </p:spPr>
        <p:txBody>
          <a:bodyPr wrap="square">
            <a:spAutoFit/>
          </a:bodyPr>
          <a:lstStyle/>
          <a:p>
            <a:pPr lvl="0" fontAlgn="base">
              <a:spcBef>
                <a:spcPct val="0"/>
              </a:spcBef>
              <a:spcAft>
                <a:spcPct val="0"/>
              </a:spcAft>
            </a:pPr>
            <a:r>
              <a:rPr lang="tr-TR" sz="2400" dirty="0" smtClean="0">
                <a:solidFill>
                  <a:srgbClr val="000000"/>
                </a:solidFill>
                <a:latin typeface="Goudy Old Style" pitchFamily="18" charset="0"/>
                <a:ea typeface="Times New Roman" pitchFamily="18" charset="0"/>
                <a:cs typeface="Times New Roman" pitchFamily="18" charset="0"/>
              </a:rPr>
              <a:t>Though winning near the goal - yet, do not grieve; </a:t>
            </a:r>
            <a:br>
              <a:rPr lang="tr-TR" sz="2400" dirty="0" smtClean="0">
                <a:solidFill>
                  <a:srgbClr val="000000"/>
                </a:solidFill>
                <a:latin typeface="Goudy Old Style" pitchFamily="18" charset="0"/>
                <a:ea typeface="Times New Roman" pitchFamily="18" charset="0"/>
                <a:cs typeface="Times New Roman" pitchFamily="18" charset="0"/>
              </a:rPr>
            </a:br>
            <a:r>
              <a:rPr lang="tr-TR" sz="2400" dirty="0" smtClean="0">
                <a:solidFill>
                  <a:srgbClr val="000000"/>
                </a:solidFill>
                <a:latin typeface="Goudy Old Style" pitchFamily="18" charset="0"/>
                <a:ea typeface="Times New Roman" pitchFamily="18" charset="0"/>
                <a:cs typeface="Times New Roman" pitchFamily="18" charset="0"/>
              </a:rPr>
              <a:t>        She cannot fade, though thou hast not thy bliss, </a:t>
            </a:r>
            <a:br>
              <a:rPr lang="tr-TR" sz="2400" dirty="0" smtClean="0">
                <a:solidFill>
                  <a:srgbClr val="000000"/>
                </a:solidFill>
                <a:latin typeface="Goudy Old Style" pitchFamily="18" charset="0"/>
                <a:ea typeface="Times New Roman" pitchFamily="18" charset="0"/>
                <a:cs typeface="Times New Roman" pitchFamily="18" charset="0"/>
              </a:rPr>
            </a:br>
            <a:r>
              <a:rPr lang="tr-TR" sz="2400" dirty="0" smtClean="0">
                <a:solidFill>
                  <a:srgbClr val="000000"/>
                </a:solidFill>
                <a:latin typeface="Goudy Old Style" pitchFamily="18" charset="0"/>
                <a:ea typeface="Times New Roman" pitchFamily="18" charset="0"/>
                <a:cs typeface="Times New Roman" pitchFamily="18" charset="0"/>
              </a:rPr>
              <a:t>    For ever wilt thou love, and she be fair! </a:t>
            </a:r>
            <a:endParaRPr lang="tr-TR" sz="2400" dirty="0" smtClean="0">
              <a:solidFill>
                <a:srgbClr val="000000"/>
              </a:solidFill>
              <a:latin typeface="Goudy Old Style" pitchFamily="18" charset="0"/>
              <a:ea typeface="Times New Roman" pitchFamily="18" charset="0"/>
            </a:endParaRPr>
          </a:p>
          <a:p>
            <a:pPr lvl="0" eaLnBrk="0" fontAlgn="base" hangingPunct="0">
              <a:spcBef>
                <a:spcPct val="0"/>
              </a:spcBef>
              <a:spcAft>
                <a:spcPct val="0"/>
              </a:spcAft>
            </a:pPr>
            <a:r>
              <a:rPr lang="tr-TR" sz="2400" dirty="0" smtClean="0">
                <a:solidFill>
                  <a:srgbClr val="000000"/>
                </a:solidFill>
                <a:latin typeface="Goudy Old Style" pitchFamily="18" charset="0"/>
                <a:ea typeface="Times New Roman" pitchFamily="18" charset="0"/>
              </a:rPr>
              <a:t>Ah, happy, happy boughs! that cannot shed </a:t>
            </a:r>
            <a:br>
              <a:rPr lang="tr-TR" sz="2400" dirty="0" smtClean="0">
                <a:solidFill>
                  <a:srgbClr val="000000"/>
                </a:solidFill>
                <a:latin typeface="Goudy Old Style" pitchFamily="18" charset="0"/>
                <a:ea typeface="Times New Roman" pitchFamily="18" charset="0"/>
              </a:rPr>
            </a:br>
            <a:r>
              <a:rPr lang="tr-TR" sz="2400" dirty="0" smtClean="0">
                <a:solidFill>
                  <a:srgbClr val="000000"/>
                </a:solidFill>
                <a:latin typeface="Goudy Old Style" pitchFamily="18" charset="0"/>
                <a:ea typeface="Times New Roman" pitchFamily="18" charset="0"/>
              </a:rPr>
              <a:t>    Your leaves, nor ever bid the spring adieu; </a:t>
            </a:r>
            <a:br>
              <a:rPr lang="tr-TR" sz="2400" dirty="0" smtClean="0">
                <a:solidFill>
                  <a:srgbClr val="000000"/>
                </a:solidFill>
                <a:latin typeface="Goudy Old Style" pitchFamily="18" charset="0"/>
                <a:ea typeface="Times New Roman" pitchFamily="18" charset="0"/>
              </a:rPr>
            </a:br>
            <a:r>
              <a:rPr lang="tr-TR" sz="2400" dirty="0" smtClean="0">
                <a:solidFill>
                  <a:srgbClr val="000000"/>
                </a:solidFill>
                <a:latin typeface="Goudy Old Style" pitchFamily="18" charset="0"/>
                <a:ea typeface="Times New Roman" pitchFamily="18" charset="0"/>
              </a:rPr>
              <a:t>And, happy melodist, unwearied, </a:t>
            </a:r>
            <a:br>
              <a:rPr lang="tr-TR" sz="2400" dirty="0" smtClean="0">
                <a:solidFill>
                  <a:srgbClr val="000000"/>
                </a:solidFill>
                <a:latin typeface="Goudy Old Style" pitchFamily="18" charset="0"/>
                <a:ea typeface="Times New Roman" pitchFamily="18" charset="0"/>
              </a:rPr>
            </a:br>
            <a:r>
              <a:rPr lang="tr-TR" sz="2400" dirty="0" smtClean="0">
                <a:solidFill>
                  <a:srgbClr val="000000"/>
                </a:solidFill>
                <a:latin typeface="Goudy Old Style" pitchFamily="18" charset="0"/>
                <a:ea typeface="Times New Roman" pitchFamily="18" charset="0"/>
              </a:rPr>
              <a:t>    For ever piping songs for ever new; </a:t>
            </a:r>
            <a:br>
              <a:rPr lang="tr-TR" sz="2400" dirty="0" smtClean="0">
                <a:solidFill>
                  <a:srgbClr val="000000"/>
                </a:solidFill>
                <a:latin typeface="Goudy Old Style" pitchFamily="18" charset="0"/>
                <a:ea typeface="Times New Roman" pitchFamily="18" charset="0"/>
              </a:rPr>
            </a:br>
            <a:r>
              <a:rPr lang="tr-TR" sz="2400" dirty="0" smtClean="0">
                <a:solidFill>
                  <a:srgbClr val="000000"/>
                </a:solidFill>
                <a:latin typeface="Goudy Old Style" pitchFamily="18" charset="0"/>
                <a:ea typeface="Times New Roman" pitchFamily="18" charset="0"/>
              </a:rPr>
              <a:t>More happy love! more happy, happy love! </a:t>
            </a:r>
            <a:br>
              <a:rPr lang="tr-TR" sz="2400" dirty="0" smtClean="0">
                <a:solidFill>
                  <a:srgbClr val="000000"/>
                </a:solidFill>
                <a:latin typeface="Goudy Old Style" pitchFamily="18" charset="0"/>
                <a:ea typeface="Times New Roman" pitchFamily="18" charset="0"/>
              </a:rPr>
            </a:br>
            <a:r>
              <a:rPr lang="tr-TR" sz="2400" dirty="0" smtClean="0">
                <a:solidFill>
                  <a:srgbClr val="000000"/>
                </a:solidFill>
                <a:latin typeface="Goudy Old Style" pitchFamily="18" charset="0"/>
                <a:ea typeface="Times New Roman" pitchFamily="18" charset="0"/>
              </a:rPr>
              <a:t>    For ever warm and still to be enjoy'd, </a:t>
            </a:r>
            <a:endParaRPr lang="tr-TR" sz="2400" dirty="0">
              <a:latin typeface="Goudy Old Style" pitchFamily="18"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233</TotalTime>
  <Words>1122</Words>
  <Application>Microsoft Office PowerPoint</Application>
  <PresentationFormat>On-screen Show (4:3)</PresentationFormat>
  <Paragraphs>79</Paragraphs>
  <Slides>18</Slides>
  <Notes>1</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vector>
  </TitlesOfParts>
  <Company>Orgate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Ortech</dc:creator>
  <cp:lastModifiedBy>Ortech</cp:lastModifiedBy>
  <cp:revision>29</cp:revision>
  <dcterms:created xsi:type="dcterms:W3CDTF">2010-03-29T21:43:37Z</dcterms:created>
  <dcterms:modified xsi:type="dcterms:W3CDTF">2010-03-31T19:23:46Z</dcterms:modified>
</cp:coreProperties>
</file>