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4DC0-FDD2-4BDC-B5E1-32708727BC72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1AD0-21D4-4FAD-967F-A321D2B177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1021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4DC0-FDD2-4BDC-B5E1-32708727BC72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1AD0-21D4-4FAD-967F-A321D2B177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7717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4DC0-FDD2-4BDC-B5E1-32708727BC72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1AD0-21D4-4FAD-967F-A321D2B177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0936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4DC0-FDD2-4BDC-B5E1-32708727BC72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1AD0-21D4-4FAD-967F-A321D2B177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1544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4DC0-FDD2-4BDC-B5E1-32708727BC72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1AD0-21D4-4FAD-967F-A321D2B177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8272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4DC0-FDD2-4BDC-B5E1-32708727BC72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1AD0-21D4-4FAD-967F-A321D2B177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2688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4DC0-FDD2-4BDC-B5E1-32708727BC72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1AD0-21D4-4FAD-967F-A321D2B177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0942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4DC0-FDD2-4BDC-B5E1-32708727BC72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1AD0-21D4-4FAD-967F-A321D2B177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6607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4DC0-FDD2-4BDC-B5E1-32708727BC72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1AD0-21D4-4FAD-967F-A321D2B177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390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4DC0-FDD2-4BDC-B5E1-32708727BC72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1AD0-21D4-4FAD-967F-A321D2B177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65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4DC0-FDD2-4BDC-B5E1-32708727BC72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B1AD0-21D4-4FAD-967F-A321D2B177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3913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A4DC0-FDD2-4BDC-B5E1-32708727BC72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B1AD0-21D4-4FAD-967F-A321D2B177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630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Keçilerde Seksüel Siklus</a:t>
            </a:r>
          </a:p>
        </p:txBody>
      </p:sp>
      <p:sp>
        <p:nvSpPr>
          <p:cNvPr id="75779" name="2 İçerik Yer Tutucusu"/>
          <p:cNvSpPr>
            <a:spLocks noGrp="1"/>
          </p:cNvSpPr>
          <p:nvPr>
            <p:ph idx="1"/>
          </p:nvPr>
        </p:nvSpPr>
        <p:spPr>
          <a:xfrm>
            <a:off x="2208213" y="1600201"/>
            <a:ext cx="6191250" cy="4525963"/>
          </a:xfrm>
        </p:spPr>
        <p:txBody>
          <a:bodyPr/>
          <a:lstStyle/>
          <a:p>
            <a:pPr algn="just"/>
            <a:r>
              <a:rPr lang="tr-TR" altLang="tr-TR" sz="2000"/>
              <a:t>Keçiler </a:t>
            </a:r>
            <a:r>
              <a:rPr lang="tr-TR" altLang="tr-TR" sz="2000" b="1"/>
              <a:t>pubertaya</a:t>
            </a:r>
            <a:r>
              <a:rPr lang="tr-TR" altLang="tr-TR" sz="2000"/>
              <a:t> ortalama </a:t>
            </a:r>
            <a:r>
              <a:rPr lang="tr-TR" altLang="tr-TR" sz="2000" b="1"/>
              <a:t>6-9 aylık </a:t>
            </a:r>
            <a:r>
              <a:rPr lang="tr-TR" altLang="tr-TR" sz="2000"/>
              <a:t>olduklarında, </a:t>
            </a:r>
            <a:r>
              <a:rPr lang="tr-TR" altLang="tr-TR" sz="2000" b="1"/>
              <a:t>yetiştirme olgunluğuna </a:t>
            </a:r>
            <a:r>
              <a:rPr lang="tr-TR" altLang="tr-TR" sz="2000"/>
              <a:t>ise </a:t>
            </a:r>
            <a:r>
              <a:rPr lang="tr-TR" altLang="tr-TR" sz="2000" b="1"/>
              <a:t>9-15 aylık</a:t>
            </a:r>
            <a:r>
              <a:rPr lang="tr-TR" altLang="tr-TR" sz="2000"/>
              <a:t> olduklarında erişirler</a:t>
            </a:r>
          </a:p>
          <a:p>
            <a:pPr algn="just"/>
            <a:r>
              <a:rPr lang="tr-TR" altLang="tr-TR" sz="2000" b="1"/>
              <a:t>Mevsime bağlı poliöstrik</a:t>
            </a:r>
            <a:r>
              <a:rPr lang="tr-TR" altLang="tr-TR" sz="2000"/>
              <a:t> hayvanlardan olan keçilerde üreme faaliyetlerinin başlaması </a:t>
            </a:r>
            <a:r>
              <a:rPr lang="tr-TR" altLang="tr-TR" sz="2000" b="1"/>
              <a:t>gün ışığı süresiyle</a:t>
            </a:r>
            <a:r>
              <a:rPr lang="tr-TR" altLang="tr-TR" sz="2000"/>
              <a:t> ilişkilidir</a:t>
            </a:r>
          </a:p>
          <a:p>
            <a:pPr algn="just"/>
            <a:r>
              <a:rPr lang="tr-TR" altLang="tr-TR" sz="2000"/>
              <a:t>Günlerin kısalmaya başlamasıyla ışık alma süresinin kısalması </a:t>
            </a:r>
            <a:r>
              <a:rPr lang="tr-TR" altLang="tr-TR" sz="2000" b="1"/>
              <a:t>pineal bezden melatonin </a:t>
            </a:r>
            <a:r>
              <a:rPr lang="tr-TR" altLang="tr-TR" sz="2000"/>
              <a:t>salgılanmasını arttırır</a:t>
            </a:r>
          </a:p>
          <a:p>
            <a:pPr algn="just"/>
            <a:r>
              <a:rPr lang="tr-TR" altLang="tr-TR" sz="2000"/>
              <a:t>Kanda melatonin seviyesinin artması hipotalamustan </a:t>
            </a:r>
            <a:r>
              <a:rPr lang="tr-TR" altLang="tr-TR" sz="2000" b="1"/>
              <a:t>GnRH</a:t>
            </a:r>
            <a:r>
              <a:rPr lang="tr-TR" altLang="tr-TR" sz="2000"/>
              <a:t> salınımını stimüle eder, artan GnRh salınımı hipofiz ön lobuna gelerek  </a:t>
            </a:r>
            <a:r>
              <a:rPr lang="tr-TR" altLang="tr-TR" sz="2000" b="1"/>
              <a:t>FSH</a:t>
            </a:r>
            <a:r>
              <a:rPr lang="tr-TR" altLang="tr-TR" sz="2000"/>
              <a:t> salgısını uyarır</a:t>
            </a:r>
          </a:p>
          <a:p>
            <a:pPr algn="just"/>
            <a:r>
              <a:rPr lang="tr-TR" altLang="tr-TR" sz="2000" b="1"/>
              <a:t>FSH</a:t>
            </a:r>
            <a:r>
              <a:rPr lang="tr-TR" altLang="tr-TR" sz="2000"/>
              <a:t> da kan yoluyla ovaryumlara gelerek </a:t>
            </a:r>
            <a:r>
              <a:rPr lang="tr-TR" altLang="tr-TR" sz="2000" b="1"/>
              <a:t>folliküler gelişmeleri </a:t>
            </a:r>
            <a:r>
              <a:rPr lang="tr-TR" altLang="tr-TR" sz="2000"/>
              <a:t>başlatır</a:t>
            </a:r>
          </a:p>
          <a:p>
            <a:pPr algn="just"/>
            <a:endParaRPr lang="tr-TR" altLang="tr-TR" smtClean="0"/>
          </a:p>
          <a:p>
            <a:pPr algn="just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733915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Keçilerde Seksüel Siklus</a:t>
            </a:r>
            <a:endParaRPr lang="tr-TR" altLang="tr-TR" smtClean="0"/>
          </a:p>
        </p:txBody>
      </p:sp>
      <p:sp>
        <p:nvSpPr>
          <p:cNvPr id="76803" name="2 İçerik Yer Tutucusu"/>
          <p:cNvSpPr>
            <a:spLocks noGrp="1"/>
          </p:cNvSpPr>
          <p:nvPr>
            <p:ph idx="1"/>
          </p:nvPr>
        </p:nvSpPr>
        <p:spPr>
          <a:xfrm>
            <a:off x="2803525" y="1600201"/>
            <a:ext cx="6172200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Keçilerde seksüel siklusun safhaları;</a:t>
            </a:r>
          </a:p>
          <a:p>
            <a:pPr algn="just">
              <a:buFontTx/>
              <a:buNone/>
            </a:pPr>
            <a:endParaRPr lang="tr-TR" altLang="tr-TR" smtClean="0"/>
          </a:p>
          <a:p>
            <a:pPr algn="just"/>
            <a:r>
              <a:rPr lang="tr-TR" altLang="tr-TR" smtClean="0"/>
              <a:t>Proöstrus      (2-3 gün)</a:t>
            </a:r>
          </a:p>
          <a:p>
            <a:pPr algn="just"/>
            <a:r>
              <a:rPr lang="tr-TR" altLang="tr-TR" smtClean="0"/>
              <a:t>Östrus           (36-48 saat)</a:t>
            </a:r>
          </a:p>
          <a:p>
            <a:pPr algn="just"/>
            <a:r>
              <a:rPr lang="tr-TR" altLang="tr-TR" smtClean="0"/>
              <a:t>Metaöstrus  (2 gün)</a:t>
            </a:r>
          </a:p>
          <a:p>
            <a:pPr algn="just"/>
            <a:r>
              <a:rPr lang="tr-TR" altLang="tr-TR" smtClean="0"/>
              <a:t>Diöstrus        (14-16 gün)</a:t>
            </a:r>
          </a:p>
          <a:p>
            <a:pPr algn="just"/>
            <a:r>
              <a:rPr lang="tr-TR" altLang="tr-TR" smtClean="0"/>
              <a:t>Anöstrus       (mevsimsel) </a:t>
            </a:r>
          </a:p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110070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Keçilerde Seksüel Siklus</a:t>
            </a:r>
            <a:endParaRPr lang="tr-TR" altLang="tr-TR" smtClean="0"/>
          </a:p>
        </p:txBody>
      </p:sp>
      <p:sp>
        <p:nvSpPr>
          <p:cNvPr id="77827" name="2 İçerik Yer Tutucusu"/>
          <p:cNvSpPr>
            <a:spLocks noGrp="1"/>
          </p:cNvSpPr>
          <p:nvPr>
            <p:ph idx="1"/>
          </p:nvPr>
        </p:nvSpPr>
        <p:spPr>
          <a:xfrm>
            <a:off x="2135189" y="1600201"/>
            <a:ext cx="6408737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smtClean="0"/>
              <a:t>    </a:t>
            </a:r>
            <a:r>
              <a:rPr lang="tr-TR" altLang="tr-TR" b="1" smtClean="0"/>
              <a:t>Proöstrus</a:t>
            </a:r>
          </a:p>
          <a:p>
            <a:pPr algn="just"/>
            <a:r>
              <a:rPr lang="tr-TR" altLang="tr-TR" smtClean="0"/>
              <a:t>Ortalama 2-3 gün sürer</a:t>
            </a:r>
          </a:p>
          <a:p>
            <a:pPr algn="just"/>
            <a:r>
              <a:rPr lang="tr-TR" altLang="tr-TR" smtClean="0"/>
              <a:t>Koyunlara göre daha aktif geçer, teke daha bu dönemde keçiye ilgi göstermeye başlar</a:t>
            </a:r>
          </a:p>
        </p:txBody>
      </p:sp>
    </p:spTree>
    <p:extLst>
      <p:ext uri="{BB962C8B-B14F-4D97-AF65-F5344CB8AC3E}">
        <p14:creationId xmlns:p14="http://schemas.microsoft.com/office/powerpoint/2010/main" val="1038250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Keçilerde Seksüel Siklus</a:t>
            </a:r>
            <a:endParaRPr lang="tr-TR" altLang="tr-TR" smtClean="0"/>
          </a:p>
        </p:txBody>
      </p:sp>
      <p:sp>
        <p:nvSpPr>
          <p:cNvPr id="78851" name="2 İçerik Yer Tutucusu"/>
          <p:cNvSpPr>
            <a:spLocks noGrp="1"/>
          </p:cNvSpPr>
          <p:nvPr>
            <p:ph idx="1"/>
          </p:nvPr>
        </p:nvSpPr>
        <p:spPr>
          <a:xfrm>
            <a:off x="2135189" y="1600201"/>
            <a:ext cx="6264275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 smtClean="0"/>
              <a:t>    Östrus</a:t>
            </a:r>
          </a:p>
          <a:p>
            <a:pPr algn="just"/>
            <a:r>
              <a:rPr lang="tr-TR" altLang="tr-TR" sz="2400"/>
              <a:t>Ortalama </a:t>
            </a:r>
            <a:r>
              <a:rPr lang="tr-TR" altLang="tr-TR" sz="2400" b="1"/>
              <a:t>30-36 saat </a:t>
            </a:r>
            <a:r>
              <a:rPr lang="tr-TR" altLang="tr-TR" sz="2400"/>
              <a:t>sürer</a:t>
            </a:r>
          </a:p>
          <a:p>
            <a:pPr algn="just"/>
            <a:r>
              <a:rPr lang="tr-TR" altLang="tr-TR" sz="2400"/>
              <a:t>Şekillenen belirtiler; </a:t>
            </a:r>
            <a:r>
              <a:rPr lang="tr-TR" altLang="tr-TR" sz="2400" b="1"/>
              <a:t>meleme, husursuzluk, vulvada şişme, kızarıklık, mukus akıntısı (çara), kuyruğu sallama, iştah azalması, süt veriminde düşme, sık sık idrar</a:t>
            </a:r>
            <a:r>
              <a:rPr lang="tr-TR" altLang="tr-TR" sz="2400"/>
              <a:t> ve </a:t>
            </a:r>
            <a:r>
              <a:rPr lang="tr-TR" altLang="tr-TR" sz="2400" b="1"/>
              <a:t>dışkı yapma </a:t>
            </a:r>
            <a:r>
              <a:rPr lang="tr-TR" altLang="tr-TR" sz="2400"/>
              <a:t>ve </a:t>
            </a:r>
            <a:r>
              <a:rPr lang="tr-TR" altLang="tr-TR" sz="2400" b="1"/>
              <a:t>diğer keçilerin genital bölgelerini koklama</a:t>
            </a:r>
          </a:p>
          <a:p>
            <a:pPr algn="just"/>
            <a:r>
              <a:rPr lang="tr-TR" altLang="tr-TR" sz="2400" b="1"/>
              <a:t>Ovulasyon</a:t>
            </a:r>
            <a:r>
              <a:rPr lang="tr-TR" altLang="tr-TR" sz="2400"/>
              <a:t> östrusun sonuna doğru meydana gelir, bir defada ortalama 2-3 oosit ovule olabilir</a:t>
            </a:r>
          </a:p>
        </p:txBody>
      </p:sp>
    </p:spTree>
    <p:extLst>
      <p:ext uri="{BB962C8B-B14F-4D97-AF65-F5344CB8AC3E}">
        <p14:creationId xmlns:p14="http://schemas.microsoft.com/office/powerpoint/2010/main" val="2803030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Keçilerde Seksüel Siklus</a:t>
            </a:r>
            <a:endParaRPr lang="tr-TR" altLang="tr-TR" smtClean="0"/>
          </a:p>
        </p:txBody>
      </p:sp>
      <p:sp>
        <p:nvSpPr>
          <p:cNvPr id="79875" name="2 İçerik Yer Tutucusu"/>
          <p:cNvSpPr>
            <a:spLocks noGrp="1"/>
          </p:cNvSpPr>
          <p:nvPr>
            <p:ph idx="1"/>
          </p:nvPr>
        </p:nvSpPr>
        <p:spPr>
          <a:xfrm>
            <a:off x="2063751" y="1484313"/>
            <a:ext cx="6335713" cy="4525962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tr-TR" b="1" smtClean="0"/>
              <a:t>    </a:t>
            </a:r>
            <a:r>
              <a:rPr lang="tr-TR" altLang="tr-TR" sz="2400" b="1"/>
              <a:t>Metaöstrus</a:t>
            </a:r>
          </a:p>
          <a:p>
            <a:pPr algn="just"/>
            <a:r>
              <a:rPr lang="tr-TR" altLang="tr-TR" sz="2000"/>
              <a:t>Keçilerde </a:t>
            </a:r>
            <a:r>
              <a:rPr lang="tr-TR" altLang="tr-TR" sz="2000" b="1"/>
              <a:t>corpus luteumu </a:t>
            </a:r>
            <a:r>
              <a:rPr lang="tr-TR" altLang="tr-TR" sz="2000"/>
              <a:t>şekillenme evresi olarak kabul edilir ve yaklaşık 2 gün sürer</a:t>
            </a:r>
          </a:p>
          <a:p>
            <a:pPr algn="just">
              <a:buFontTx/>
              <a:buNone/>
            </a:pPr>
            <a:r>
              <a:rPr lang="tr-TR" altLang="tr-TR" sz="2000"/>
              <a:t>      </a:t>
            </a:r>
            <a:r>
              <a:rPr lang="tr-TR" altLang="tr-TR" sz="2400" b="1"/>
              <a:t>Diöstrus</a:t>
            </a:r>
          </a:p>
          <a:p>
            <a:pPr algn="just"/>
            <a:r>
              <a:rPr lang="tr-TR" altLang="tr-TR" sz="2000"/>
              <a:t>Yaklaşık </a:t>
            </a:r>
            <a:r>
              <a:rPr lang="tr-TR" altLang="tr-TR" sz="2000" b="1"/>
              <a:t>14-16 gün </a:t>
            </a:r>
            <a:r>
              <a:rPr lang="tr-TR" altLang="tr-TR" sz="2000"/>
              <a:t>sürer.</a:t>
            </a:r>
          </a:p>
          <a:p>
            <a:pPr algn="just"/>
            <a:r>
              <a:rPr lang="tr-TR" altLang="tr-TR" sz="2000"/>
              <a:t>Bu dönemde corpus luteumdan </a:t>
            </a:r>
            <a:r>
              <a:rPr lang="tr-TR" altLang="tr-TR" sz="2000" b="1"/>
              <a:t>progesteron</a:t>
            </a:r>
            <a:r>
              <a:rPr lang="tr-TR" altLang="tr-TR" sz="2000"/>
              <a:t> salgılanır ve uterus gebeliğe hazırlanır</a:t>
            </a:r>
          </a:p>
          <a:p>
            <a:pPr algn="just">
              <a:buFontTx/>
              <a:buNone/>
            </a:pPr>
            <a:r>
              <a:rPr lang="tr-TR" altLang="tr-TR" sz="2000"/>
              <a:t>   </a:t>
            </a:r>
            <a:r>
              <a:rPr lang="tr-TR" altLang="tr-TR" sz="2000" b="1"/>
              <a:t>   </a:t>
            </a:r>
            <a:r>
              <a:rPr lang="tr-TR" altLang="tr-TR" sz="2400" b="1"/>
              <a:t>Anöstrus</a:t>
            </a:r>
          </a:p>
          <a:p>
            <a:pPr algn="just"/>
            <a:r>
              <a:rPr lang="tr-TR" altLang="tr-TR" sz="2000"/>
              <a:t>Keçinin </a:t>
            </a:r>
            <a:r>
              <a:rPr lang="tr-TR" altLang="tr-TR" sz="2000" b="1"/>
              <a:t>seksüel dinlenme </a:t>
            </a:r>
            <a:r>
              <a:rPr lang="tr-TR" altLang="tr-TR" sz="2000"/>
              <a:t>dönemi olup kuzey yarım kürede kış ortalarından yaz ortalarına kadar sürer</a:t>
            </a:r>
          </a:p>
          <a:p>
            <a:pPr algn="just"/>
            <a:endParaRPr lang="tr-TR" altLang="tr-TR" sz="2400"/>
          </a:p>
          <a:p>
            <a:pPr algn="just">
              <a:buFontTx/>
              <a:buNone/>
            </a:pPr>
            <a:endParaRPr lang="tr-TR" altLang="tr-TR" sz="2400"/>
          </a:p>
          <a:p>
            <a:pPr algn="just">
              <a:buFontTx/>
              <a:buNone/>
            </a:pPr>
            <a:endParaRPr lang="tr-TR" altLang="tr-TR" sz="2400"/>
          </a:p>
          <a:p>
            <a:pPr algn="just">
              <a:buFontTx/>
              <a:buNone/>
            </a:pPr>
            <a:endParaRPr lang="tr-TR" altLang="tr-TR" sz="2400"/>
          </a:p>
          <a:p>
            <a:pPr algn="just">
              <a:buFontTx/>
              <a:buNone/>
            </a:pPr>
            <a:endParaRPr lang="tr-TR" altLang="tr-TR" b="1" smtClean="0"/>
          </a:p>
        </p:txBody>
      </p:sp>
    </p:spTree>
    <p:extLst>
      <p:ext uri="{BB962C8B-B14F-4D97-AF65-F5344CB8AC3E}">
        <p14:creationId xmlns:p14="http://schemas.microsoft.com/office/powerpoint/2010/main" val="2380088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239</Words>
  <Application>Microsoft Office PowerPoint</Application>
  <PresentationFormat>Geniş ekran</PresentationFormat>
  <Paragraphs>34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Keçilerde Seksüel Siklus</vt:lpstr>
      <vt:lpstr>Keçilerde Seksüel Siklus</vt:lpstr>
      <vt:lpstr>Keçilerde Seksüel Siklus</vt:lpstr>
      <vt:lpstr>Keçilerde Seksüel Siklus</vt:lpstr>
      <vt:lpstr>Keçilerde Seksüel Siklus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Keçilerde Seksüel Siklus</dc:title>
  <dc:creator>Tuna</dc:creator>
  <cp:lastModifiedBy>Tuna</cp:lastModifiedBy>
  <cp:revision>1</cp:revision>
  <dcterms:created xsi:type="dcterms:W3CDTF">2021-05-18T12:33:28Z</dcterms:created>
  <dcterms:modified xsi:type="dcterms:W3CDTF">2021-05-18T12:33:32Z</dcterms:modified>
</cp:coreProperties>
</file>