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CD589A-CD61-4A8B-81AB-18F9E728B5A9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DCA67-4338-4EA5-BEB8-BE37BDC4A254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F345C0-773C-48D0-B258-B6CFC5D0DA0A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FBF462-4BB5-417C-A5C2-3398D8EE2A86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839B1B-493D-47FC-B1A3-D7F904473A27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9080A-D2BD-437F-B50C-21EAB267F259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CD0E83-CE33-4C7D-B4DC-BEB7BA4B1794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9239C-E5F5-41FD-8084-EC9A67F770F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98CBE1-F906-447B-8508-87FD0BFD192E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B81B89-03A9-4700-9D45-2B52D947A20A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6719E-5FE8-452A-B66E-91259E747318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C50C6-D17A-4842-91C5-28D13A83A0FB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A6A4F8-36E4-4E61-9549-641469DF2208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C1908-06F2-4DBA-81F7-78EB18915A23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8F088F-2BEF-4703-A3B8-22E0B0E6E14B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35EF28-5352-43DA-951B-DA731B8F06EB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A4AAC-3ADC-4973-9C60-C4765F2D7145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AD63BE-2BBA-443E-82B0-398A1BCF55E1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99E0CB-EEC3-4798-8E79-70A74FAB5DBA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54D4F-ECAF-4D9C-809D-D63D26BC075B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8B9418-A777-4934-9920-9162AFAC1909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F4B6B-5BA8-4A33-BD1F-8398FFB056EC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B929F25-7CE4-4A82-BFC9-CB2A9AD76143}" type="datetimeFigureOut">
              <a:rPr lang="tr-TR" smtClean="0"/>
              <a:pPr>
                <a:defRPr/>
              </a:pPr>
              <a:t>28.03.2019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90C3F2A5-4A58-48ED-A383-0536C782CE0D}" type="slidenum">
              <a:rPr lang="tr-TR" smtClean="0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1124744"/>
            <a:ext cx="7776864" cy="936104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en-US" sz="3600" b="1" dirty="0" smtClean="0">
                <a:effectLst/>
              </a:rPr>
              <a:t>Programın</a:t>
            </a:r>
            <a:r>
              <a:rPr lang="tr-TR" sz="3600" b="1" dirty="0" smtClean="0">
                <a:effectLst/>
              </a:rPr>
              <a:t> </a:t>
            </a:r>
            <a:r>
              <a:rPr lang="en-US" sz="3600" b="1" dirty="0" smtClean="0">
                <a:effectLst/>
              </a:rPr>
              <a:t>Sunulması</a:t>
            </a:r>
            <a:r>
              <a:rPr lang="tr-TR" sz="3600" b="1" dirty="0" smtClean="0">
                <a:effectLst/>
              </a:rPr>
              <a:t> </a:t>
            </a:r>
            <a:r>
              <a:rPr lang="en-US" sz="3600" b="1" dirty="0" smtClean="0">
                <a:effectLst/>
              </a:rPr>
              <a:t>ve</a:t>
            </a:r>
            <a:r>
              <a:rPr lang="tr-TR" sz="3600" b="1" dirty="0" smtClean="0">
                <a:effectLst/>
              </a:rPr>
              <a:t> </a:t>
            </a:r>
            <a:r>
              <a:rPr lang="en-US" sz="3600" b="1" dirty="0" smtClean="0">
                <a:effectLst/>
              </a:rPr>
              <a:t>Değerlendirilmesi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>
          <a:xfrm>
            <a:off x="1403648" y="2204864"/>
            <a:ext cx="7498080" cy="3672408"/>
          </a:xfrm>
        </p:spPr>
        <p:txBody>
          <a:bodyPr/>
          <a:lstStyle/>
          <a:p>
            <a:r>
              <a:rPr lang="tr-TR" sz="2400" b="1" dirty="0" smtClean="0"/>
              <a:t>Programın sunulması</a:t>
            </a:r>
            <a:endParaRPr lang="tr-TR" sz="2400" dirty="0" smtClean="0"/>
          </a:p>
          <a:p>
            <a:pPr>
              <a:buFont typeface="Arial" charset="0"/>
              <a:buNone/>
            </a:pPr>
            <a:r>
              <a:rPr lang="tr-TR" sz="2400" dirty="0" smtClean="0"/>
              <a:t>    Programın bütçesi ile ilgili çalışmalar tamamlanmış olmalıdır. Bütçe,mali işleri çerçeveleyen bir plandır. Kurumun bütçesinden, katılımcılardan, ya da başka kaynaklardan sağlanabilir. Eğitim planı beklenen gelir ve harcamalar arasındaki denge ile yürütülür.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en-US" b="1" dirty="0" err="1" smtClean="0">
                <a:effectLst/>
              </a:rPr>
              <a:t>Sonuçları</a:t>
            </a:r>
            <a:r>
              <a:rPr lang="tr-TR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Değerlendirme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Her öğrenme</a:t>
            </a:r>
            <a:r>
              <a:rPr lang="tr-TR" smtClean="0"/>
              <a:t> </a:t>
            </a:r>
            <a:r>
              <a:rPr lang="en-US" smtClean="0"/>
              <a:t>öğrenilenlerin</a:t>
            </a:r>
            <a:r>
              <a:rPr lang="tr-TR" smtClean="0"/>
              <a:t> </a:t>
            </a:r>
            <a:r>
              <a:rPr lang="en-US" smtClean="0"/>
              <a:t>yaşama</a:t>
            </a:r>
            <a:r>
              <a:rPr lang="tr-TR" smtClean="0"/>
              <a:t> </a:t>
            </a:r>
            <a:r>
              <a:rPr lang="en-US" smtClean="0"/>
              <a:t>geçirilmesi</a:t>
            </a:r>
            <a:r>
              <a:rPr lang="tr-TR" smtClean="0"/>
              <a:t> </a:t>
            </a:r>
            <a:r>
              <a:rPr lang="en-US" smtClean="0"/>
              <a:t>anlamına</a:t>
            </a:r>
            <a:r>
              <a:rPr lang="tr-TR" smtClean="0"/>
              <a:t> </a:t>
            </a:r>
            <a:r>
              <a:rPr lang="en-US" smtClean="0"/>
              <a:t>gelmez.</a:t>
            </a:r>
            <a:r>
              <a:rPr lang="tr-TR" smtClean="0"/>
              <a:t> </a:t>
            </a:r>
            <a:r>
              <a:rPr lang="en-US" smtClean="0"/>
              <a:t>Eğitimin</a:t>
            </a:r>
            <a:r>
              <a:rPr lang="tr-TR" smtClean="0"/>
              <a:t> </a:t>
            </a:r>
            <a:r>
              <a:rPr lang="en-US" smtClean="0"/>
              <a:t>bireylerde, bireylerin</a:t>
            </a:r>
            <a:r>
              <a:rPr lang="tr-TR" smtClean="0"/>
              <a:t> </a:t>
            </a:r>
            <a:r>
              <a:rPr lang="en-US" smtClean="0"/>
              <a:t>içinde</a:t>
            </a:r>
            <a:r>
              <a:rPr lang="tr-TR" smtClean="0"/>
              <a:t> </a:t>
            </a:r>
            <a:r>
              <a:rPr lang="en-US" smtClean="0"/>
              <a:t>bulunduğu</a:t>
            </a:r>
            <a:r>
              <a:rPr lang="tr-TR" smtClean="0"/>
              <a:t> </a:t>
            </a:r>
            <a:r>
              <a:rPr lang="en-US" smtClean="0"/>
              <a:t>örgütlerde, toplumda</a:t>
            </a:r>
            <a:r>
              <a:rPr lang="tr-TR" smtClean="0"/>
              <a:t> </a:t>
            </a:r>
            <a:r>
              <a:rPr lang="en-US" smtClean="0"/>
              <a:t>beklenen</a:t>
            </a:r>
            <a:r>
              <a:rPr lang="tr-TR" smtClean="0"/>
              <a:t> </a:t>
            </a:r>
            <a:r>
              <a:rPr lang="en-US" smtClean="0"/>
              <a:t>sonuçları</a:t>
            </a:r>
            <a:r>
              <a:rPr lang="tr-TR" smtClean="0"/>
              <a:t> </a:t>
            </a:r>
            <a:r>
              <a:rPr lang="en-US" smtClean="0"/>
              <a:t>üretip</a:t>
            </a:r>
            <a:r>
              <a:rPr lang="tr-TR" smtClean="0"/>
              <a:t> </a:t>
            </a:r>
            <a:r>
              <a:rPr lang="en-US" smtClean="0"/>
              <a:t>üretmediği</a:t>
            </a:r>
            <a:r>
              <a:rPr lang="tr-TR" smtClean="0"/>
              <a:t> </a:t>
            </a:r>
            <a:r>
              <a:rPr lang="en-US" smtClean="0"/>
              <a:t>gözlem</a:t>
            </a:r>
            <a:r>
              <a:rPr lang="tr-TR" smtClean="0"/>
              <a:t> </a:t>
            </a:r>
            <a:r>
              <a:rPr lang="en-US" smtClean="0"/>
              <a:t>formları,  soru</a:t>
            </a:r>
            <a:r>
              <a:rPr lang="tr-TR" smtClean="0"/>
              <a:t> </a:t>
            </a:r>
            <a:r>
              <a:rPr lang="en-US" smtClean="0"/>
              <a:t>kağıdı</a:t>
            </a:r>
            <a:r>
              <a:rPr lang="tr-TR" smtClean="0"/>
              <a:t> </a:t>
            </a:r>
            <a:r>
              <a:rPr lang="en-US" smtClean="0"/>
              <a:t>yöntemi, özdeğerlendirme</a:t>
            </a:r>
            <a:r>
              <a:rPr lang="tr-TR" smtClean="0"/>
              <a:t> </a:t>
            </a:r>
            <a:r>
              <a:rPr lang="en-US" smtClean="0"/>
              <a:t>formları, grup</a:t>
            </a:r>
            <a:r>
              <a:rPr lang="tr-TR" smtClean="0"/>
              <a:t> </a:t>
            </a:r>
            <a:r>
              <a:rPr lang="en-US" smtClean="0"/>
              <a:t>toplantıları vb. yollarla</a:t>
            </a:r>
            <a:r>
              <a:rPr lang="tr-TR" smtClean="0"/>
              <a:t> </a:t>
            </a:r>
            <a:r>
              <a:rPr lang="en-US" smtClean="0"/>
              <a:t>değerlendirilebilir.</a:t>
            </a:r>
            <a:endParaRPr lang="tr-TR" smtClean="0"/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sz="2400" b="1" dirty="0" smtClean="0"/>
              <a:t>Kaynaklar</a:t>
            </a:r>
            <a:endParaRPr lang="tr-TR" sz="2400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000" dirty="0" smtClean="0"/>
              <a:t>Cafferalla, Rosemary S(1994)</a:t>
            </a:r>
            <a:r>
              <a:rPr lang="en-US" sz="2000" b="1" dirty="0" smtClean="0"/>
              <a:t>Planning Programs For Adult Learner</a:t>
            </a:r>
            <a:r>
              <a:rPr lang="en-US" sz="2000" i="1" dirty="0" smtClean="0"/>
              <a:t>, </a:t>
            </a:r>
            <a:r>
              <a:rPr lang="en-US" sz="2000" dirty="0" smtClean="0"/>
              <a:t>Jossey-Bass Publisher, San Francisco.</a:t>
            </a:r>
            <a:endParaRPr lang="tr-TR" sz="2000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000" dirty="0" smtClean="0"/>
              <a:t> </a:t>
            </a:r>
            <a:endParaRPr lang="tr-TR" sz="2000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tr-TR" sz="2000" dirty="0" smtClean="0"/>
              <a:t>Uysal, Meral(2009) “Yetişkin Eğitiminde Program Planlanma” </a:t>
            </a:r>
            <a:r>
              <a:rPr lang="tr-TR" sz="2000" b="1" dirty="0" smtClean="0"/>
              <a:t>Yetişkin Eğitimi </a:t>
            </a:r>
            <a:r>
              <a:rPr lang="tr-TR" sz="2000" dirty="0" smtClean="0"/>
              <a:t>(Derleyen: Ahmet Yıldız ,Meral Uysal, KalkedonYayıncılık, İstanbul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340768"/>
            <a:ext cx="7498080" cy="86409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400" b="1" dirty="0" smtClean="0">
                <a:effectLst/>
              </a:rPr>
              <a:t/>
            </a:r>
            <a:br>
              <a:rPr lang="tr-TR" sz="4400" b="1" dirty="0" smtClean="0">
                <a:effectLst/>
              </a:rPr>
            </a:br>
            <a:r>
              <a:rPr lang="tr-TR" sz="4400" b="1" dirty="0" smtClean="0">
                <a:effectLst/>
              </a:rPr>
              <a:t>Programın Sunulması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2520280"/>
          </a:xfrm>
        </p:spPr>
        <p:txBody>
          <a:bodyPr/>
          <a:lstStyle/>
          <a:p>
            <a:r>
              <a:rPr lang="tr-TR" sz="2400" dirty="0" smtClean="0"/>
              <a:t>Program ile hedef kitle arasındaki iletişimin kurulması için, programı kimin düzenlediği, nerede olacağı, varsa ücreti ve katılma koşulları hedef kitleye bildirilmelidir.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1196752"/>
            <a:ext cx="7498080" cy="7920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3600" b="1" dirty="0" smtClean="0">
                <a:effectLst/>
              </a:rPr>
              <a:t/>
            </a:r>
            <a:br>
              <a:rPr lang="tr-TR" sz="3600" b="1" dirty="0" smtClean="0">
                <a:effectLst/>
              </a:rPr>
            </a:br>
            <a:r>
              <a:rPr lang="tr-TR" sz="4400" b="1" dirty="0" smtClean="0">
                <a:effectLst/>
              </a:rPr>
              <a:t>Programın Sunulması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endParaRPr lang="tr-TR" sz="3200" dirty="0" smtClean="0">
              <a:effectLst/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3600400"/>
          </a:xfrm>
        </p:spPr>
        <p:txBody>
          <a:bodyPr/>
          <a:lstStyle/>
          <a:p>
            <a:r>
              <a:rPr lang="tr-TR" sz="2400" dirty="0" smtClean="0"/>
              <a:t>Programın başında aksaklık olmaması için beklenmedik durumlar karşısında önlemler alınmalıdır.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Katılımcılar ile ilgili hizmetler kontrol edilmelidir(yolluk, yevmiye ulaşım hizmetleri vb.)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412776"/>
            <a:ext cx="7498080" cy="648072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>Programın Sunulması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 smtClean="0">
              <a:effectLst/>
            </a:endParaRP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>
          <a:xfrm>
            <a:off x="1403648" y="2276872"/>
            <a:ext cx="7283152" cy="3849291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Mümkünse öğrencilerin dinlenme aralarında oturabilecekleri rahat bir yer sağlanmalı, çay, kahve vb. ikramlar sağlanmalıdır.</a:t>
            </a:r>
          </a:p>
          <a:p>
            <a:endParaRPr lang="tr-TR" sz="2400" dirty="0" smtClean="0"/>
          </a:p>
          <a:p>
            <a:r>
              <a:rPr lang="tr-TR" sz="2400" dirty="0" smtClean="0"/>
              <a:t>Program düzenlemeleri katılımcılara bildirilmelidir.</a:t>
            </a:r>
          </a:p>
          <a:p>
            <a:endParaRPr lang="tr-TR" sz="2400" dirty="0" smtClean="0"/>
          </a:p>
          <a:p>
            <a:r>
              <a:rPr lang="tr-TR" sz="2400" dirty="0" smtClean="0"/>
              <a:t>Eğitim materyalleri </a:t>
            </a:r>
            <a:r>
              <a:rPr lang="tr-TR" sz="2400" smtClean="0"/>
              <a:t>katılımcılara </a:t>
            </a:r>
            <a:r>
              <a:rPr lang="tr-TR" sz="2400" smtClean="0"/>
              <a:t>önceden </a:t>
            </a:r>
            <a:r>
              <a:rPr lang="tr-TR" sz="2400" dirty="0" smtClean="0"/>
              <a:t>ulaştırılmalıdır.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1296144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en-US" sz="4000" b="1" dirty="0" err="1" smtClean="0">
                <a:effectLst/>
              </a:rPr>
              <a:t>Programın</a:t>
            </a:r>
            <a:r>
              <a:rPr lang="tr-TR" sz="4000" b="1" dirty="0" smtClean="0">
                <a:effectLst/>
              </a:rPr>
              <a:t> </a:t>
            </a:r>
            <a:r>
              <a:rPr lang="en-US" sz="4000" b="1" dirty="0" err="1" smtClean="0">
                <a:effectLst/>
              </a:rPr>
              <a:t>Değerlendirilmesi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 smtClean="0">
              <a:effectLst/>
            </a:endParaRP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3384376"/>
          </a:xfrm>
        </p:spPr>
        <p:txBody>
          <a:bodyPr/>
          <a:lstStyle/>
          <a:p>
            <a:r>
              <a:rPr lang="en-US" sz="2400" dirty="0" smtClean="0"/>
              <a:t>Program </a:t>
            </a:r>
            <a:r>
              <a:rPr lang="en-US" sz="2400" dirty="0" err="1" smtClean="0"/>
              <a:t>değerlendirmesi</a:t>
            </a:r>
            <a:r>
              <a:rPr lang="en-US" sz="2400" dirty="0" smtClean="0"/>
              <a:t>, </a:t>
            </a:r>
            <a:r>
              <a:rPr lang="en-US" sz="2400" dirty="0" err="1" smtClean="0"/>
              <a:t>programın</a:t>
            </a:r>
            <a:r>
              <a:rPr lang="tr-TR" sz="2400" dirty="0" smtClean="0"/>
              <a:t> </a:t>
            </a:r>
            <a:r>
              <a:rPr lang="en-US" sz="2400" dirty="0" err="1" smtClean="0"/>
              <a:t>etkili</a:t>
            </a:r>
            <a:r>
              <a:rPr lang="tr-TR" sz="2400" dirty="0" smtClean="0"/>
              <a:t> </a:t>
            </a:r>
            <a:r>
              <a:rPr lang="en-US" sz="2400" dirty="0" err="1" smtClean="0"/>
              <a:t>olup</a:t>
            </a:r>
            <a:r>
              <a:rPr lang="tr-TR" sz="2400" dirty="0" smtClean="0"/>
              <a:t> </a:t>
            </a:r>
            <a:r>
              <a:rPr lang="en-US" sz="2400" dirty="0" err="1" smtClean="0"/>
              <a:t>olmadığının</a:t>
            </a:r>
            <a:r>
              <a:rPr lang="en-US" sz="2400" dirty="0" smtClean="0"/>
              <a:t>, </a:t>
            </a:r>
            <a:r>
              <a:rPr lang="en-US" sz="2400" dirty="0" err="1" smtClean="0"/>
              <a:t>beklenilen</a:t>
            </a:r>
            <a:r>
              <a:rPr lang="tr-TR" sz="2400" dirty="0" smtClean="0"/>
              <a:t> </a:t>
            </a:r>
            <a:r>
              <a:rPr lang="en-US" sz="2400" dirty="0" err="1" smtClean="0"/>
              <a:t>sonuçların</a:t>
            </a:r>
            <a:r>
              <a:rPr lang="tr-TR" sz="2400" dirty="0" smtClean="0"/>
              <a:t> </a:t>
            </a:r>
            <a:r>
              <a:rPr lang="en-US" sz="2400" dirty="0" err="1" smtClean="0"/>
              <a:t>alınıp</a:t>
            </a:r>
            <a:r>
              <a:rPr lang="tr-TR" sz="2400" dirty="0" smtClean="0"/>
              <a:t> </a:t>
            </a:r>
            <a:r>
              <a:rPr lang="en-US" sz="2400" dirty="0" err="1" smtClean="0"/>
              <a:t>alınmadığının</a:t>
            </a:r>
            <a:r>
              <a:rPr lang="tr-TR" sz="2400" dirty="0" smtClean="0"/>
              <a:t> </a:t>
            </a:r>
            <a:r>
              <a:rPr lang="en-US" sz="2400" dirty="0" err="1" smtClean="0"/>
              <a:t>belirlenmesi</a:t>
            </a:r>
            <a:r>
              <a:rPr lang="tr-TR" sz="2400" dirty="0" smtClean="0"/>
              <a:t> </a:t>
            </a:r>
            <a:r>
              <a:rPr lang="en-US" sz="2400" dirty="0" err="1" smtClean="0"/>
              <a:t>için</a:t>
            </a:r>
            <a:r>
              <a:rPr lang="tr-TR" sz="2400" dirty="0" smtClean="0"/>
              <a:t> </a:t>
            </a:r>
            <a:r>
              <a:rPr lang="en-US" sz="2400" dirty="0" err="1" smtClean="0"/>
              <a:t>kullanılan</a:t>
            </a:r>
            <a:r>
              <a:rPr lang="tr-TR" sz="2400" dirty="0" smtClean="0"/>
              <a:t> </a:t>
            </a:r>
            <a:r>
              <a:rPr lang="en-US" sz="2400" dirty="0" err="1" smtClean="0"/>
              <a:t>bir</a:t>
            </a:r>
            <a:r>
              <a:rPr lang="tr-TR" sz="2400" dirty="0" smtClean="0"/>
              <a:t> </a:t>
            </a:r>
            <a:r>
              <a:rPr lang="en-US" sz="2400" dirty="0" err="1" smtClean="0"/>
              <a:t>süreçtir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en-US" sz="2400" dirty="0" smtClean="0"/>
              <a:t>Bu </a:t>
            </a:r>
            <a:r>
              <a:rPr lang="en-US" sz="2400" dirty="0" err="1" smtClean="0"/>
              <a:t>süreç</a:t>
            </a:r>
            <a:r>
              <a:rPr lang="tr-TR" sz="2400" dirty="0" smtClean="0"/>
              <a:t> </a:t>
            </a:r>
            <a:r>
              <a:rPr lang="en-US" sz="2400" dirty="0" smtClean="0"/>
              <a:t>a</a:t>
            </a:r>
            <a:r>
              <a:rPr lang="tr-TR" sz="2400" dirty="0" smtClean="0"/>
              <a:t>y</a:t>
            </a:r>
            <a:r>
              <a:rPr lang="en-US" sz="2400" dirty="0" err="1" smtClean="0"/>
              <a:t>nı</a:t>
            </a:r>
            <a:r>
              <a:rPr lang="tr-TR" sz="2400" dirty="0" smtClean="0"/>
              <a:t> </a:t>
            </a:r>
            <a:r>
              <a:rPr lang="en-US" sz="2400" dirty="0" err="1" smtClean="0"/>
              <a:t>zamanda</a:t>
            </a:r>
            <a:r>
              <a:rPr lang="tr-TR" sz="2400" dirty="0" smtClean="0"/>
              <a:t> </a:t>
            </a:r>
            <a:r>
              <a:rPr lang="en-US" sz="2400" dirty="0" err="1" smtClean="0"/>
              <a:t>programın</a:t>
            </a:r>
            <a:r>
              <a:rPr lang="tr-TR" sz="2400" dirty="0" smtClean="0"/>
              <a:t> </a:t>
            </a:r>
            <a:r>
              <a:rPr lang="en-US" sz="2400" dirty="0" err="1" smtClean="0"/>
              <a:t>başarılı</a:t>
            </a:r>
            <a:r>
              <a:rPr lang="tr-TR" sz="2400" dirty="0" smtClean="0"/>
              <a:t> </a:t>
            </a:r>
            <a:r>
              <a:rPr lang="en-US" sz="2400" dirty="0" err="1" smtClean="0"/>
              <a:t>olup</a:t>
            </a:r>
            <a:r>
              <a:rPr lang="tr-TR" sz="2400" dirty="0" smtClean="0"/>
              <a:t> </a:t>
            </a:r>
            <a:r>
              <a:rPr lang="en-US" sz="2400" dirty="0" err="1" smtClean="0"/>
              <a:t>olmadığını</a:t>
            </a:r>
            <a:r>
              <a:rPr lang="tr-TR" sz="2400" dirty="0" smtClean="0"/>
              <a:t> </a:t>
            </a:r>
            <a:r>
              <a:rPr lang="en-US" sz="2400" dirty="0" err="1" smtClean="0"/>
              <a:t>belirleyen</a:t>
            </a:r>
            <a:r>
              <a:rPr lang="tr-TR" sz="2400" dirty="0" smtClean="0"/>
              <a:t> </a:t>
            </a:r>
            <a:r>
              <a:rPr lang="en-US" sz="2400" dirty="0" err="1" smtClean="0"/>
              <a:t>bir</a:t>
            </a:r>
            <a:r>
              <a:rPr lang="tr-TR" sz="2400" dirty="0" smtClean="0"/>
              <a:t> </a:t>
            </a:r>
            <a:r>
              <a:rPr lang="en-US" sz="2400" dirty="0" err="1" smtClean="0"/>
              <a:t>araştırma</a:t>
            </a:r>
            <a:r>
              <a:rPr lang="tr-TR" sz="2400" dirty="0" smtClean="0"/>
              <a:t> </a:t>
            </a:r>
            <a:r>
              <a:rPr lang="en-US" sz="2400" dirty="0" err="1" smtClean="0"/>
              <a:t>sürecidir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980728"/>
            <a:ext cx="7498080" cy="10081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en-US" b="1" dirty="0" err="1" smtClean="0">
                <a:effectLst/>
              </a:rPr>
              <a:t>Programın</a:t>
            </a:r>
            <a:r>
              <a:rPr lang="tr-TR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Değerlendirilmesi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3744416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Programı</a:t>
            </a:r>
            <a:r>
              <a:rPr lang="tr-TR" sz="2400" dirty="0" smtClean="0"/>
              <a:t> </a:t>
            </a:r>
            <a:r>
              <a:rPr lang="en-US" sz="2400" dirty="0" err="1" smtClean="0"/>
              <a:t>değerlendirmeye</a:t>
            </a:r>
            <a:r>
              <a:rPr lang="tr-TR" sz="2400" dirty="0" smtClean="0"/>
              <a:t> </a:t>
            </a:r>
            <a:r>
              <a:rPr lang="en-US" sz="2400" dirty="0" err="1" smtClean="0"/>
              <a:t>ilişkin</a:t>
            </a:r>
            <a:r>
              <a:rPr lang="tr-TR" sz="2400" dirty="0" smtClean="0"/>
              <a:t> </a:t>
            </a:r>
            <a:r>
              <a:rPr lang="en-US" sz="2400" dirty="0" err="1" smtClean="0"/>
              <a:t>veriler</a:t>
            </a:r>
            <a:r>
              <a:rPr lang="en-US" sz="2400" dirty="0" smtClean="0"/>
              <a:t> :</a:t>
            </a:r>
            <a:endParaRPr lang="tr-TR" sz="2400" dirty="0" smtClean="0"/>
          </a:p>
          <a:p>
            <a:r>
              <a:rPr lang="tr-TR" sz="2400" dirty="0" smtClean="0"/>
              <a:t>Program başlamadan önce, program yerinde ya da katılımcıların ortamında,</a:t>
            </a:r>
          </a:p>
          <a:p>
            <a:r>
              <a:rPr lang="tr-TR" sz="2400" dirty="0" smtClean="0"/>
              <a:t>Program sırasında program yerinde,</a:t>
            </a:r>
          </a:p>
          <a:p>
            <a:r>
              <a:rPr lang="tr-TR" sz="2400" dirty="0" smtClean="0"/>
              <a:t>Program bitiminde program yerinde,</a:t>
            </a:r>
          </a:p>
          <a:p>
            <a:r>
              <a:rPr lang="tr-TR" sz="2400" dirty="0" smtClean="0"/>
              <a:t>Programdan sonra izleme çalışmaları biçiminde toplanabilir.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980728"/>
            <a:ext cx="7498080" cy="1008112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en-US" sz="4000" b="1" dirty="0" err="1" smtClean="0">
                <a:effectLst/>
              </a:rPr>
              <a:t>Programın</a:t>
            </a:r>
            <a:r>
              <a:rPr lang="tr-TR" sz="4000" b="1" dirty="0" smtClean="0">
                <a:effectLst/>
              </a:rPr>
              <a:t> </a:t>
            </a:r>
            <a:r>
              <a:rPr lang="en-US" sz="4000" b="1" dirty="0" err="1" smtClean="0">
                <a:effectLst/>
              </a:rPr>
              <a:t>Değerlendirilmesi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 smtClean="0">
              <a:effectLst/>
            </a:endParaRP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3672408"/>
          </a:xfrm>
        </p:spPr>
        <p:txBody>
          <a:bodyPr/>
          <a:lstStyle/>
          <a:p>
            <a:r>
              <a:rPr lang="tr-TR" sz="2400" b="1" dirty="0" smtClean="0"/>
              <a:t>Tepki Değerlendirme </a:t>
            </a:r>
            <a:endParaRPr lang="tr-TR" sz="2400" dirty="0" smtClean="0"/>
          </a:p>
          <a:p>
            <a:pPr>
              <a:buFont typeface="Arial" charset="0"/>
              <a:buNone/>
            </a:pPr>
            <a:r>
              <a:rPr lang="tr-TR" sz="2400" dirty="0" smtClean="0"/>
              <a:t>    Bir yetişkin eğitimi etkinliğinin katılımcılar tarafından nasıl </a:t>
            </a:r>
            <a:r>
              <a:rPr lang="tr-TR" sz="2400" dirty="0" err="1" smtClean="0"/>
              <a:t>deneyimlendiği</a:t>
            </a:r>
            <a:r>
              <a:rPr lang="tr-TR" sz="2400" dirty="0" smtClean="0"/>
              <a:t> daha sonraki eğitim çalışmalarına ışık tutabilir.  Eğitime katılan grubun yazılı ya da grup toplantıları yoluyla aşağıdaki vb. konulardaki tepkilerini alabiliriz. 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692696"/>
            <a:ext cx="7498080" cy="1224136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en-US" sz="4400" b="1" dirty="0" err="1" smtClean="0">
                <a:effectLst/>
              </a:rPr>
              <a:t>Programın</a:t>
            </a:r>
            <a:r>
              <a:rPr lang="tr-TR" sz="4400" b="1" dirty="0" smtClean="0">
                <a:effectLst/>
              </a:rPr>
              <a:t> </a:t>
            </a:r>
            <a:r>
              <a:rPr lang="en-US" sz="4400" b="1" dirty="0" err="1" smtClean="0">
                <a:effectLst/>
              </a:rPr>
              <a:t>Değerlendirilmesi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400" b="1" dirty="0" smtClean="0"/>
              <a:t>Tepki Değerlendirme </a:t>
            </a:r>
            <a:endParaRPr lang="tr-TR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Eğitimin yararlı olduğunu düşünüyor musunuz?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Eğitimin en olumlu yanları nelerdi?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Eğitimin en olumsuz yanları nelerdi?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Kullanılan yöntem ve teknikler uygun muydu?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Eğitimden elde ettiklerinizi yaşama geçireceğinizi düşünüyor musunuz?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Sınıf ortamı öğrenme konusu açısından geliştirici miydi?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268760"/>
            <a:ext cx="7498080" cy="864096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400" b="1" dirty="0" smtClean="0">
                <a:effectLst/>
              </a:rPr>
              <a:t/>
            </a:r>
            <a:br>
              <a:rPr lang="tr-TR" sz="4400" b="1" dirty="0" smtClean="0">
                <a:effectLst/>
              </a:rPr>
            </a:br>
            <a:r>
              <a:rPr lang="en-US" sz="4400" b="1" dirty="0" err="1" smtClean="0">
                <a:effectLst/>
              </a:rPr>
              <a:t>Öğrenmeyi</a:t>
            </a:r>
            <a:r>
              <a:rPr lang="tr-TR" sz="4400" b="1" dirty="0" smtClean="0">
                <a:effectLst/>
              </a:rPr>
              <a:t> </a:t>
            </a:r>
            <a:r>
              <a:rPr lang="en-US" sz="4400" b="1" dirty="0" err="1" smtClean="0">
                <a:effectLst/>
              </a:rPr>
              <a:t>Değerlendirme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16835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Öğrenmeyi</a:t>
            </a:r>
            <a:r>
              <a:rPr lang="tr-TR" sz="2400" dirty="0" smtClean="0"/>
              <a:t> </a:t>
            </a:r>
            <a:r>
              <a:rPr lang="en-US" sz="2400" dirty="0" err="1" smtClean="0"/>
              <a:t>değerlendirme</a:t>
            </a:r>
            <a:r>
              <a:rPr lang="tr-TR" sz="2400" dirty="0" smtClean="0"/>
              <a:t> </a:t>
            </a:r>
            <a:r>
              <a:rPr lang="en-US" sz="2400" dirty="0" err="1" smtClean="0"/>
              <a:t>konusu</a:t>
            </a:r>
            <a:r>
              <a:rPr lang="tr-TR" sz="2400" dirty="0" smtClean="0"/>
              <a:t> </a:t>
            </a:r>
            <a:r>
              <a:rPr lang="en-US" sz="2400" dirty="0" err="1" smtClean="0"/>
              <a:t>yetişkin</a:t>
            </a:r>
            <a:r>
              <a:rPr lang="tr-TR" sz="2400" dirty="0" smtClean="0"/>
              <a:t> </a:t>
            </a:r>
            <a:r>
              <a:rPr lang="en-US" sz="2400" dirty="0" err="1" smtClean="0"/>
              <a:t>eğitiminde</a:t>
            </a:r>
            <a:r>
              <a:rPr lang="en-US" sz="2400" dirty="0" smtClean="0"/>
              <a:t> test </a:t>
            </a:r>
            <a:r>
              <a:rPr lang="en-US" sz="2400" dirty="0" err="1" smtClean="0"/>
              <a:t>sınav</a:t>
            </a:r>
            <a:r>
              <a:rPr lang="tr-TR" sz="2400" dirty="0" smtClean="0"/>
              <a:t> </a:t>
            </a:r>
            <a:r>
              <a:rPr lang="en-US" sz="2400" dirty="0" err="1" smtClean="0"/>
              <a:t>gibi</a:t>
            </a:r>
            <a:r>
              <a:rPr lang="tr-TR" sz="2400" dirty="0" smtClean="0"/>
              <a:t> </a:t>
            </a:r>
            <a:r>
              <a:rPr lang="en-US" sz="2400" dirty="0" err="1" smtClean="0"/>
              <a:t>standartlaşmış</a:t>
            </a:r>
            <a:r>
              <a:rPr lang="tr-TR" sz="2400" dirty="0" smtClean="0"/>
              <a:t> </a:t>
            </a:r>
            <a:r>
              <a:rPr lang="en-US" sz="2400" dirty="0" err="1" smtClean="0"/>
              <a:t>uygulamaları</a:t>
            </a:r>
            <a:r>
              <a:rPr lang="tr-TR" sz="2400" dirty="0" smtClean="0"/>
              <a:t> </a:t>
            </a:r>
            <a:r>
              <a:rPr lang="en-US" sz="2400" dirty="0" err="1" smtClean="0"/>
              <a:t>akla</a:t>
            </a:r>
            <a:r>
              <a:rPr lang="tr-TR" sz="2400" dirty="0" smtClean="0"/>
              <a:t> </a:t>
            </a:r>
            <a:r>
              <a:rPr lang="en-US" sz="2400" dirty="0" err="1" smtClean="0"/>
              <a:t>getirmektedir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</a:p>
          <a:p>
            <a:endParaRPr lang="tr-TR" sz="2400" dirty="0" smtClean="0"/>
          </a:p>
          <a:p>
            <a:r>
              <a:rPr lang="en-US" sz="2400" dirty="0" err="1" smtClean="0"/>
              <a:t>Yetişkinlere</a:t>
            </a:r>
            <a:r>
              <a:rPr lang="tr-TR" sz="2400" dirty="0" smtClean="0"/>
              <a:t> </a:t>
            </a:r>
            <a:r>
              <a:rPr lang="en-US" sz="2400" dirty="0" err="1" smtClean="0"/>
              <a:t>kaygı</a:t>
            </a:r>
            <a:r>
              <a:rPr lang="tr-TR" sz="2400" dirty="0" smtClean="0"/>
              <a:t> </a:t>
            </a:r>
            <a:r>
              <a:rPr lang="en-US" sz="2400" dirty="0" err="1" smtClean="0"/>
              <a:t>yaşatacağı</a:t>
            </a:r>
            <a:r>
              <a:rPr lang="tr-TR" sz="2400" dirty="0" smtClean="0"/>
              <a:t> </a:t>
            </a:r>
            <a:r>
              <a:rPr lang="en-US" sz="2400" dirty="0" err="1" smtClean="0"/>
              <a:t>gerekçesi</a:t>
            </a:r>
            <a:r>
              <a:rPr lang="tr-TR" sz="2400" dirty="0" smtClean="0"/>
              <a:t> </a:t>
            </a:r>
            <a:r>
              <a:rPr lang="en-US" sz="2400" dirty="0" err="1" smtClean="0"/>
              <a:t>ile</a:t>
            </a:r>
            <a:r>
              <a:rPr lang="tr-TR" sz="2400" dirty="0" smtClean="0"/>
              <a:t> </a:t>
            </a:r>
            <a:r>
              <a:rPr lang="en-US" sz="2400" dirty="0" err="1" smtClean="0"/>
              <a:t>bu</a:t>
            </a:r>
            <a:r>
              <a:rPr lang="tr-TR" sz="2400" dirty="0" smtClean="0"/>
              <a:t> </a:t>
            </a:r>
            <a:r>
              <a:rPr lang="en-US" sz="2400" dirty="0" err="1" smtClean="0"/>
              <a:t>tür</a:t>
            </a:r>
            <a:r>
              <a:rPr lang="tr-TR" sz="2400" dirty="0" smtClean="0"/>
              <a:t> </a:t>
            </a:r>
            <a:r>
              <a:rPr lang="en-US" sz="2400" dirty="0" err="1" smtClean="0"/>
              <a:t>değerlendirmeler</a:t>
            </a:r>
            <a:r>
              <a:rPr lang="tr-TR" sz="2400" dirty="0" smtClean="0"/>
              <a:t> </a:t>
            </a:r>
            <a:r>
              <a:rPr lang="en-US" sz="2400" dirty="0" err="1" smtClean="0"/>
              <a:t>tartışma</a:t>
            </a:r>
            <a:r>
              <a:rPr lang="tr-TR" sz="2400" dirty="0" smtClean="0"/>
              <a:t> </a:t>
            </a:r>
            <a:r>
              <a:rPr lang="en-US" sz="2400" dirty="0" err="1" smtClean="0"/>
              <a:t>konusudur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</a:p>
          <a:p>
            <a:endParaRPr lang="tr-TR" sz="2400" dirty="0" smtClean="0"/>
          </a:p>
          <a:p>
            <a:r>
              <a:rPr lang="en-US" sz="2400" dirty="0" err="1" smtClean="0"/>
              <a:t>Ön</a:t>
            </a:r>
            <a:r>
              <a:rPr lang="en-US" sz="2400" dirty="0" smtClean="0"/>
              <a:t> test son test </a:t>
            </a:r>
            <a:r>
              <a:rPr lang="en-US" sz="2400" dirty="0" err="1" smtClean="0"/>
              <a:t>biçimindeki</a:t>
            </a:r>
            <a:r>
              <a:rPr lang="tr-TR" sz="2400" dirty="0" smtClean="0"/>
              <a:t> </a:t>
            </a:r>
            <a:r>
              <a:rPr lang="en-US" sz="2400" dirty="0" err="1" smtClean="0"/>
              <a:t>değerlendirme</a:t>
            </a:r>
            <a:r>
              <a:rPr lang="tr-TR" sz="2400" dirty="0" smtClean="0"/>
              <a:t> </a:t>
            </a:r>
            <a:r>
              <a:rPr lang="en-US" sz="2400" dirty="0" err="1" smtClean="0"/>
              <a:t>formları</a:t>
            </a:r>
            <a:r>
              <a:rPr lang="tr-TR" sz="2400" dirty="0" smtClean="0"/>
              <a:t> </a:t>
            </a:r>
            <a:r>
              <a:rPr lang="en-US" sz="2400" dirty="0" err="1" smtClean="0"/>
              <a:t>ile</a:t>
            </a:r>
            <a:r>
              <a:rPr lang="tr-TR" sz="2400" dirty="0" smtClean="0"/>
              <a:t> </a:t>
            </a:r>
            <a:r>
              <a:rPr lang="en-US" sz="2400" dirty="0" err="1" smtClean="0"/>
              <a:t>giriş</a:t>
            </a:r>
            <a:r>
              <a:rPr lang="tr-TR" sz="2400" dirty="0" smtClean="0"/>
              <a:t> </a:t>
            </a:r>
            <a:r>
              <a:rPr lang="en-US" sz="2400" dirty="0" err="1" smtClean="0"/>
              <a:t>ve</a:t>
            </a:r>
            <a:r>
              <a:rPr lang="tr-TR" sz="2400" dirty="0" smtClean="0"/>
              <a:t> </a:t>
            </a:r>
            <a:r>
              <a:rPr lang="en-US" sz="2400" dirty="0" err="1" smtClean="0"/>
              <a:t>çıkış</a:t>
            </a:r>
            <a:r>
              <a:rPr lang="tr-TR" sz="2400" dirty="0" smtClean="0"/>
              <a:t> </a:t>
            </a:r>
            <a:r>
              <a:rPr lang="en-US" sz="2400" dirty="0" err="1" smtClean="0"/>
              <a:t>davranışları</a:t>
            </a:r>
            <a:r>
              <a:rPr lang="tr-TR" sz="2400" dirty="0" smtClean="0"/>
              <a:t> </a:t>
            </a:r>
            <a:r>
              <a:rPr lang="en-US" sz="2400" dirty="0" err="1" smtClean="0"/>
              <a:t>arasındaki</a:t>
            </a:r>
            <a:r>
              <a:rPr lang="tr-TR" sz="2400" dirty="0" smtClean="0"/>
              <a:t> </a:t>
            </a:r>
            <a:r>
              <a:rPr lang="en-US" sz="2400" dirty="0" err="1" smtClean="0"/>
              <a:t>fark</a:t>
            </a:r>
            <a:r>
              <a:rPr lang="tr-TR" sz="2400" dirty="0" smtClean="0"/>
              <a:t> </a:t>
            </a:r>
            <a:r>
              <a:rPr lang="en-US" sz="2400" dirty="0" err="1" smtClean="0"/>
              <a:t>değerlendirilmesi</a:t>
            </a:r>
            <a:r>
              <a:rPr lang="tr-TR" sz="2400" dirty="0" smtClean="0"/>
              <a:t> </a:t>
            </a:r>
            <a:r>
              <a:rPr lang="en-US" sz="2400" dirty="0" smtClean="0"/>
              <a:t>en</a:t>
            </a:r>
            <a:r>
              <a:rPr lang="tr-TR" sz="2400" dirty="0" smtClean="0"/>
              <a:t> </a:t>
            </a:r>
            <a:r>
              <a:rPr lang="en-US" sz="2400" dirty="0" err="1" smtClean="0"/>
              <a:t>alışılmış</a:t>
            </a:r>
            <a:r>
              <a:rPr lang="tr-TR" sz="2400" dirty="0" smtClean="0"/>
              <a:t> </a:t>
            </a:r>
            <a:r>
              <a:rPr lang="en-US" sz="2400" dirty="0" err="1" smtClean="0"/>
              <a:t>biçimdir</a:t>
            </a:r>
            <a:r>
              <a:rPr lang="en-US" sz="2400" dirty="0" smtClean="0"/>
              <a:t>.  </a:t>
            </a:r>
            <a:endParaRPr lang="tr-TR" sz="2400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</TotalTime>
  <Words>356</Words>
  <Application>Microsoft Office PowerPoint</Application>
  <PresentationFormat>Ekran Gösterisi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Verdana</vt:lpstr>
      <vt:lpstr>Wingdings 2</vt:lpstr>
      <vt:lpstr>Gündönümü</vt:lpstr>
      <vt:lpstr> Programın Sunulması ve Değerlendirilmesi  </vt:lpstr>
      <vt:lpstr> Programın Sunulması </vt:lpstr>
      <vt:lpstr> Programın Sunulması </vt:lpstr>
      <vt:lpstr> Programın Sunulması </vt:lpstr>
      <vt:lpstr>  Programın Değerlendirilmesi </vt:lpstr>
      <vt:lpstr>  Programın Değerlendirilmesi </vt:lpstr>
      <vt:lpstr>  Programın Değerlendirilmesi </vt:lpstr>
      <vt:lpstr>  Programın Değerlendirilmesi </vt:lpstr>
      <vt:lpstr> Öğrenmeyi Değerlendirme </vt:lpstr>
      <vt:lpstr> Sonuçları Değerlendirme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Programın Sunulması ve Değerlendirilmesi</dc:title>
  <dc:creator>PC</dc:creator>
  <cp:lastModifiedBy>Windows Kullanıcısı</cp:lastModifiedBy>
  <cp:revision>11</cp:revision>
  <dcterms:created xsi:type="dcterms:W3CDTF">2018-02-19T21:40:50Z</dcterms:created>
  <dcterms:modified xsi:type="dcterms:W3CDTF">2019-03-28T10:15:38Z</dcterms:modified>
</cp:coreProperties>
</file>