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6" r:id="rId3"/>
    <p:sldId id="278" r:id="rId4"/>
    <p:sldId id="298" r:id="rId5"/>
    <p:sldId id="299" r:id="rId6"/>
    <p:sldId id="291" r:id="rId7"/>
    <p:sldId id="409" r:id="rId8"/>
    <p:sldId id="258" r:id="rId9"/>
    <p:sldId id="283" r:id="rId10"/>
    <p:sldId id="290" r:id="rId11"/>
    <p:sldId id="260" r:id="rId12"/>
    <p:sldId id="261" r:id="rId13"/>
    <p:sldId id="302" r:id="rId14"/>
    <p:sldId id="263" r:id="rId15"/>
    <p:sldId id="264" r:id="rId16"/>
    <p:sldId id="319" r:id="rId17"/>
    <p:sldId id="313" r:id="rId18"/>
    <p:sldId id="355" r:id="rId19"/>
    <p:sldId id="318" r:id="rId20"/>
    <p:sldId id="338" r:id="rId21"/>
    <p:sldId id="303" r:id="rId22"/>
    <p:sldId id="304" r:id="rId23"/>
    <p:sldId id="315" r:id="rId24"/>
    <p:sldId id="267" r:id="rId25"/>
    <p:sldId id="301" r:id="rId26"/>
    <p:sldId id="325" r:id="rId27"/>
    <p:sldId id="326" r:id="rId28"/>
    <p:sldId id="327" r:id="rId29"/>
    <p:sldId id="328" r:id="rId30"/>
    <p:sldId id="329" r:id="rId31"/>
    <p:sldId id="331" r:id="rId32"/>
    <p:sldId id="332" r:id="rId33"/>
    <p:sldId id="333" r:id="rId34"/>
    <p:sldId id="335" r:id="rId35"/>
    <p:sldId id="339" r:id="rId36"/>
    <p:sldId id="343" r:id="rId37"/>
    <p:sldId id="346" r:id="rId38"/>
    <p:sldId id="344" r:id="rId39"/>
    <p:sldId id="350" r:id="rId40"/>
    <p:sldId id="351" r:id="rId41"/>
    <p:sldId id="354" r:id="rId42"/>
    <p:sldId id="340" r:id="rId43"/>
    <p:sldId id="356" r:id="rId44"/>
    <p:sldId id="404" r:id="rId45"/>
    <p:sldId id="405" r:id="rId4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32" autoAdjust="0"/>
    <p:restoredTop sz="94660"/>
  </p:normalViewPr>
  <p:slideViewPr>
    <p:cSldViewPr snapToGrid="0">
      <p:cViewPr varScale="1">
        <p:scale>
          <a:sx n="81" d="100"/>
          <a:sy n="81" d="100"/>
        </p:scale>
        <p:origin x="114" y="53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B3E304-D2EA-48DC-BBDF-9E9004487C5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20FB66D-DA84-4F5C-99CA-4049492C9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7C3049D-4FB3-4F86-A5AC-672A123B8940}"/>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5" name="Alt Bilgi Yer Tutucusu 4">
            <a:extLst>
              <a:ext uri="{FF2B5EF4-FFF2-40B4-BE49-F238E27FC236}">
                <a16:creationId xmlns:a16="http://schemas.microsoft.com/office/drawing/2014/main" id="{54ACFD70-62F6-424B-B8CA-3E126A0BC1A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F0BF4A8-7991-435F-9109-FF907684C95B}"/>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78085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21C191-9603-40B8-AB60-9D843D6DDEE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657C2E0-32D0-448A-9E54-3BE78A32BF7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4994C10-84A3-4D4F-80F0-3D692B6DF2B4}"/>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5" name="Alt Bilgi Yer Tutucusu 4">
            <a:extLst>
              <a:ext uri="{FF2B5EF4-FFF2-40B4-BE49-F238E27FC236}">
                <a16:creationId xmlns:a16="http://schemas.microsoft.com/office/drawing/2014/main" id="{39EC0BBC-7C15-4DDD-885A-5143DEEA1CD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54817A-2163-4DE6-8D12-162AE45B1A03}"/>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171004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AD61050-F5C5-492C-96DD-C1C2D392577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AECC443-9C2C-485C-A02E-C2077754481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00511B-089C-4EA1-B4B0-CEEF2282FEF3}"/>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5" name="Alt Bilgi Yer Tutucusu 4">
            <a:extLst>
              <a:ext uri="{FF2B5EF4-FFF2-40B4-BE49-F238E27FC236}">
                <a16:creationId xmlns:a16="http://schemas.microsoft.com/office/drawing/2014/main" id="{9D1CCC49-199B-43D4-84BA-D50C3E5D313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DDD59C-B579-42A9-937F-0B46920B7461}"/>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411323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A19357-EC63-413A-8AA6-2BE05F970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9F7928-5E2A-441D-B3DA-ADF3D12F313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231483-08FC-4DC5-B229-BB61BD1B65EF}"/>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5" name="Alt Bilgi Yer Tutucusu 4">
            <a:extLst>
              <a:ext uri="{FF2B5EF4-FFF2-40B4-BE49-F238E27FC236}">
                <a16:creationId xmlns:a16="http://schemas.microsoft.com/office/drawing/2014/main" id="{A7EDB76C-7406-44A8-AE91-D062CA23A1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3887A64-316B-4699-8133-3C969697D44F}"/>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341607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52252F-CE4A-4D87-BC49-165481DB534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17675F7-AD41-4492-AFCD-AD8175952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34B75DE-4128-4140-B8DB-0815F445A207}"/>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5" name="Alt Bilgi Yer Tutucusu 4">
            <a:extLst>
              <a:ext uri="{FF2B5EF4-FFF2-40B4-BE49-F238E27FC236}">
                <a16:creationId xmlns:a16="http://schemas.microsoft.com/office/drawing/2014/main" id="{3C1C5BBC-4C2D-48D3-89A0-B230F6F1C1A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59D43C-7045-464C-B1D9-5FD2C96A4AE1}"/>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352734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459514-4BC0-4910-8F55-5A3534741AD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1DC0BAD-B22E-4AB7-97C7-EC18A69DC3A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B96A-3306-4C11-A3FC-27F5EFECD49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B557051-812A-4D92-8EFD-CA3A456B8C71}"/>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6" name="Alt Bilgi Yer Tutucusu 5">
            <a:extLst>
              <a:ext uri="{FF2B5EF4-FFF2-40B4-BE49-F238E27FC236}">
                <a16:creationId xmlns:a16="http://schemas.microsoft.com/office/drawing/2014/main" id="{BC9B015E-1B85-4A25-B58F-1CEAD26841A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E530FCA-E4BA-4D1C-A5BD-217A8D4BAA17}"/>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336221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61FBBA-9383-4992-9C9F-1D558680D4C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A7BC322-301E-4537-A260-35A2E7DA3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20850DA-22FD-46BE-8152-78ED5A8DB08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9E62072-6BEC-48F7-A554-87D559F31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DE75D4A-C520-4B53-907F-52BE1C058E6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DEEDC93-F88F-4A8C-A33E-E36BC9A1C0B5}"/>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8" name="Alt Bilgi Yer Tutucusu 7">
            <a:extLst>
              <a:ext uri="{FF2B5EF4-FFF2-40B4-BE49-F238E27FC236}">
                <a16:creationId xmlns:a16="http://schemas.microsoft.com/office/drawing/2014/main" id="{063E4FC7-BABC-45FD-A3F5-7417C3ED8F2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F30728F-AD59-4038-A871-9B24DE8BAD52}"/>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392678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BF69FA-C172-48F5-BDB5-F4690839AA1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E376C3B-1A33-4A1D-B61D-25E615A32EB8}"/>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4" name="Alt Bilgi Yer Tutucusu 3">
            <a:extLst>
              <a:ext uri="{FF2B5EF4-FFF2-40B4-BE49-F238E27FC236}">
                <a16:creationId xmlns:a16="http://schemas.microsoft.com/office/drawing/2014/main" id="{BA155AD9-E7E3-4B59-85BC-9DD742A2568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339265A-15DB-4D81-87AA-55F389654DBE}"/>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3265840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65C1306-93F1-4851-A94F-B38C89615BD8}"/>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3" name="Alt Bilgi Yer Tutucusu 2">
            <a:extLst>
              <a:ext uri="{FF2B5EF4-FFF2-40B4-BE49-F238E27FC236}">
                <a16:creationId xmlns:a16="http://schemas.microsoft.com/office/drawing/2014/main" id="{2E0A5298-8D4B-4E42-A966-90121533D73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17EF524-930D-494A-AA44-5888B44ABA80}"/>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395612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CF72C1-87F3-4B24-9F8E-D0FAF1DC49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6953B7-147E-4AF1-937E-985682799A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225BBC2-7356-4B7D-9889-66EA69B6F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212E18-F4AA-4A82-B8BF-790B6545C3AD}"/>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6" name="Alt Bilgi Yer Tutucusu 5">
            <a:extLst>
              <a:ext uri="{FF2B5EF4-FFF2-40B4-BE49-F238E27FC236}">
                <a16:creationId xmlns:a16="http://schemas.microsoft.com/office/drawing/2014/main" id="{5DAB1864-15C8-42D3-91BF-FF3A05AD716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6517FD4-7B61-4ABE-8CFD-5048A33F45AB}"/>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142366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56AA54-8E6B-4CDE-A257-323F62374DB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3B49A36-DE25-418C-BA6C-5E0108B5C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BB7B4E8-BDF3-484F-8FA5-6159092AF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90F1C31-77F8-479B-8984-F4E6226F704D}"/>
              </a:ext>
            </a:extLst>
          </p:cNvPr>
          <p:cNvSpPr>
            <a:spLocks noGrp="1"/>
          </p:cNvSpPr>
          <p:nvPr>
            <p:ph type="dt" sz="half" idx="10"/>
          </p:nvPr>
        </p:nvSpPr>
        <p:spPr/>
        <p:txBody>
          <a:bodyPr/>
          <a:lstStyle/>
          <a:p>
            <a:fld id="{888474E5-9AC5-4BCA-BCE3-2A50FA5F6026}" type="datetimeFigureOut">
              <a:rPr lang="tr-TR" smtClean="0"/>
              <a:t>6.03.2020</a:t>
            </a:fld>
            <a:endParaRPr lang="tr-TR"/>
          </a:p>
        </p:txBody>
      </p:sp>
      <p:sp>
        <p:nvSpPr>
          <p:cNvPr id="6" name="Alt Bilgi Yer Tutucusu 5">
            <a:extLst>
              <a:ext uri="{FF2B5EF4-FFF2-40B4-BE49-F238E27FC236}">
                <a16:creationId xmlns:a16="http://schemas.microsoft.com/office/drawing/2014/main" id="{B1BAB14B-7517-4E61-A69C-FDD3C376789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94DEAA-03FD-4334-B88F-B3FDAD3819B2}"/>
              </a:ext>
            </a:extLst>
          </p:cNvPr>
          <p:cNvSpPr>
            <a:spLocks noGrp="1"/>
          </p:cNvSpPr>
          <p:nvPr>
            <p:ph type="sldNum" sz="quarter" idx="12"/>
          </p:nvPr>
        </p:nvSpPr>
        <p:spPr/>
        <p:txBody>
          <a:bodyPr/>
          <a:lstStyle/>
          <a:p>
            <a:fld id="{C27566ED-9EB5-490F-90E4-1E5486DF6D20}" type="slidenum">
              <a:rPr lang="tr-TR" smtClean="0"/>
              <a:t>‹#›</a:t>
            </a:fld>
            <a:endParaRPr lang="tr-TR"/>
          </a:p>
        </p:txBody>
      </p:sp>
    </p:spTree>
    <p:extLst>
      <p:ext uri="{BB962C8B-B14F-4D97-AF65-F5344CB8AC3E}">
        <p14:creationId xmlns:p14="http://schemas.microsoft.com/office/powerpoint/2010/main" val="305021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F963020-2643-46DB-8F5B-E3CBF2D31A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56727FF-AAF2-4E09-8FE9-43DB68D87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5BFD7E-7F1E-43B8-A8EC-0B0786D73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474E5-9AC5-4BCA-BCE3-2A50FA5F6026}" type="datetimeFigureOut">
              <a:rPr lang="tr-TR" smtClean="0"/>
              <a:t>6.03.2020</a:t>
            </a:fld>
            <a:endParaRPr lang="tr-TR"/>
          </a:p>
        </p:txBody>
      </p:sp>
      <p:sp>
        <p:nvSpPr>
          <p:cNvPr id="5" name="Alt Bilgi Yer Tutucusu 4">
            <a:extLst>
              <a:ext uri="{FF2B5EF4-FFF2-40B4-BE49-F238E27FC236}">
                <a16:creationId xmlns:a16="http://schemas.microsoft.com/office/drawing/2014/main" id="{2C8F96AD-B530-4F21-AF45-D8159DAAF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53BB2D04-66C0-4F6C-A2F6-1408D2CA7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566ED-9EB5-490F-90E4-1E5486DF6D20}" type="slidenum">
              <a:rPr lang="tr-TR" smtClean="0"/>
              <a:t>‹#›</a:t>
            </a:fld>
            <a:endParaRPr lang="tr-TR"/>
          </a:p>
        </p:txBody>
      </p:sp>
    </p:spTree>
    <p:extLst>
      <p:ext uri="{BB962C8B-B14F-4D97-AF65-F5344CB8AC3E}">
        <p14:creationId xmlns:p14="http://schemas.microsoft.com/office/powerpoint/2010/main" val="2020596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uptodate.com/"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B7035B-2BA4-40D4-8EBC-5996AA52C657}"/>
              </a:ext>
            </a:extLst>
          </p:cNvPr>
          <p:cNvSpPr>
            <a:spLocks noGrp="1"/>
          </p:cNvSpPr>
          <p:nvPr>
            <p:ph type="ctrTitle"/>
          </p:nvPr>
        </p:nvSpPr>
        <p:spPr>
          <a:xfrm>
            <a:off x="1524000" y="1482811"/>
            <a:ext cx="9144000" cy="2027151"/>
          </a:xfrm>
        </p:spPr>
        <p:txBody>
          <a:bodyPr>
            <a:normAutofit/>
          </a:bodyPr>
          <a:lstStyle/>
          <a:p>
            <a:r>
              <a:rPr lang="tr-TR" sz="5400" b="1"/>
              <a:t>Evaluation of the  Immune System</a:t>
            </a:r>
          </a:p>
        </p:txBody>
      </p:sp>
      <p:sp>
        <p:nvSpPr>
          <p:cNvPr id="7" name="Alt Başlık 6">
            <a:extLst>
              <a:ext uri="{FF2B5EF4-FFF2-40B4-BE49-F238E27FC236}">
                <a16:creationId xmlns:a16="http://schemas.microsoft.com/office/drawing/2014/main" id="{FCD74FFC-F8EB-426F-BF28-E418500CAA5D}"/>
              </a:ext>
            </a:extLst>
          </p:cNvPr>
          <p:cNvSpPr>
            <a:spLocks noGrp="1"/>
          </p:cNvSpPr>
          <p:nvPr>
            <p:ph type="subTitle" idx="1"/>
          </p:nvPr>
        </p:nvSpPr>
        <p:spPr>
          <a:xfrm>
            <a:off x="1524000" y="4108862"/>
            <a:ext cx="8225642" cy="1148938"/>
          </a:xfrm>
        </p:spPr>
        <p:txBody>
          <a:bodyPr>
            <a:normAutofit/>
          </a:bodyPr>
          <a:lstStyle/>
          <a:p>
            <a:pPr lvl="0"/>
            <a:r>
              <a:rPr lang="tr-TR" sz="3600">
                <a:solidFill>
                  <a:prstClr val="black"/>
                </a:solidFill>
              </a:rPr>
              <a:t>Prof.Dr. Ümit Ölmez</a:t>
            </a:r>
          </a:p>
          <a:p>
            <a:endParaRPr lang="tr-TR" sz="3600"/>
          </a:p>
        </p:txBody>
      </p:sp>
    </p:spTree>
    <p:extLst>
      <p:ext uri="{BB962C8B-B14F-4D97-AF65-F5344CB8AC3E}">
        <p14:creationId xmlns:p14="http://schemas.microsoft.com/office/powerpoint/2010/main" val="35714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18C29C6-5BFA-46AE-BB06-73FAC8347FFC}"/>
              </a:ext>
            </a:extLst>
          </p:cNvPr>
          <p:cNvPicPr>
            <a:picLocks noChangeAspect="1"/>
          </p:cNvPicPr>
          <p:nvPr/>
        </p:nvPicPr>
        <p:blipFill>
          <a:blip r:embed="rId2"/>
          <a:stretch>
            <a:fillRect/>
          </a:stretch>
        </p:blipFill>
        <p:spPr>
          <a:xfrm>
            <a:off x="1376947" y="177801"/>
            <a:ext cx="7754353" cy="5206999"/>
          </a:xfrm>
          <a:prstGeom prst="rect">
            <a:avLst/>
          </a:prstGeom>
        </p:spPr>
      </p:pic>
      <p:sp>
        <p:nvSpPr>
          <p:cNvPr id="3" name="Dikdörtgen 2">
            <a:extLst>
              <a:ext uri="{FF2B5EF4-FFF2-40B4-BE49-F238E27FC236}">
                <a16:creationId xmlns:a16="http://schemas.microsoft.com/office/drawing/2014/main" id="{82C24BD7-4BAD-4AE5-8CA4-A16F4D3FAE32}"/>
              </a:ext>
            </a:extLst>
          </p:cNvPr>
          <p:cNvSpPr/>
          <p:nvPr/>
        </p:nvSpPr>
        <p:spPr>
          <a:xfrm>
            <a:off x="177800" y="5403273"/>
            <a:ext cx="11658600" cy="1276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1000"/>
              </a:spcBef>
              <a:spcAft>
                <a:spcPts val="0"/>
              </a:spcAft>
              <a:buClrTx/>
              <a:buSzTx/>
              <a:tabLst/>
              <a:defRPr/>
            </a:pP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defTabSz="914400" rtl="0" eaLnBrk="1" fontAlgn="auto" latinLnBrk="0" hangingPunct="1">
              <a:lnSpc>
                <a:spcPct val="100000"/>
              </a:lnSpc>
              <a:spcBef>
                <a:spcPts val="1000"/>
              </a:spcBef>
              <a:spcAft>
                <a:spcPts val="0"/>
              </a:spcAft>
              <a:buClrTx/>
              <a:buSzTx/>
              <a:tabLst/>
              <a:defRPr/>
            </a:pPr>
            <a:endParaRPr lang="tr-TR">
              <a:solidFill>
                <a:prstClr val="black"/>
              </a:solidFill>
              <a:latin typeface="Calibri" panose="020F0502020204030204"/>
            </a:endParaRPr>
          </a:p>
          <a:p>
            <a:pPr marR="0" lvl="0" defTabSz="914400" rtl="0" eaLnBrk="1" fontAlgn="auto" latinLnBrk="0" hangingPunct="1">
              <a:lnSpc>
                <a:spcPct val="100000"/>
              </a:lnSpc>
              <a:spcBef>
                <a:spcPts val="1000"/>
              </a:spcBef>
              <a:spcAft>
                <a:spcPts val="0"/>
              </a:spcAft>
              <a:buClrTx/>
              <a:buSzTx/>
              <a:tabLst/>
              <a:defRPr/>
            </a:pPr>
            <a:r>
              <a:rPr kumimoji="0" lang="tr-TR" b="0" i="0" u="none" strike="noStrike" kern="1200" cap="none" spc="0" normalizeH="0" baseline="0" noProof="0">
                <a:ln>
                  <a:noFill/>
                </a:ln>
                <a:solidFill>
                  <a:prstClr val="black"/>
                </a:solidFill>
                <a:effectLst/>
                <a:uLnTx/>
                <a:uFillTx/>
                <a:latin typeface="Calibri" panose="020F0502020204030204"/>
                <a:ea typeface="+mn-ea"/>
                <a:cs typeface="+mn-cs"/>
              </a:rPr>
              <a:t>FIGURE 1-4 Types of adaptive immunity. In humoral immunity, B lymphocytes secrete antibodies that eliminate extracellular microbes.  In cell-mediated immunity, different types of T lymphocytes recruit and activate phagocytes to destroy ingested microbes and kill infected cells.</a:t>
            </a:r>
          </a:p>
          <a:p>
            <a:pPr>
              <a:spcBef>
                <a:spcPts val="1000"/>
              </a:spcBef>
              <a:defRPr/>
            </a:pPr>
            <a:r>
              <a:rPr lang="tr-TR" sz="1600">
                <a:solidFill>
                  <a:prstClr val="black"/>
                </a:solidFill>
              </a:rPr>
              <a:t>Basic Immunology (Functions and Disorders of the Immune System) , AK Abbas, AH Lichtman, S Pillai , 5th edition. 2016</a:t>
            </a:r>
            <a:endParaRPr lang="tr-TR" sz="1600">
              <a:solidFill>
                <a:prstClr val="white"/>
              </a:solidFill>
            </a:endParaRPr>
          </a:p>
          <a:p>
            <a:pPr marR="0" lvl="0" defTabSz="914400" rtl="0" eaLnBrk="1" fontAlgn="auto" latinLnBrk="0" hangingPunct="1">
              <a:lnSpc>
                <a:spcPct val="100000"/>
              </a:lnSpc>
              <a:spcBef>
                <a:spcPts val="1000"/>
              </a:spcBef>
              <a:spcAft>
                <a:spcPts val="0"/>
              </a:spcAft>
              <a:buClrTx/>
              <a:buSzTx/>
              <a:tabLst/>
              <a:defRPr/>
            </a:pP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defTabSz="914400" rtl="0" eaLnBrk="1" fontAlgn="auto" latinLnBrk="0" hangingPunct="1">
              <a:lnSpc>
                <a:spcPct val="100000"/>
              </a:lnSpc>
              <a:spcBef>
                <a:spcPts val="1000"/>
              </a:spcBef>
              <a:spcAft>
                <a:spcPts val="0"/>
              </a:spcAft>
              <a:buClrTx/>
              <a:buSzTx/>
              <a:tabLst/>
              <a:defRPr/>
            </a:pP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510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632C3B-552F-4535-917F-1DABCE779D09}"/>
              </a:ext>
            </a:extLst>
          </p:cNvPr>
          <p:cNvSpPr>
            <a:spLocks noGrp="1"/>
          </p:cNvSpPr>
          <p:nvPr>
            <p:ph idx="1"/>
          </p:nvPr>
        </p:nvSpPr>
        <p:spPr>
          <a:xfrm>
            <a:off x="838200" y="522514"/>
            <a:ext cx="10515600" cy="5654449"/>
          </a:xfrm>
        </p:spPr>
        <p:txBody>
          <a:bodyPr>
            <a:normAutofit/>
          </a:bodyPr>
          <a:lstStyle/>
          <a:p>
            <a:pPr marL="0" indent="0">
              <a:buNone/>
            </a:pPr>
            <a:endParaRPr lang="tr-TR" sz="3200" cap="all">
              <a:solidFill>
                <a:prstClr val="black"/>
              </a:solidFill>
            </a:endParaRPr>
          </a:p>
          <a:p>
            <a:r>
              <a:rPr lang="tr-TR" sz="3200" cap="all">
                <a:solidFill>
                  <a:prstClr val="black"/>
                </a:solidFill>
              </a:rPr>
              <a:t> </a:t>
            </a:r>
            <a:r>
              <a:rPr lang="en-US" sz="3200" b="1">
                <a:solidFill>
                  <a:prstClr val="black"/>
                </a:solidFill>
              </a:rPr>
              <a:t>Humoral immunity</a:t>
            </a:r>
            <a:r>
              <a:rPr lang="tr-TR" sz="3200">
                <a:solidFill>
                  <a:prstClr val="black"/>
                </a:solidFill>
              </a:rPr>
              <a:t>, </a:t>
            </a:r>
            <a:r>
              <a:rPr lang="en-US" sz="3200"/>
              <a:t>is mediated by proteins called antibodies, which are produced by cells called </a:t>
            </a:r>
            <a:r>
              <a:rPr lang="en-US" sz="3200" b="1"/>
              <a:t>B lymphocytes</a:t>
            </a:r>
            <a:r>
              <a:rPr lang="en-US" sz="3200"/>
              <a:t>. </a:t>
            </a:r>
            <a:endParaRPr lang="tr-TR" sz="3200"/>
          </a:p>
          <a:p>
            <a:r>
              <a:rPr lang="en-US" sz="3200"/>
              <a:t>Secreted antibodies enter the circulation and mucosal fluids, and they neutralize and eliminate microbes </a:t>
            </a:r>
            <a:r>
              <a:rPr lang="tr-TR" sz="3200"/>
              <a:t>.</a:t>
            </a:r>
          </a:p>
          <a:p>
            <a:r>
              <a:rPr lang="tr-TR" sz="3200"/>
              <a:t>M</a:t>
            </a:r>
            <a:r>
              <a:rPr lang="en-US" sz="3200"/>
              <a:t>icrobial toxins that are present outside host cells, in the blood, extracellular fluid derived from plasma, and in the lumens of mucosal organs such as the gastrointestinal and respiratory tracts.</a:t>
            </a:r>
            <a:endParaRPr lang="tr-TR" sz="3200"/>
          </a:p>
          <a:p>
            <a:endParaRPr lang="tr-TR" sz="3200"/>
          </a:p>
        </p:txBody>
      </p:sp>
    </p:spTree>
    <p:extLst>
      <p:ext uri="{BB962C8B-B14F-4D97-AF65-F5344CB8AC3E}">
        <p14:creationId xmlns:p14="http://schemas.microsoft.com/office/powerpoint/2010/main" val="4127696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01DFC1D-FCE3-4E3A-AB50-CAC7C0CCC350}"/>
              </a:ext>
            </a:extLst>
          </p:cNvPr>
          <p:cNvSpPr>
            <a:spLocks noGrp="1"/>
          </p:cNvSpPr>
          <p:nvPr>
            <p:ph idx="1"/>
          </p:nvPr>
        </p:nvSpPr>
        <p:spPr>
          <a:xfrm>
            <a:off x="838200" y="950026"/>
            <a:ext cx="10515600" cy="5375218"/>
          </a:xfrm>
        </p:spPr>
        <p:txBody>
          <a:bodyPr>
            <a:normAutofit/>
          </a:bodyPr>
          <a:lstStyle/>
          <a:p>
            <a:endParaRPr lang="tr-TR" sz="3200"/>
          </a:p>
          <a:p>
            <a:r>
              <a:rPr lang="en-US" sz="3200"/>
              <a:t>Defense against intracellular microbes is called </a:t>
            </a:r>
            <a:r>
              <a:rPr lang="en-US" sz="3200" b="1"/>
              <a:t>cell-mediated immunity </a:t>
            </a:r>
            <a:r>
              <a:rPr lang="en-US" sz="3200"/>
              <a:t>because it is mediated by cells, which are called </a:t>
            </a:r>
            <a:r>
              <a:rPr lang="en-US" sz="3200" b="1"/>
              <a:t>T lymphocytes. </a:t>
            </a:r>
            <a:endParaRPr lang="tr-TR" sz="3200" b="1"/>
          </a:p>
          <a:p>
            <a:r>
              <a:rPr lang="en-US" sz="3200"/>
              <a:t> </a:t>
            </a:r>
            <a:r>
              <a:rPr lang="tr-TR" sz="3200"/>
              <a:t>T</a:t>
            </a:r>
            <a:r>
              <a:rPr lang="en-US" sz="3200"/>
              <a:t>he T cells recognize microbial  antigens that are displayed on host cell surfaces, which indicates there is a microbe inside the cell. </a:t>
            </a:r>
            <a:endParaRPr lang="tr-TR" sz="3200"/>
          </a:p>
          <a:p>
            <a:pPr marL="0" indent="0">
              <a:buNone/>
            </a:pPr>
            <a:endParaRPr lang="tr-TR" sz="3200"/>
          </a:p>
        </p:txBody>
      </p:sp>
    </p:spTree>
    <p:extLst>
      <p:ext uri="{BB962C8B-B14F-4D97-AF65-F5344CB8AC3E}">
        <p14:creationId xmlns:p14="http://schemas.microsoft.com/office/powerpoint/2010/main" val="219918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BE1D3B7-61AD-48E3-8EC3-D625DB022FD5}"/>
              </a:ext>
            </a:extLst>
          </p:cNvPr>
          <p:cNvSpPr>
            <a:spLocks noGrp="1"/>
          </p:cNvSpPr>
          <p:nvPr>
            <p:ph idx="1"/>
          </p:nvPr>
        </p:nvSpPr>
        <p:spPr>
          <a:xfrm>
            <a:off x="838200" y="510639"/>
            <a:ext cx="10515600" cy="5666324"/>
          </a:xfrm>
        </p:spPr>
        <p:txBody>
          <a:bodyPr>
            <a:normAutofit/>
          </a:bodyPr>
          <a:lstStyle/>
          <a:p>
            <a:endParaRPr lang="tr-TR"/>
          </a:p>
          <a:p>
            <a:r>
              <a:rPr lang="en-US"/>
              <a:t>The </a:t>
            </a:r>
            <a:r>
              <a:rPr lang="en-US" dirty="0"/>
              <a:t>specificities of B and T </a:t>
            </a:r>
            <a:r>
              <a:rPr lang="en-US" sz="3200" dirty="0"/>
              <a:t>lymphocytes</a:t>
            </a:r>
            <a:r>
              <a:rPr lang="en-US" dirty="0"/>
              <a:t>  differ in important respects</a:t>
            </a:r>
            <a:r>
              <a:rPr lang="tr-TR" dirty="0"/>
              <a:t>;</a:t>
            </a:r>
            <a:r>
              <a:rPr lang="en-US" dirty="0"/>
              <a:t> </a:t>
            </a:r>
            <a:endParaRPr lang="tr-TR" dirty="0"/>
          </a:p>
          <a:p>
            <a:r>
              <a:rPr lang="en-US" dirty="0"/>
              <a:t>Most T cells recognize only protein antigens, </a:t>
            </a:r>
            <a:endParaRPr lang="tr-TR" dirty="0"/>
          </a:p>
          <a:p>
            <a:r>
              <a:rPr lang="en-US" dirty="0"/>
              <a:t> B cells and antibodies are able to recognize many different types </a:t>
            </a:r>
            <a:r>
              <a:rPr lang="en-US"/>
              <a:t>of molecules</a:t>
            </a:r>
            <a:r>
              <a:rPr lang="tr-TR"/>
              <a:t>; </a:t>
            </a:r>
          </a:p>
          <a:p>
            <a:pPr lvl="1">
              <a:buFont typeface="Courier New" panose="02070309020205020404" pitchFamily="49" charset="0"/>
              <a:buChar char="o"/>
            </a:pPr>
            <a:r>
              <a:rPr lang="tr-TR" sz="2800"/>
              <a:t> P</a:t>
            </a:r>
            <a:r>
              <a:rPr lang="en-US" sz="2800"/>
              <a:t>roteins</a:t>
            </a:r>
            <a:endParaRPr lang="tr-TR" sz="2800"/>
          </a:p>
          <a:p>
            <a:pPr lvl="1">
              <a:buFont typeface="Courier New" panose="02070309020205020404" pitchFamily="49" charset="0"/>
              <a:buChar char="o"/>
            </a:pPr>
            <a:r>
              <a:rPr lang="tr-TR" sz="2800"/>
              <a:t> C</a:t>
            </a:r>
            <a:r>
              <a:rPr lang="en-US" sz="2800"/>
              <a:t>arbohydrates</a:t>
            </a:r>
            <a:endParaRPr lang="tr-TR" sz="2800"/>
          </a:p>
          <a:p>
            <a:pPr lvl="1">
              <a:buFont typeface="Courier New" panose="02070309020205020404" pitchFamily="49" charset="0"/>
              <a:buChar char="o"/>
            </a:pPr>
            <a:r>
              <a:rPr lang="tr-TR" sz="2800"/>
              <a:t> N</a:t>
            </a:r>
            <a:r>
              <a:rPr lang="en-US" sz="2800"/>
              <a:t>ucleic acids</a:t>
            </a:r>
            <a:endParaRPr lang="tr-TR" sz="2800"/>
          </a:p>
          <a:p>
            <a:pPr lvl="1">
              <a:buFont typeface="Courier New" panose="02070309020205020404" pitchFamily="49" charset="0"/>
              <a:buChar char="o"/>
            </a:pPr>
            <a:r>
              <a:rPr lang="tr-TR" sz="2800"/>
              <a:t> L</a:t>
            </a:r>
            <a:r>
              <a:rPr lang="en-US" sz="2800"/>
              <a:t>ipids</a:t>
            </a:r>
            <a:endParaRPr lang="tr-TR" sz="2800"/>
          </a:p>
          <a:p>
            <a:pPr marL="0" indent="0">
              <a:buNone/>
            </a:pPr>
            <a:endParaRPr lang="tr-TR" dirty="0"/>
          </a:p>
        </p:txBody>
      </p:sp>
    </p:spTree>
    <p:extLst>
      <p:ext uri="{BB962C8B-B14F-4D97-AF65-F5344CB8AC3E}">
        <p14:creationId xmlns:p14="http://schemas.microsoft.com/office/powerpoint/2010/main" val="31361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D44EB9-94F2-4192-BE0F-46B2770CC8A8}"/>
              </a:ext>
            </a:extLst>
          </p:cNvPr>
          <p:cNvSpPr>
            <a:spLocks noGrp="1"/>
          </p:cNvSpPr>
          <p:nvPr>
            <p:ph idx="1"/>
          </p:nvPr>
        </p:nvSpPr>
        <p:spPr>
          <a:xfrm>
            <a:off x="712519" y="676894"/>
            <a:ext cx="10641281" cy="5824205"/>
          </a:xfrm>
        </p:spPr>
        <p:txBody>
          <a:bodyPr>
            <a:noAutofit/>
          </a:bodyPr>
          <a:lstStyle/>
          <a:p>
            <a:pPr lvl="0"/>
            <a:r>
              <a:rPr lang="en-US" sz="2400">
                <a:solidFill>
                  <a:prstClr val="black"/>
                </a:solidFill>
              </a:rPr>
              <a:t>Immunity may be induced in an individual by infection or vaccination (</a:t>
            </a:r>
            <a:r>
              <a:rPr lang="en-US" sz="2400" b="1">
                <a:solidFill>
                  <a:prstClr val="black"/>
                </a:solidFill>
              </a:rPr>
              <a:t>active immunity</a:t>
            </a:r>
            <a:r>
              <a:rPr lang="en-US" sz="2400">
                <a:solidFill>
                  <a:prstClr val="black"/>
                </a:solidFill>
              </a:rPr>
              <a:t>)</a:t>
            </a:r>
            <a:r>
              <a:rPr lang="tr-TR" sz="2400">
                <a:solidFill>
                  <a:prstClr val="black"/>
                </a:solidFill>
              </a:rPr>
              <a:t>.</a:t>
            </a:r>
          </a:p>
          <a:p>
            <a:pPr lvl="0"/>
            <a:r>
              <a:rPr lang="en-US" sz="2400">
                <a:solidFill>
                  <a:prstClr val="black"/>
                </a:solidFill>
              </a:rPr>
              <a:t> </a:t>
            </a:r>
            <a:r>
              <a:rPr lang="tr-TR" sz="2400">
                <a:solidFill>
                  <a:prstClr val="black"/>
                </a:solidFill>
              </a:rPr>
              <a:t>C</a:t>
            </a:r>
            <a:r>
              <a:rPr lang="en-US" sz="2400">
                <a:solidFill>
                  <a:prstClr val="black"/>
                </a:solidFill>
              </a:rPr>
              <a:t>onferred on an individual by transfer of antibodies or lymphocytes from an actively immunized individual</a:t>
            </a:r>
            <a:r>
              <a:rPr lang="tr-TR" sz="2400">
                <a:solidFill>
                  <a:prstClr val="black"/>
                </a:solidFill>
              </a:rPr>
              <a:t> </a:t>
            </a:r>
            <a:r>
              <a:rPr lang="en-US" sz="2400">
                <a:solidFill>
                  <a:prstClr val="black"/>
                </a:solidFill>
              </a:rPr>
              <a:t>(</a:t>
            </a:r>
            <a:r>
              <a:rPr lang="en-US" sz="2400" b="1">
                <a:solidFill>
                  <a:prstClr val="black"/>
                </a:solidFill>
              </a:rPr>
              <a:t>passive immunity</a:t>
            </a:r>
            <a:r>
              <a:rPr lang="en-US" sz="2400">
                <a:solidFill>
                  <a:prstClr val="black"/>
                </a:solidFill>
              </a:rPr>
              <a:t>). </a:t>
            </a:r>
            <a:r>
              <a:rPr lang="en-US" sz="2400" b="1">
                <a:solidFill>
                  <a:prstClr val="black"/>
                </a:solidFill>
              </a:rPr>
              <a:t> </a:t>
            </a:r>
            <a:endParaRPr lang="tr-TR" sz="2400" b="1">
              <a:solidFill>
                <a:prstClr val="black"/>
              </a:solidFill>
            </a:endParaRPr>
          </a:p>
          <a:p>
            <a:pPr lvl="0"/>
            <a:r>
              <a:rPr lang="en-US" sz="2400">
                <a:solidFill>
                  <a:prstClr val="black"/>
                </a:solidFill>
              </a:rPr>
              <a:t>In </a:t>
            </a:r>
            <a:r>
              <a:rPr lang="en-US" sz="2400" b="1">
                <a:solidFill>
                  <a:prstClr val="black"/>
                </a:solidFill>
              </a:rPr>
              <a:t>active immunity</a:t>
            </a:r>
            <a:r>
              <a:rPr lang="en-US" sz="2400">
                <a:solidFill>
                  <a:prstClr val="black"/>
                </a:solidFill>
              </a:rPr>
              <a:t>, an individual exposed to the antigens of a microbe mounts an active response to eradicate the infection and develops resistance to later infection by that microbe. Such an individual is said to be immune to that microbe</a:t>
            </a:r>
            <a:r>
              <a:rPr lang="tr-TR" sz="2400">
                <a:solidFill>
                  <a:prstClr val="black"/>
                </a:solidFill>
              </a:rPr>
              <a:t>.</a:t>
            </a:r>
            <a:r>
              <a:rPr lang="en-US" sz="2400">
                <a:solidFill>
                  <a:prstClr val="black"/>
                </a:solidFill>
              </a:rPr>
              <a:t> </a:t>
            </a:r>
            <a:endParaRPr lang="tr-TR" sz="2400">
              <a:solidFill>
                <a:prstClr val="black"/>
              </a:solidFill>
            </a:endParaRPr>
          </a:p>
          <a:p>
            <a:pPr lvl="0"/>
            <a:r>
              <a:rPr lang="en-US" sz="2400">
                <a:solidFill>
                  <a:prstClr val="black"/>
                </a:solidFill>
              </a:rPr>
              <a:t> In </a:t>
            </a:r>
            <a:r>
              <a:rPr lang="en-US" sz="2400" b="1">
                <a:solidFill>
                  <a:prstClr val="black"/>
                </a:solidFill>
              </a:rPr>
              <a:t>passive immunity</a:t>
            </a:r>
            <a:r>
              <a:rPr lang="en-US" sz="2400">
                <a:solidFill>
                  <a:prstClr val="black"/>
                </a:solidFill>
              </a:rPr>
              <a:t>, a naive individual receives antibodies or cells (e.g., lymphocytes, feasible only in animal experiments) from another individual already immune to an infection</a:t>
            </a:r>
            <a:r>
              <a:rPr lang="tr-TR" sz="2400">
                <a:solidFill>
                  <a:prstClr val="black"/>
                </a:solidFill>
              </a:rPr>
              <a:t>.</a:t>
            </a:r>
            <a:r>
              <a:rPr lang="en-US" sz="2400">
                <a:solidFill>
                  <a:prstClr val="black"/>
                </a:solidFill>
              </a:rPr>
              <a:t> </a:t>
            </a:r>
            <a:endParaRPr lang="tr-TR" sz="2400">
              <a:solidFill>
                <a:prstClr val="black"/>
              </a:solidFill>
            </a:endParaRPr>
          </a:p>
          <a:p>
            <a:pPr lvl="0"/>
            <a:r>
              <a:rPr lang="en-US" sz="2400">
                <a:solidFill>
                  <a:prstClr val="black"/>
                </a:solidFill>
              </a:rPr>
              <a:t>Passive immunity is therefore useful for rapidly conferring immunity even before the individual is able to mount an active response, but it does not induce long-lived resistance to the infection</a:t>
            </a:r>
            <a:r>
              <a:rPr lang="tr-TR" sz="2400">
                <a:solidFill>
                  <a:prstClr val="black"/>
                </a:solidFill>
              </a:rPr>
              <a:t>.</a:t>
            </a:r>
          </a:p>
          <a:p>
            <a:endParaRPr lang="tr-TR" sz="2400"/>
          </a:p>
        </p:txBody>
      </p:sp>
    </p:spTree>
    <p:extLst>
      <p:ext uri="{BB962C8B-B14F-4D97-AF65-F5344CB8AC3E}">
        <p14:creationId xmlns:p14="http://schemas.microsoft.com/office/powerpoint/2010/main" val="1334879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D21E697-0209-49E3-AA4F-E7F1B09DDED6}"/>
              </a:ext>
            </a:extLst>
          </p:cNvPr>
          <p:cNvSpPr>
            <a:spLocks noGrp="1"/>
          </p:cNvSpPr>
          <p:nvPr>
            <p:ph idx="1"/>
          </p:nvPr>
        </p:nvSpPr>
        <p:spPr>
          <a:xfrm>
            <a:off x="838200" y="1045029"/>
            <a:ext cx="10515600" cy="5590548"/>
          </a:xfrm>
        </p:spPr>
        <p:txBody>
          <a:bodyPr>
            <a:noAutofit/>
          </a:bodyPr>
          <a:lstStyle/>
          <a:p>
            <a:pPr lvl="0"/>
            <a:endParaRPr lang="tr-TR" b="1">
              <a:solidFill>
                <a:prstClr val="black"/>
              </a:solidFill>
            </a:endParaRPr>
          </a:p>
          <a:p>
            <a:pPr lvl="0"/>
            <a:r>
              <a:rPr lang="en-US" b="1">
                <a:solidFill>
                  <a:prstClr val="black"/>
                </a:solidFill>
              </a:rPr>
              <a:t>Specificity and Diversity </a:t>
            </a:r>
            <a:endParaRPr lang="tr-TR" b="1">
              <a:solidFill>
                <a:prstClr val="black"/>
              </a:solidFill>
            </a:endParaRPr>
          </a:p>
          <a:p>
            <a:pPr lvl="0"/>
            <a:r>
              <a:rPr lang="en-US">
                <a:solidFill>
                  <a:prstClr val="black"/>
                </a:solidFill>
              </a:rPr>
              <a:t>The adaptive immune system is capable of distinguishing among millions of different antigens or portions of antigens.</a:t>
            </a:r>
            <a:endParaRPr lang="tr-TR">
              <a:solidFill>
                <a:prstClr val="black"/>
              </a:solidFill>
            </a:endParaRPr>
          </a:p>
          <a:p>
            <a:pPr lvl="0"/>
            <a:r>
              <a:rPr lang="en-US">
                <a:solidFill>
                  <a:prstClr val="black"/>
                </a:solidFill>
              </a:rPr>
              <a:t> </a:t>
            </a:r>
            <a:r>
              <a:rPr lang="en-US" b="1">
                <a:solidFill>
                  <a:prstClr val="black"/>
                </a:solidFill>
              </a:rPr>
              <a:t>Specificity</a:t>
            </a:r>
            <a:r>
              <a:rPr lang="en-US">
                <a:solidFill>
                  <a:prstClr val="black"/>
                </a:solidFill>
              </a:rPr>
              <a:t> </a:t>
            </a:r>
            <a:r>
              <a:rPr lang="tr-TR">
                <a:solidFill>
                  <a:prstClr val="black"/>
                </a:solidFill>
              </a:rPr>
              <a:t>, </a:t>
            </a:r>
            <a:r>
              <a:rPr lang="en-US">
                <a:solidFill>
                  <a:prstClr val="black"/>
                </a:solidFill>
              </a:rPr>
              <a:t>is the ability to distinguish between many different antigens. It implies that the total collection of lymphocyte specificities, sometimes called the </a:t>
            </a:r>
            <a:r>
              <a:rPr lang="en-US" b="1">
                <a:solidFill>
                  <a:prstClr val="black"/>
                </a:solidFill>
              </a:rPr>
              <a:t>lymphocyte repertoire</a:t>
            </a:r>
            <a:r>
              <a:rPr lang="en-US">
                <a:solidFill>
                  <a:prstClr val="black"/>
                </a:solidFill>
              </a:rPr>
              <a:t>, is extremely diverse.</a:t>
            </a:r>
            <a:endParaRPr lang="tr-TR">
              <a:solidFill>
                <a:prstClr val="black"/>
              </a:solidFill>
            </a:endParaRPr>
          </a:p>
          <a:p>
            <a:pPr lvl="0"/>
            <a:r>
              <a:rPr lang="en-US">
                <a:solidFill>
                  <a:prstClr val="black"/>
                </a:solidFill>
              </a:rPr>
              <a:t> The </a:t>
            </a:r>
            <a:r>
              <a:rPr lang="en-US" b="1">
                <a:solidFill>
                  <a:prstClr val="black"/>
                </a:solidFill>
              </a:rPr>
              <a:t>diversity</a:t>
            </a:r>
            <a:r>
              <a:rPr lang="en-US">
                <a:solidFill>
                  <a:prstClr val="black"/>
                </a:solidFill>
              </a:rPr>
              <a:t> of the lymphocyte repertoire, which enables the immune system to respond to a vast number and variety of antigens</a:t>
            </a:r>
            <a:r>
              <a:rPr lang="tr-TR">
                <a:solidFill>
                  <a:prstClr val="black"/>
                </a:solidFill>
              </a:rPr>
              <a:t>.</a:t>
            </a:r>
          </a:p>
          <a:p>
            <a:endParaRPr lang="tr-TR"/>
          </a:p>
        </p:txBody>
      </p:sp>
      <p:sp>
        <p:nvSpPr>
          <p:cNvPr id="4" name="Başlık 1">
            <a:extLst>
              <a:ext uri="{FF2B5EF4-FFF2-40B4-BE49-F238E27FC236}">
                <a16:creationId xmlns:a16="http://schemas.microsoft.com/office/drawing/2014/main" id="{6A236B6C-EA45-4378-A299-C86B7ACE73BE}"/>
              </a:ext>
            </a:extLst>
          </p:cNvPr>
          <p:cNvSpPr>
            <a:spLocks noGrp="1"/>
          </p:cNvSpPr>
          <p:nvPr>
            <p:ph type="title"/>
          </p:nvPr>
        </p:nvSpPr>
        <p:spPr>
          <a:xfrm>
            <a:off x="838200" y="222423"/>
            <a:ext cx="10515600" cy="965109"/>
          </a:xfrm>
        </p:spPr>
        <p:txBody>
          <a:bodyPr>
            <a:normAutofit/>
          </a:bodyPr>
          <a:lstStyle/>
          <a:p>
            <a:r>
              <a:rPr lang="tr-TR" sz="3600" b="1" dirty="0"/>
              <a:t>PROPERTIES OF ADAPTIVE IMMUNE </a:t>
            </a:r>
            <a:r>
              <a:rPr lang="tr-TR" sz="3600" b="1"/>
              <a:t>RESPONSES </a:t>
            </a:r>
            <a:endParaRPr lang="tr-TR" sz="3600" b="1" dirty="0"/>
          </a:p>
        </p:txBody>
      </p:sp>
    </p:spTree>
    <p:extLst>
      <p:ext uri="{BB962C8B-B14F-4D97-AF65-F5344CB8AC3E}">
        <p14:creationId xmlns:p14="http://schemas.microsoft.com/office/powerpoint/2010/main" val="337567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E074C96-0105-4AF0-92FD-F6E86022E7DD}"/>
              </a:ext>
            </a:extLst>
          </p:cNvPr>
          <p:cNvPicPr>
            <a:picLocks noChangeAspect="1"/>
          </p:cNvPicPr>
          <p:nvPr/>
        </p:nvPicPr>
        <p:blipFill>
          <a:blip r:embed="rId2"/>
          <a:stretch>
            <a:fillRect/>
          </a:stretch>
        </p:blipFill>
        <p:spPr>
          <a:xfrm>
            <a:off x="2743199" y="83127"/>
            <a:ext cx="5925787" cy="5272643"/>
          </a:xfrm>
          <a:prstGeom prst="rect">
            <a:avLst/>
          </a:prstGeom>
        </p:spPr>
      </p:pic>
      <p:sp>
        <p:nvSpPr>
          <p:cNvPr id="4" name="Dikdörtgen 3">
            <a:extLst>
              <a:ext uri="{FF2B5EF4-FFF2-40B4-BE49-F238E27FC236}">
                <a16:creationId xmlns:a16="http://schemas.microsoft.com/office/drawing/2014/main" id="{15E42449-4641-483B-9C84-C074A5DF4664}"/>
              </a:ext>
            </a:extLst>
          </p:cNvPr>
          <p:cNvSpPr/>
          <p:nvPr/>
        </p:nvSpPr>
        <p:spPr>
          <a:xfrm>
            <a:off x="406214" y="5219700"/>
            <a:ext cx="11379571" cy="1454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kumimoji="0" lang="tr-TR" sz="2000" b="0" i="0" u="none" strike="noStrike" kern="1200" cap="none" spc="0" normalizeH="0" baseline="0" noProof="0">
              <a:ln>
                <a:noFill/>
              </a:ln>
              <a:solidFill>
                <a:schemeClr val="tx1"/>
              </a:solidFill>
              <a:effectLst/>
              <a:uLnTx/>
              <a:uFillTx/>
              <a:latin typeface="Calibri" panose="020F0502020204030204"/>
              <a:ea typeface="+mn-ea"/>
              <a:cs typeface="+mn-cs"/>
            </a:endParaRPr>
          </a:p>
          <a:p>
            <a:pPr lvl="0">
              <a:defRPr/>
            </a:pPr>
            <a:endParaRPr kumimoji="0" lang="tr-TR" sz="2000" b="0" i="0" u="none" strike="noStrike" kern="1200" cap="none" spc="0" normalizeH="0" baseline="0" noProof="0">
              <a:ln>
                <a:noFill/>
              </a:ln>
              <a:solidFill>
                <a:schemeClr val="tx1"/>
              </a:solidFill>
              <a:effectLst/>
              <a:uLnTx/>
              <a:uFillTx/>
              <a:latin typeface="Calibri" panose="020F0502020204030204"/>
              <a:ea typeface="+mn-ea"/>
              <a:cs typeface="+mn-cs"/>
            </a:endParaRPr>
          </a:p>
          <a:p>
            <a:pPr lvl="0">
              <a:defRPr/>
            </a:pPr>
            <a:r>
              <a:rPr kumimoji="0" lang="tr-TR" sz="2000" b="0" i="0" u="none" strike="noStrike" kern="1200" cap="none" spc="0" normalizeH="0" baseline="0" noProof="0">
                <a:ln>
                  <a:noFill/>
                </a:ln>
                <a:solidFill>
                  <a:schemeClr val="tx1"/>
                </a:solidFill>
                <a:effectLst/>
                <a:uLnTx/>
                <a:uFillTx/>
                <a:latin typeface="Calibri" panose="020F0502020204030204"/>
                <a:ea typeface="+mn-ea"/>
                <a:cs typeface="+mn-cs"/>
              </a:rPr>
              <a:t>Figure 1-5 </a:t>
            </a:r>
            <a:r>
              <a:rPr kumimoji="0" lang="en-US" sz="2000" b="0" i="0" u="none" strike="noStrike" kern="1200" cap="none" spc="0" normalizeH="0" baseline="0" noProof="0">
                <a:ln>
                  <a:noFill/>
                </a:ln>
                <a:solidFill>
                  <a:schemeClr val="tx1"/>
                </a:solidFill>
                <a:effectLst/>
                <a:uLnTx/>
                <a:uFillTx/>
                <a:latin typeface="Calibri" panose="020F0502020204030204"/>
                <a:ea typeface="+mn-ea"/>
                <a:cs typeface="+mn-cs"/>
              </a:rPr>
              <a:t>Properties of adaptive immune responses. This table summarizes the important properties of adaptive immune responses and how each feature contributes to host defense against microbes.</a:t>
            </a:r>
            <a:r>
              <a:rPr lang="tr-TR" sz="2000">
                <a:solidFill>
                  <a:prstClr val="black"/>
                </a:solidFill>
              </a:rPr>
              <a:t> </a:t>
            </a:r>
          </a:p>
          <a:p>
            <a:pPr lvl="0">
              <a:defRPr/>
            </a:pPr>
            <a:r>
              <a:rPr lang="tr-TR" sz="1600">
                <a:solidFill>
                  <a:prstClr val="black"/>
                </a:solidFill>
              </a:rPr>
              <a:t>Basic Immunology (Functions and Disorders of the Immune System) , AK Abbas, AH Lichtman, S Pillai , 5th edition.2016 </a:t>
            </a:r>
            <a:endParaRPr lang="tr-TR" sz="1600">
              <a:solidFill>
                <a:prstClr val="white"/>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a:ln>
                <a:noFill/>
              </a:ln>
              <a:solidFill>
                <a:schemeClr val="tx1"/>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92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F5C5B961-E211-4D0D-A981-CFABD8B2CC83}"/>
              </a:ext>
            </a:extLst>
          </p:cNvPr>
          <p:cNvSpPr>
            <a:spLocks noGrp="1"/>
          </p:cNvSpPr>
          <p:nvPr>
            <p:ph idx="1"/>
          </p:nvPr>
        </p:nvSpPr>
        <p:spPr>
          <a:xfrm>
            <a:off x="838200" y="201881"/>
            <a:ext cx="10515600" cy="6448301"/>
          </a:xfrm>
        </p:spPr>
        <p:txBody>
          <a:bodyPr>
            <a:noAutofit/>
          </a:bodyPr>
          <a:lstStyle/>
          <a:p>
            <a:r>
              <a:rPr lang="en-US" b="1" dirty="0"/>
              <a:t>Memory</a:t>
            </a:r>
            <a:r>
              <a:rPr lang="en-US" dirty="0"/>
              <a:t> </a:t>
            </a:r>
            <a:endParaRPr lang="tr-TR" dirty="0"/>
          </a:p>
          <a:p>
            <a:r>
              <a:rPr lang="en-US" sz="2200" dirty="0"/>
              <a:t>The adaptive immune </a:t>
            </a:r>
            <a:r>
              <a:rPr lang="en-US" sz="2200"/>
              <a:t>system </a:t>
            </a:r>
            <a:r>
              <a:rPr lang="tr-TR" sz="2200"/>
              <a:t>, </a:t>
            </a:r>
            <a:r>
              <a:rPr lang="en-US" sz="2200"/>
              <a:t>mounts </a:t>
            </a:r>
            <a:r>
              <a:rPr lang="en-US" sz="2200" dirty="0"/>
              <a:t>larger and more effective responses to repeated exposures to the same antigen. This feature of adaptive immune responses implies that the immune system remembers exposure to antigen, and this property of adaptive immunity is therefore called </a:t>
            </a:r>
            <a:r>
              <a:rPr lang="en-US" sz="2200" b="1" dirty="0"/>
              <a:t>immunologic memory</a:t>
            </a:r>
            <a:r>
              <a:rPr lang="en-US" sz="2200"/>
              <a:t>. </a:t>
            </a:r>
            <a:endParaRPr lang="tr-TR" sz="2200"/>
          </a:p>
          <a:p>
            <a:endParaRPr lang="tr-TR" sz="2200">
              <a:solidFill>
                <a:prstClr val="black"/>
              </a:solidFill>
            </a:endParaRPr>
          </a:p>
          <a:p>
            <a:r>
              <a:rPr lang="en-US" sz="2200">
                <a:solidFill>
                  <a:prstClr val="black"/>
                </a:solidFill>
              </a:rPr>
              <a:t>The response to the first exposure to antigen, called the </a:t>
            </a:r>
            <a:r>
              <a:rPr lang="en-US" sz="2200" b="1">
                <a:solidFill>
                  <a:prstClr val="black"/>
                </a:solidFill>
              </a:rPr>
              <a:t>primary immune</a:t>
            </a:r>
            <a:r>
              <a:rPr lang="tr-TR" sz="2200" b="1">
                <a:solidFill>
                  <a:prstClr val="black"/>
                </a:solidFill>
              </a:rPr>
              <a:t> </a:t>
            </a:r>
            <a:r>
              <a:rPr lang="en-US" sz="2200" b="1">
                <a:solidFill>
                  <a:prstClr val="black"/>
                </a:solidFill>
              </a:rPr>
              <a:t>response</a:t>
            </a:r>
            <a:r>
              <a:rPr lang="en-US" sz="2200">
                <a:solidFill>
                  <a:prstClr val="black"/>
                </a:solidFill>
              </a:rPr>
              <a:t>, is initiated by lymphocytes called naive lymphocytes that are seeing antigen for the first time </a:t>
            </a:r>
            <a:r>
              <a:rPr lang="tr-TR" sz="2200">
                <a:solidFill>
                  <a:prstClr val="black"/>
                </a:solidFill>
              </a:rPr>
              <a:t>. </a:t>
            </a:r>
            <a:r>
              <a:rPr lang="en-US" sz="2200">
                <a:solidFill>
                  <a:prstClr val="black"/>
                </a:solidFill>
              </a:rPr>
              <a:t>The term </a:t>
            </a:r>
            <a:r>
              <a:rPr lang="en-US" sz="2200" b="1" i="1">
                <a:solidFill>
                  <a:prstClr val="black"/>
                </a:solidFill>
              </a:rPr>
              <a:t>naive</a:t>
            </a:r>
            <a:r>
              <a:rPr lang="en-US" sz="2200">
                <a:solidFill>
                  <a:prstClr val="black"/>
                </a:solidFill>
              </a:rPr>
              <a:t> refers to these cells being immunologically inexperienced, not having previously responded to antigens. </a:t>
            </a:r>
            <a:endParaRPr lang="tr-TR" sz="2200">
              <a:solidFill>
                <a:prstClr val="black"/>
              </a:solidFill>
            </a:endParaRPr>
          </a:p>
          <a:p>
            <a:endParaRPr lang="tr-TR" sz="2200">
              <a:solidFill>
                <a:prstClr val="black"/>
              </a:solidFill>
            </a:endParaRPr>
          </a:p>
          <a:p>
            <a:r>
              <a:rPr lang="en-US" sz="2200">
                <a:solidFill>
                  <a:prstClr val="black"/>
                </a:solidFill>
              </a:rPr>
              <a:t>Subsequent encounters with the same antigen lead to responses called </a:t>
            </a:r>
            <a:r>
              <a:rPr lang="en-US" sz="2200" b="1">
                <a:solidFill>
                  <a:prstClr val="black"/>
                </a:solidFill>
              </a:rPr>
              <a:t>secondary immune responses </a:t>
            </a:r>
            <a:r>
              <a:rPr lang="en-US" sz="2200">
                <a:solidFill>
                  <a:prstClr val="black"/>
                </a:solidFill>
              </a:rPr>
              <a:t>that usually are more rapid, larger, and better able to eliminate the antigen than primary responses. </a:t>
            </a:r>
            <a:r>
              <a:rPr lang="en-US" sz="2200"/>
              <a:t>Secondary </a:t>
            </a:r>
            <a:r>
              <a:rPr lang="en-US" sz="2200" dirty="0"/>
              <a:t>responses are the result of the activation of </a:t>
            </a:r>
            <a:r>
              <a:rPr lang="en-US" sz="2200" b="1" i="1" dirty="0"/>
              <a:t>memory lymphocytes</a:t>
            </a:r>
            <a:r>
              <a:rPr lang="en-US" sz="2200" dirty="0"/>
              <a:t>, which are long-lived cells that were induced during the primary immune </a:t>
            </a:r>
            <a:r>
              <a:rPr lang="en-US" sz="2200" err="1"/>
              <a:t>response</a:t>
            </a:r>
            <a:r>
              <a:rPr lang="en-US" sz="2200"/>
              <a:t>.</a:t>
            </a:r>
            <a:endParaRPr lang="tr-TR" sz="2200" dirty="0"/>
          </a:p>
        </p:txBody>
      </p:sp>
    </p:spTree>
    <p:extLst>
      <p:ext uri="{BB962C8B-B14F-4D97-AF65-F5344CB8AC3E}">
        <p14:creationId xmlns:p14="http://schemas.microsoft.com/office/powerpoint/2010/main" val="242155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bmapAsset?appID=NGE&amp;isbn=978-0-323-04884-2&amp;eid=4-u1"/>
          <p:cNvPicPr>
            <a:picLocks noChangeAspect="1" noChangeArrowheads="1"/>
          </p:cNvPicPr>
          <p:nvPr/>
        </p:nvPicPr>
        <p:blipFill>
          <a:blip r:embed="rId2"/>
          <a:srcRect/>
          <a:stretch>
            <a:fillRect/>
          </a:stretch>
        </p:blipFill>
        <p:spPr bwMode="auto">
          <a:xfrm>
            <a:off x="2135188" y="188914"/>
            <a:ext cx="7848600" cy="64801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B14259-C120-4F2D-9C4F-ADA6A1CAB311}"/>
              </a:ext>
            </a:extLst>
          </p:cNvPr>
          <p:cNvSpPr>
            <a:spLocks noGrp="1"/>
          </p:cNvSpPr>
          <p:nvPr>
            <p:ph type="title"/>
          </p:nvPr>
        </p:nvSpPr>
        <p:spPr>
          <a:xfrm>
            <a:off x="838200" y="166256"/>
            <a:ext cx="10515600" cy="653142"/>
          </a:xfrm>
        </p:spPr>
        <p:txBody>
          <a:bodyPr>
            <a:normAutofit/>
          </a:bodyPr>
          <a:lstStyle/>
          <a:p>
            <a:r>
              <a:rPr lang="tr-TR" sz="3600" b="1">
                <a:solidFill>
                  <a:prstClr val="black"/>
                </a:solidFill>
              </a:rPr>
              <a:t>		</a:t>
            </a:r>
            <a:r>
              <a:rPr lang="en-US" sz="3600" b="1">
                <a:solidFill>
                  <a:prstClr val="black"/>
                </a:solidFill>
              </a:rPr>
              <a:t>CELLS OF THE IMMUNE SYSTEM</a:t>
            </a:r>
            <a:endParaRPr lang="tr-TR" sz="3600" b="1"/>
          </a:p>
        </p:txBody>
      </p:sp>
      <p:sp>
        <p:nvSpPr>
          <p:cNvPr id="3" name="İçerik Yer Tutucusu 2">
            <a:extLst>
              <a:ext uri="{FF2B5EF4-FFF2-40B4-BE49-F238E27FC236}">
                <a16:creationId xmlns:a16="http://schemas.microsoft.com/office/drawing/2014/main" id="{8F976AFF-7F95-491B-9C86-0121F56F1801}"/>
              </a:ext>
            </a:extLst>
          </p:cNvPr>
          <p:cNvSpPr>
            <a:spLocks noGrp="1"/>
          </p:cNvSpPr>
          <p:nvPr>
            <p:ph idx="1"/>
          </p:nvPr>
        </p:nvSpPr>
        <p:spPr>
          <a:xfrm>
            <a:off x="838200" y="1062682"/>
            <a:ext cx="10515600" cy="5795318"/>
          </a:xfrm>
        </p:spPr>
        <p:txBody>
          <a:bodyPr>
            <a:noAutofit/>
          </a:bodyPr>
          <a:lstStyle/>
          <a:p>
            <a:pPr algn="just"/>
            <a:r>
              <a:rPr lang="en-US" sz="2400"/>
              <a:t>The cells of the immune system are located in different tissues and serve different roles in host defense</a:t>
            </a:r>
            <a:r>
              <a:rPr lang="tr-TR" sz="2400"/>
              <a:t>.</a:t>
            </a:r>
            <a:endParaRPr lang="en-US" sz="2400"/>
          </a:p>
          <a:p>
            <a:pPr algn="just"/>
            <a:r>
              <a:rPr lang="en-US" sz="2400" b="1"/>
              <a:t>Lymphocytes</a:t>
            </a:r>
            <a:r>
              <a:rPr lang="en-US" sz="2400"/>
              <a:t> circulate through lymphoid organs and nonlymphoid tissues. </a:t>
            </a:r>
            <a:endParaRPr lang="tr-TR" sz="2400"/>
          </a:p>
          <a:p>
            <a:pPr algn="just"/>
            <a:r>
              <a:rPr lang="en-US" sz="2400"/>
              <a:t>They recognize foreign antigens and initiate adaptive immune responses.</a:t>
            </a:r>
          </a:p>
          <a:p>
            <a:pPr algn="just"/>
            <a:r>
              <a:rPr lang="en-US" sz="2400"/>
              <a:t> Cells resident in tissues detect the presence of microbes and react against them. These cells include </a:t>
            </a:r>
            <a:r>
              <a:rPr lang="en-US" sz="2400" b="1"/>
              <a:t>macrophages</a:t>
            </a:r>
            <a:r>
              <a:rPr lang="en-US" sz="2400"/>
              <a:t>, whose function is to ingest and destroy foreign substances; </a:t>
            </a:r>
            <a:r>
              <a:rPr lang="en-US" sz="2400" b="1"/>
              <a:t>dendritic cells</a:t>
            </a:r>
            <a:r>
              <a:rPr lang="en-US" sz="2400"/>
              <a:t>, which capture microbes and display them to lymphocytes to initiate immune responses, and are therefore called </a:t>
            </a:r>
            <a:r>
              <a:rPr lang="en-US" sz="2400" b="1"/>
              <a:t>antigen</a:t>
            </a:r>
            <a:r>
              <a:rPr lang="tr-TR" sz="2400" b="1"/>
              <a:t> </a:t>
            </a:r>
            <a:r>
              <a:rPr lang="en-US" sz="2400" b="1"/>
              <a:t>presenting cells</a:t>
            </a:r>
            <a:r>
              <a:rPr lang="tr-TR" sz="2400" b="1"/>
              <a:t>.</a:t>
            </a:r>
          </a:p>
          <a:p>
            <a:pPr algn="just"/>
            <a:r>
              <a:rPr lang="en-US" sz="2400" b="1"/>
              <a:t> Phagocytes that normally circulate in the blood, including neutrophils and</a:t>
            </a:r>
            <a:r>
              <a:rPr lang="tr-TR" sz="2400" b="1"/>
              <a:t> </a:t>
            </a:r>
            <a:r>
              <a:rPr lang="en-US" sz="2400" b="1"/>
              <a:t>monocytes, are rapidly recruited to sites of infection in the process called inflammation. </a:t>
            </a:r>
            <a:endParaRPr lang="tr-TR" sz="2400" b="1"/>
          </a:p>
          <a:p>
            <a:pPr algn="just"/>
            <a:r>
              <a:rPr lang="en-US" sz="2400"/>
              <a:t>These leukocytes (white blood cells) ingest and destroy microbes and then start the process of repairing damaged tissues. </a:t>
            </a:r>
            <a:endParaRPr lang="tr-TR" sz="2400"/>
          </a:p>
          <a:p>
            <a:pPr marL="0" indent="0">
              <a:buNone/>
            </a:pPr>
            <a:endParaRPr lang="tr-TR" sz="2400"/>
          </a:p>
        </p:txBody>
      </p:sp>
    </p:spTree>
    <p:extLst>
      <p:ext uri="{BB962C8B-B14F-4D97-AF65-F5344CB8AC3E}">
        <p14:creationId xmlns:p14="http://schemas.microsoft.com/office/powerpoint/2010/main" val="29611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003B37D-17A5-4F60-9D06-E65F18F8CF76}"/>
              </a:ext>
            </a:extLst>
          </p:cNvPr>
          <p:cNvPicPr>
            <a:picLocks noChangeAspect="1"/>
          </p:cNvPicPr>
          <p:nvPr/>
        </p:nvPicPr>
        <p:blipFill>
          <a:blip r:embed="rId2"/>
          <a:stretch>
            <a:fillRect/>
          </a:stretch>
        </p:blipFill>
        <p:spPr>
          <a:xfrm>
            <a:off x="1209675" y="561975"/>
            <a:ext cx="9772650" cy="5734050"/>
          </a:xfrm>
          <a:prstGeom prst="rect">
            <a:avLst/>
          </a:prstGeom>
        </p:spPr>
      </p:pic>
    </p:spTree>
    <p:extLst>
      <p:ext uri="{BB962C8B-B14F-4D97-AF65-F5344CB8AC3E}">
        <p14:creationId xmlns:p14="http://schemas.microsoft.com/office/powerpoint/2010/main" val="183599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1AF745F-B29B-459F-A570-E92D188C3F1D}"/>
              </a:ext>
            </a:extLst>
          </p:cNvPr>
          <p:cNvPicPr>
            <a:picLocks noChangeAspect="1"/>
          </p:cNvPicPr>
          <p:nvPr/>
        </p:nvPicPr>
        <p:blipFill>
          <a:blip r:embed="rId2"/>
          <a:stretch>
            <a:fillRect/>
          </a:stretch>
        </p:blipFill>
        <p:spPr>
          <a:xfrm>
            <a:off x="2622885" y="0"/>
            <a:ext cx="5859128" cy="5651501"/>
          </a:xfrm>
          <a:prstGeom prst="rect">
            <a:avLst/>
          </a:prstGeom>
        </p:spPr>
      </p:pic>
      <p:sp>
        <p:nvSpPr>
          <p:cNvPr id="3" name="Dikdörtgen 2">
            <a:extLst>
              <a:ext uri="{FF2B5EF4-FFF2-40B4-BE49-F238E27FC236}">
                <a16:creationId xmlns:a16="http://schemas.microsoft.com/office/drawing/2014/main" id="{1AA8AEC7-664F-4DB0-8D84-343939FCC621}"/>
              </a:ext>
            </a:extLst>
          </p:cNvPr>
          <p:cNvSpPr/>
          <p:nvPr/>
        </p:nvSpPr>
        <p:spPr>
          <a:xfrm>
            <a:off x="688769" y="5651501"/>
            <a:ext cx="9664280" cy="12064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endParaRPr lang="tr-TR">
              <a:solidFill>
                <a:prstClr val="black"/>
              </a:solidFill>
              <a:latin typeface="Calibri" panose="020F0502020204030204"/>
            </a:endParaRPr>
          </a:p>
          <a:p>
            <a:pPr>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FIGURE 1-8 Principal cells of the immune system. The major cell types involved in immun</a:t>
            </a: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response</a:t>
            </a:r>
            <a:r>
              <a:rPr kumimoji="0" lang="tr-TR"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and the key functions of these cells.</a:t>
            </a: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lang="tr-TR" sz="1600">
                <a:solidFill>
                  <a:prstClr val="black"/>
                </a:solidFill>
              </a:rPr>
              <a:t>Basic Immunology (Functions and Disorders of the Immune System) , AK Abbas, AH Lichtman, S Pillai , 5th edition.2016 </a:t>
            </a:r>
            <a:endParaRPr lang="tr-TR" sz="1600">
              <a:solidFill>
                <a:prstClr val="white"/>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60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C28BFF-04CE-4A37-93AD-C67A47E4D234}"/>
              </a:ext>
            </a:extLst>
          </p:cNvPr>
          <p:cNvSpPr>
            <a:spLocks noGrp="1"/>
          </p:cNvSpPr>
          <p:nvPr>
            <p:ph type="title"/>
          </p:nvPr>
        </p:nvSpPr>
        <p:spPr>
          <a:xfrm>
            <a:off x="838199" y="142504"/>
            <a:ext cx="10515601" cy="498765"/>
          </a:xfrm>
        </p:spPr>
        <p:txBody>
          <a:bodyPr>
            <a:normAutofit fontScale="90000"/>
          </a:bodyPr>
          <a:lstStyle/>
          <a:p>
            <a:r>
              <a:rPr lang="tr-TR" sz="3600">
                <a:effectLst>
                  <a:outerShdw blurRad="38100" dist="38100" dir="2700000" algn="tl">
                    <a:srgbClr val="000000">
                      <a:alpha val="43137"/>
                    </a:srgbClr>
                  </a:outerShdw>
                </a:effectLst>
              </a:rPr>
              <a:t> </a:t>
            </a:r>
            <a:r>
              <a:rPr lang="tr-TR" sz="3600" b="1"/>
              <a:t> </a:t>
            </a:r>
            <a:r>
              <a:rPr lang="tr-TR" sz="4000" b="1"/>
              <a:t>Lymphocytes </a:t>
            </a:r>
            <a:r>
              <a:rPr lang="tr-TR" sz="3600" b="1"/>
              <a:t> </a:t>
            </a:r>
            <a:endParaRPr lang="tr-TR" sz="3600" b="1" dirty="0"/>
          </a:p>
        </p:txBody>
      </p:sp>
      <p:sp>
        <p:nvSpPr>
          <p:cNvPr id="3" name="İçerik Yer Tutucusu 2">
            <a:extLst>
              <a:ext uri="{FF2B5EF4-FFF2-40B4-BE49-F238E27FC236}">
                <a16:creationId xmlns:a16="http://schemas.microsoft.com/office/drawing/2014/main" id="{A0FC25C8-F8E7-4961-BA64-D750B9F892CF}"/>
              </a:ext>
            </a:extLst>
          </p:cNvPr>
          <p:cNvSpPr>
            <a:spLocks noGrp="1"/>
          </p:cNvSpPr>
          <p:nvPr>
            <p:ph idx="1"/>
          </p:nvPr>
        </p:nvSpPr>
        <p:spPr>
          <a:xfrm>
            <a:off x="838200" y="926275"/>
            <a:ext cx="10515600" cy="5635163"/>
          </a:xfrm>
        </p:spPr>
        <p:txBody>
          <a:bodyPr>
            <a:noAutofit/>
          </a:bodyPr>
          <a:lstStyle/>
          <a:p>
            <a:r>
              <a:rPr lang="en-US" sz="2500" dirty="0"/>
              <a:t>Lymphocytes are the only cells that produce clonally distributed receptors specific for diverse antigens and are the key mediators of adaptive immunity</a:t>
            </a:r>
            <a:r>
              <a:rPr lang="en-US" sz="2500"/>
              <a:t>. </a:t>
            </a:r>
            <a:endParaRPr lang="tr-TR" sz="2500"/>
          </a:p>
          <a:p>
            <a:r>
              <a:rPr lang="en-US" sz="2500"/>
              <a:t>Although </a:t>
            </a:r>
            <a:r>
              <a:rPr lang="en-US" sz="2500" dirty="0"/>
              <a:t>all lymphocytes are morphologically similar and rather unremarkable in appearance, they are heterogeneous in lineage, function, and phenotype and are capable of complex biologic responses </a:t>
            </a:r>
            <a:r>
              <a:rPr lang="en-US" sz="2500"/>
              <a:t>and activities</a:t>
            </a:r>
            <a:r>
              <a:rPr lang="tr-TR" sz="2500"/>
              <a:t>.</a:t>
            </a:r>
            <a:endParaRPr lang="tr-TR" sz="2500" dirty="0"/>
          </a:p>
          <a:p>
            <a:r>
              <a:rPr lang="en-US" sz="2500" dirty="0"/>
              <a:t> </a:t>
            </a:r>
            <a:r>
              <a:rPr lang="en-US" sz="2500" b="1" dirty="0"/>
              <a:t>B lymphocytes </a:t>
            </a:r>
            <a:r>
              <a:rPr lang="en-US" sz="2500" dirty="0"/>
              <a:t>are the only cells capable of producing antibodies; therefore, they are the cells that mediate humoral immunity.</a:t>
            </a:r>
            <a:endParaRPr lang="tr-TR" sz="2500" dirty="0"/>
          </a:p>
          <a:p>
            <a:r>
              <a:rPr lang="en-US" sz="2500" dirty="0"/>
              <a:t> B cells express membrane forms of antibodies that serve as the receptors that recognize antigens and initiate the process of activation of the cells</a:t>
            </a:r>
            <a:r>
              <a:rPr lang="en-US" sz="2500"/>
              <a:t>. </a:t>
            </a:r>
            <a:endParaRPr lang="tr-TR" sz="2500"/>
          </a:p>
          <a:p>
            <a:r>
              <a:rPr lang="en-US" sz="2500"/>
              <a:t>Soluble </a:t>
            </a:r>
            <a:r>
              <a:rPr lang="en-US" sz="2500" dirty="0"/>
              <a:t>antigens and antigens on the surface of microbes and other cells may bind to these B lymphocyte antigen receptors, initiating the process of B cell activation</a:t>
            </a:r>
            <a:r>
              <a:rPr lang="tr-TR" sz="2500" dirty="0"/>
              <a:t>.</a:t>
            </a:r>
          </a:p>
        </p:txBody>
      </p:sp>
    </p:spTree>
    <p:extLst>
      <p:ext uri="{BB962C8B-B14F-4D97-AF65-F5344CB8AC3E}">
        <p14:creationId xmlns:p14="http://schemas.microsoft.com/office/powerpoint/2010/main" val="132259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CBE7E2-673C-4B6B-92ED-C40A180AB49A}"/>
              </a:ext>
            </a:extLst>
          </p:cNvPr>
          <p:cNvSpPr>
            <a:spLocks noGrp="1"/>
          </p:cNvSpPr>
          <p:nvPr>
            <p:ph idx="1"/>
          </p:nvPr>
        </p:nvSpPr>
        <p:spPr>
          <a:xfrm>
            <a:off x="838200" y="345989"/>
            <a:ext cx="10515600" cy="6244816"/>
          </a:xfrm>
        </p:spPr>
        <p:txBody>
          <a:bodyPr>
            <a:noAutofit/>
          </a:bodyPr>
          <a:lstStyle/>
          <a:p>
            <a:r>
              <a:rPr lang="en-US" b="1" dirty="0"/>
              <a:t>T lymphocytes </a:t>
            </a:r>
            <a:r>
              <a:rPr lang="en-US" dirty="0"/>
              <a:t>are responsible for cell-mediated immunity. </a:t>
            </a:r>
            <a:endParaRPr lang="tr-TR" dirty="0"/>
          </a:p>
          <a:p>
            <a:r>
              <a:rPr lang="en-US" dirty="0"/>
              <a:t>The antigen receptors of most T lymphocytes recognize only peptide fragments of protein antigens that are bound to specialized peptide display molecules, called </a:t>
            </a:r>
            <a:r>
              <a:rPr lang="en-US" b="1" dirty="0"/>
              <a:t>major histocompatibility complex (MHC) </a:t>
            </a:r>
            <a:r>
              <a:rPr lang="en-US" dirty="0"/>
              <a:t>molecules, on the surface of specialized cells, called antigen-presenting cells</a:t>
            </a:r>
            <a:r>
              <a:rPr lang="tr-TR" dirty="0"/>
              <a:t>.</a:t>
            </a:r>
            <a:r>
              <a:rPr lang="en-US" dirty="0"/>
              <a:t> </a:t>
            </a:r>
            <a:endParaRPr lang="tr-TR" dirty="0"/>
          </a:p>
          <a:p>
            <a:r>
              <a:rPr lang="tr-TR" b="1" dirty="0"/>
              <a:t>CD4+ T </a:t>
            </a:r>
            <a:r>
              <a:rPr lang="tr-TR" b="1" dirty="0" err="1"/>
              <a:t>cells</a:t>
            </a:r>
            <a:r>
              <a:rPr lang="tr-TR" b="1" dirty="0"/>
              <a:t> </a:t>
            </a:r>
            <a:r>
              <a:rPr lang="tr-TR" dirty="0" err="1"/>
              <a:t>are</a:t>
            </a:r>
            <a:r>
              <a:rPr lang="tr-TR" dirty="0"/>
              <a:t> </a:t>
            </a:r>
            <a:r>
              <a:rPr lang="tr-TR" dirty="0" err="1"/>
              <a:t>called</a:t>
            </a:r>
            <a:r>
              <a:rPr lang="tr-TR" dirty="0"/>
              <a:t> </a:t>
            </a:r>
            <a:r>
              <a:rPr lang="tr-TR" b="1" dirty="0" err="1"/>
              <a:t>helper</a:t>
            </a:r>
            <a:r>
              <a:rPr lang="tr-TR" b="1" dirty="0"/>
              <a:t> T </a:t>
            </a:r>
            <a:r>
              <a:rPr lang="tr-TR" b="1" dirty="0" err="1"/>
              <a:t>cells</a:t>
            </a:r>
            <a:r>
              <a:rPr lang="tr-TR" b="1" dirty="0"/>
              <a:t> </a:t>
            </a:r>
            <a:r>
              <a:rPr lang="tr-TR" dirty="0" err="1"/>
              <a:t>because</a:t>
            </a:r>
            <a:r>
              <a:rPr lang="tr-TR" dirty="0"/>
              <a:t> </a:t>
            </a:r>
            <a:r>
              <a:rPr lang="tr-TR" dirty="0" err="1"/>
              <a:t>they</a:t>
            </a:r>
            <a:r>
              <a:rPr lang="tr-TR" dirty="0"/>
              <a:t> </a:t>
            </a:r>
            <a:r>
              <a:rPr lang="tr-TR" dirty="0" err="1"/>
              <a:t>help</a:t>
            </a:r>
            <a:r>
              <a:rPr lang="tr-TR" dirty="0"/>
              <a:t> B </a:t>
            </a:r>
            <a:r>
              <a:rPr lang="tr-TR" dirty="0" err="1"/>
              <a:t>lymphocytes</a:t>
            </a:r>
            <a:r>
              <a:rPr lang="tr-TR" dirty="0"/>
              <a:t> </a:t>
            </a:r>
            <a:r>
              <a:rPr lang="tr-TR" dirty="0" err="1"/>
              <a:t>to</a:t>
            </a:r>
            <a:r>
              <a:rPr lang="tr-TR" dirty="0"/>
              <a:t> </a:t>
            </a:r>
            <a:r>
              <a:rPr lang="tr-TR" dirty="0" err="1"/>
              <a:t>produce</a:t>
            </a:r>
            <a:r>
              <a:rPr lang="tr-TR" dirty="0"/>
              <a:t> </a:t>
            </a:r>
            <a:r>
              <a:rPr lang="tr-TR" dirty="0" err="1"/>
              <a:t>antibodies</a:t>
            </a:r>
            <a:r>
              <a:rPr lang="tr-TR" dirty="0"/>
              <a:t> </a:t>
            </a:r>
            <a:r>
              <a:rPr lang="tr-TR" dirty="0" err="1"/>
              <a:t>and</a:t>
            </a:r>
            <a:r>
              <a:rPr lang="tr-TR" dirty="0"/>
              <a:t> </a:t>
            </a:r>
            <a:r>
              <a:rPr lang="tr-TR" dirty="0" err="1"/>
              <a:t>help</a:t>
            </a:r>
            <a:r>
              <a:rPr lang="tr-TR" dirty="0"/>
              <a:t> </a:t>
            </a:r>
            <a:r>
              <a:rPr lang="tr-TR" dirty="0" err="1"/>
              <a:t>phagocytes</a:t>
            </a:r>
            <a:r>
              <a:rPr lang="tr-TR" dirty="0"/>
              <a:t> </a:t>
            </a:r>
            <a:r>
              <a:rPr lang="tr-TR" dirty="0" err="1"/>
              <a:t>to</a:t>
            </a:r>
            <a:r>
              <a:rPr lang="tr-TR" dirty="0"/>
              <a:t> </a:t>
            </a:r>
            <a:r>
              <a:rPr lang="tr-TR" dirty="0" err="1"/>
              <a:t>destroy</a:t>
            </a:r>
            <a:r>
              <a:rPr lang="tr-TR" dirty="0"/>
              <a:t> </a:t>
            </a:r>
            <a:r>
              <a:rPr lang="tr-TR" dirty="0" err="1"/>
              <a:t>ingested</a:t>
            </a:r>
            <a:r>
              <a:rPr lang="tr-TR" dirty="0"/>
              <a:t> </a:t>
            </a:r>
            <a:r>
              <a:rPr lang="tr-TR" dirty="0" err="1"/>
              <a:t>microbes</a:t>
            </a:r>
            <a:r>
              <a:rPr lang="tr-TR" dirty="0"/>
              <a:t>. </a:t>
            </a:r>
            <a:r>
              <a:rPr lang="tr-TR" b="1" dirty="0"/>
              <a:t>CD8+ </a:t>
            </a:r>
            <a:r>
              <a:rPr lang="tr-TR" b="1"/>
              <a:t>T lymphocytes</a:t>
            </a:r>
            <a:r>
              <a:rPr lang="tr-TR"/>
              <a:t>,</a:t>
            </a:r>
            <a:r>
              <a:rPr lang="tr-TR" b="1"/>
              <a:t>  </a:t>
            </a:r>
            <a:r>
              <a:rPr lang="tr-TR" dirty="0" err="1"/>
              <a:t>are</a:t>
            </a:r>
            <a:r>
              <a:rPr lang="tr-TR" dirty="0"/>
              <a:t> </a:t>
            </a:r>
            <a:r>
              <a:rPr lang="tr-TR" dirty="0" err="1"/>
              <a:t>called</a:t>
            </a:r>
            <a:r>
              <a:rPr lang="tr-TR" dirty="0"/>
              <a:t> </a:t>
            </a:r>
            <a:r>
              <a:rPr lang="tr-TR" b="1" dirty="0" err="1"/>
              <a:t>cytotoxic</a:t>
            </a:r>
            <a:r>
              <a:rPr lang="tr-TR" b="1" dirty="0"/>
              <a:t> T </a:t>
            </a:r>
            <a:r>
              <a:rPr lang="tr-TR" b="1" dirty="0" err="1"/>
              <a:t>lymphocytes</a:t>
            </a:r>
            <a:r>
              <a:rPr lang="tr-TR" b="1" dirty="0"/>
              <a:t> (</a:t>
            </a:r>
            <a:r>
              <a:rPr lang="tr-TR" b="1" dirty="0" err="1"/>
              <a:t>CTLs</a:t>
            </a:r>
            <a:r>
              <a:rPr lang="tr-TR" b="1" dirty="0"/>
              <a:t>)</a:t>
            </a:r>
            <a:r>
              <a:rPr lang="tr-TR" dirty="0"/>
              <a:t> </a:t>
            </a:r>
            <a:r>
              <a:rPr lang="tr-TR" dirty="0" err="1"/>
              <a:t>because</a:t>
            </a:r>
            <a:r>
              <a:rPr lang="tr-TR" dirty="0"/>
              <a:t> </a:t>
            </a:r>
            <a:r>
              <a:rPr lang="tr-TR" dirty="0" err="1"/>
              <a:t>they</a:t>
            </a:r>
            <a:r>
              <a:rPr lang="tr-TR" dirty="0"/>
              <a:t> </a:t>
            </a:r>
            <a:r>
              <a:rPr lang="tr-TR" dirty="0" err="1"/>
              <a:t>kill</a:t>
            </a:r>
            <a:r>
              <a:rPr lang="tr-TR" dirty="0"/>
              <a:t> </a:t>
            </a:r>
            <a:r>
              <a:rPr lang="tr-TR" dirty="0" err="1"/>
              <a:t>cells</a:t>
            </a:r>
            <a:r>
              <a:rPr lang="tr-TR" dirty="0"/>
              <a:t> </a:t>
            </a:r>
            <a:r>
              <a:rPr lang="tr-TR" dirty="0" err="1"/>
              <a:t>harboring</a:t>
            </a:r>
            <a:r>
              <a:rPr lang="tr-TR" dirty="0"/>
              <a:t> </a:t>
            </a:r>
            <a:r>
              <a:rPr lang="tr-TR" dirty="0" err="1"/>
              <a:t>intracellular</a:t>
            </a:r>
            <a:r>
              <a:rPr lang="tr-TR" dirty="0"/>
              <a:t> </a:t>
            </a:r>
            <a:r>
              <a:rPr lang="tr-TR" dirty="0" err="1"/>
              <a:t>microbes</a:t>
            </a:r>
            <a:r>
              <a:rPr lang="tr-TR" dirty="0"/>
              <a:t>. </a:t>
            </a:r>
          </a:p>
          <a:p>
            <a:r>
              <a:rPr lang="en-US" dirty="0"/>
              <a:t>Some CD4+ T cells belong to a special subset that functions to prevent or limit immune responses; these are called </a:t>
            </a:r>
            <a:r>
              <a:rPr lang="en-US" b="1" dirty="0"/>
              <a:t>regulatory T lymphocytes</a:t>
            </a:r>
            <a:r>
              <a:rPr lang="en-US"/>
              <a:t>. </a:t>
            </a:r>
            <a:endParaRPr lang="tr-TR"/>
          </a:p>
          <a:p>
            <a:r>
              <a:rPr lang="en-US"/>
              <a:t>All </a:t>
            </a:r>
            <a:r>
              <a:rPr lang="en-US" dirty="0"/>
              <a:t>lymphocytes arise from stem cells in the </a:t>
            </a:r>
            <a:r>
              <a:rPr lang="en-US"/>
              <a:t>bone marrow</a:t>
            </a:r>
            <a:r>
              <a:rPr lang="tr-TR"/>
              <a:t>.</a:t>
            </a:r>
            <a:endParaRPr lang="tr-TR" dirty="0"/>
          </a:p>
        </p:txBody>
      </p:sp>
    </p:spTree>
    <p:extLst>
      <p:ext uri="{BB962C8B-B14F-4D97-AF65-F5344CB8AC3E}">
        <p14:creationId xmlns:p14="http://schemas.microsoft.com/office/powerpoint/2010/main" val="315116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5FF7CD1-66A9-438A-BBF6-9CC3B1929343}"/>
              </a:ext>
            </a:extLst>
          </p:cNvPr>
          <p:cNvPicPr>
            <a:picLocks noChangeAspect="1"/>
          </p:cNvPicPr>
          <p:nvPr/>
        </p:nvPicPr>
        <p:blipFill>
          <a:blip r:embed="rId2"/>
          <a:stretch>
            <a:fillRect/>
          </a:stretch>
        </p:blipFill>
        <p:spPr>
          <a:xfrm>
            <a:off x="1816926" y="0"/>
            <a:ext cx="7742710" cy="5795158"/>
          </a:xfrm>
          <a:prstGeom prst="rect">
            <a:avLst/>
          </a:prstGeom>
        </p:spPr>
      </p:pic>
      <p:sp>
        <p:nvSpPr>
          <p:cNvPr id="3" name="Dikdörtgen 2">
            <a:extLst>
              <a:ext uri="{FF2B5EF4-FFF2-40B4-BE49-F238E27FC236}">
                <a16:creationId xmlns:a16="http://schemas.microsoft.com/office/drawing/2014/main" id="{4DA6088C-A4C0-4CD7-92D2-C69006CD4FB8}"/>
              </a:ext>
            </a:extLst>
          </p:cNvPr>
          <p:cNvSpPr/>
          <p:nvPr/>
        </p:nvSpPr>
        <p:spPr>
          <a:xfrm>
            <a:off x="88899" y="5795158"/>
            <a:ext cx="11988305" cy="1062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a:ln>
                  <a:noFill/>
                </a:ln>
                <a:solidFill>
                  <a:prstClr val="black"/>
                </a:solidFill>
                <a:effectLst/>
                <a:uLnTx/>
                <a:uFillTx/>
                <a:latin typeface="Calibri" panose="020F0502020204030204"/>
                <a:ea typeface="+mn-ea"/>
                <a:cs typeface="+mn-cs"/>
              </a:rPr>
              <a:t>FIGURE 1-9 Classes of lymphocytes . B lymphocytes recognize soluble or cell surface antigens and differentiate into antibody-secreting cells. Helper T lymphocytes recognize antigens on the surfaces of antigen-presenting cells and secrete cytokines, which stimulate different mechanisms of immunity and inflammation. Cytotoxic T lymphocytes recognize antigens in infected cells and kill these cells. Regulatory T cells limit the activation of other lymphocytes, especially of T cells, and prevent autoimmunity. </a:t>
            </a:r>
            <a:r>
              <a:rPr lang="tr-TR" sz="1400">
                <a:solidFill>
                  <a:prstClr val="black"/>
                </a:solidFill>
              </a:rPr>
              <a:t>Basic Immunology (Functions and Disorders of the Immune System) , AK Abbas, AH Lichtman, S Pillai , 5th edition.2016 </a:t>
            </a:r>
            <a:endParaRPr lang="tr-TR" sz="1400">
              <a:solidFill>
                <a:prstClr val="white"/>
              </a:solidFill>
            </a:endParaRPr>
          </a:p>
          <a:p>
            <a:pPr lvl="0">
              <a:defRPr/>
            </a:pPr>
            <a:endParaRPr lang="tr-TR" sz="1400">
              <a:solidFill>
                <a:prstClr val="black"/>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049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428875" y="1595438"/>
            <a:ext cx="9144000"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3"/>
          <p:cNvGrpSpPr>
            <a:grpSpLocks/>
          </p:cNvGrpSpPr>
          <p:nvPr/>
        </p:nvGrpSpPr>
        <p:grpSpPr bwMode="auto">
          <a:xfrm>
            <a:off x="2428875" y="1595438"/>
            <a:ext cx="7335838" cy="3567112"/>
            <a:chOff x="0" y="0"/>
            <a:chExt cx="4621" cy="2247"/>
          </a:xfrm>
        </p:grpSpPr>
        <p:sp>
          <p:nvSpPr>
            <p:cNvPr id="15365" name="Rectangle 4"/>
            <p:cNvSpPr>
              <a:spLocks noChangeArrowheads="1"/>
            </p:cNvSpPr>
            <p:nvPr/>
          </p:nvSpPr>
          <p:spPr bwMode="auto">
            <a:xfrm>
              <a:off x="0" y="0"/>
              <a:ext cx="4621" cy="2247"/>
            </a:xfrm>
            <a:prstGeom prst="rect">
              <a:avLst/>
            </a:prstGeom>
            <a:solidFill>
              <a:srgbClr val="EEEEEE"/>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66" name="Rectangle 5"/>
            <p:cNvSpPr>
              <a:spLocks noChangeArrowheads="1"/>
            </p:cNvSpPr>
            <p:nvPr/>
          </p:nvSpPr>
          <p:spPr bwMode="auto">
            <a:xfrm>
              <a:off x="0" y="0"/>
              <a:ext cx="4621" cy="2247"/>
            </a:xfrm>
            <a:prstGeom prst="rect">
              <a:avLst/>
            </a:prstGeom>
            <a:solidFill>
              <a:srgbClr val="EEEEEE"/>
            </a:solid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solidFill>
                  <a:effectLst/>
                  <a:uLnTx/>
                  <a:uFillTx/>
                  <a:latin typeface="Verdana" pitchFamily="34" charset="0"/>
                  <a:ea typeface="+mn-ea"/>
                  <a:cs typeface="+mn-cs"/>
                </a:rPr>
                <a:t>  </a:t>
              </a:r>
              <a:r>
                <a:rPr kumimoji="0" lang="tr-TR" sz="22800" b="0" i="0" u="none" strike="noStrike" kern="1200" cap="none" spc="0" normalizeH="0" baseline="0" noProof="0">
                  <a:ln>
                    <a:noFill/>
                  </a:ln>
                  <a:solidFill>
                    <a:prstClr val="black"/>
                  </a:solidFill>
                  <a:effectLst/>
                  <a:uLnTx/>
                  <a:uFillTx/>
                  <a:latin typeface="Verdana" pitchFamily="34" charset="0"/>
                  <a:ea typeface="+mn-ea"/>
                  <a:cs typeface="+mn-cs"/>
                </a:rPr>
                <a:t> </a:t>
              </a:r>
              <a:r>
                <a:rPr kumimoji="0" lang="tr-TR" sz="1000" b="0" i="0" u="none" strike="noStrike" kern="1200" cap="none" spc="0" normalizeH="0" baseline="0" noProof="0">
                  <a:ln>
                    <a:noFill/>
                  </a:ln>
                  <a:solidFill>
                    <a:prstClr val="black"/>
                  </a:solidFill>
                  <a:effectLst/>
                  <a:uLnTx/>
                  <a:uFillTx/>
                  <a:latin typeface="Verdana" pitchFamily="34" charset="0"/>
                  <a:ea typeface="+mn-ea"/>
                  <a:cs typeface="+mn-cs"/>
                </a:rPr>
                <a:t>                                                                                                                                        </a:t>
              </a:r>
            </a:p>
          </p:txBody>
        </p:sp>
      </p:grpSp>
      <p:pic>
        <p:nvPicPr>
          <p:cNvPr id="15364" name="Picture 6" descr="lympho3"/>
          <p:cNvPicPr>
            <a:picLocks noChangeAspect="1" noChangeArrowheads="1"/>
          </p:cNvPicPr>
          <p:nvPr/>
        </p:nvPicPr>
        <p:blipFill>
          <a:blip r:embed="rId2"/>
          <a:srcRect/>
          <a:stretch>
            <a:fillRect/>
          </a:stretch>
        </p:blipFill>
        <p:spPr bwMode="auto">
          <a:xfrm>
            <a:off x="1524000" y="0"/>
            <a:ext cx="9144000" cy="6531429"/>
          </a:xfrm>
          <a:prstGeom prst="rect">
            <a:avLst/>
          </a:prstGeom>
          <a:noFill/>
          <a:ln w="9525">
            <a:noFill/>
            <a:miter lim="800000"/>
            <a:headEnd/>
            <a:tailEnd/>
          </a:ln>
        </p:spPr>
      </p:pic>
      <p:sp>
        <p:nvSpPr>
          <p:cNvPr id="4" name="Dikdörtgen 3">
            <a:extLst>
              <a:ext uri="{FF2B5EF4-FFF2-40B4-BE49-F238E27FC236}">
                <a16:creationId xmlns:a16="http://schemas.microsoft.com/office/drawing/2014/main" id="{50AC0750-9833-45DC-8149-3F39658BA866}"/>
              </a:ext>
            </a:extLst>
          </p:cNvPr>
          <p:cNvSpPr/>
          <p:nvPr/>
        </p:nvSpPr>
        <p:spPr>
          <a:xfrm>
            <a:off x="249383" y="6472052"/>
            <a:ext cx="11435936" cy="385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a:solidFill>
                  <a:srgbClr val="474747"/>
                </a:solidFill>
                <a:latin typeface="Fira Sans"/>
              </a:rPr>
              <a:t>		</a:t>
            </a:r>
            <a:r>
              <a:rPr lang="en-US" sz="1600">
                <a:solidFill>
                  <a:srgbClr val="474747"/>
                </a:solidFill>
                <a:latin typeface="Fira Sans"/>
              </a:rPr>
              <a:t>UpToDate.</a:t>
            </a:r>
            <a:r>
              <a:rPr lang="tr-TR" sz="1600">
                <a:solidFill>
                  <a:srgbClr val="474747"/>
                </a:solidFill>
                <a:latin typeface="Fira Sans"/>
              </a:rPr>
              <a:t> </a:t>
            </a:r>
            <a:r>
              <a:rPr lang="en-US" sz="1600">
                <a:solidFill>
                  <a:srgbClr val="474747"/>
                </a:solidFill>
                <a:latin typeface="Fira Sans"/>
              </a:rPr>
              <a:t>Waltham, MA: UpToDate Inc. </a:t>
            </a:r>
            <a:r>
              <a:rPr lang="en-US" sz="1600" u="sng">
                <a:solidFill>
                  <a:srgbClr val="007AC3"/>
                </a:solidFill>
                <a:latin typeface="&amp;quot"/>
                <a:hlinkClick r:id="rId3"/>
              </a:rPr>
              <a:t>https://www.uptodate.com</a:t>
            </a:r>
            <a:r>
              <a:rPr lang="en-US" sz="1600">
                <a:solidFill>
                  <a:srgbClr val="474747"/>
                </a:solidFill>
                <a:latin typeface="Fira Sans"/>
              </a:rPr>
              <a:t> </a:t>
            </a:r>
            <a:endParaRPr lang="tr-T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B698D5-F0F7-4039-8601-21763CC13D8E}"/>
              </a:ext>
            </a:extLst>
          </p:cNvPr>
          <p:cNvSpPr>
            <a:spLocks noGrp="1"/>
          </p:cNvSpPr>
          <p:nvPr>
            <p:ph idx="1"/>
          </p:nvPr>
        </p:nvSpPr>
        <p:spPr>
          <a:xfrm>
            <a:off x="838200" y="712519"/>
            <a:ext cx="10515600" cy="5780355"/>
          </a:xfrm>
        </p:spPr>
        <p:txBody>
          <a:bodyPr>
            <a:normAutofit/>
          </a:bodyPr>
          <a:lstStyle/>
          <a:p>
            <a:r>
              <a:rPr lang="en-US" dirty="0"/>
              <a:t> B lymphocytes mature in the </a:t>
            </a:r>
            <a:r>
              <a:rPr lang="en-US" u="sng" dirty="0"/>
              <a:t>bone marrow</a:t>
            </a:r>
            <a:r>
              <a:rPr lang="en-US" dirty="0"/>
              <a:t>, and T lymphocytes</a:t>
            </a:r>
            <a:r>
              <a:rPr lang="tr-TR" dirty="0"/>
              <a:t> </a:t>
            </a:r>
            <a:r>
              <a:rPr lang="en-US" dirty="0"/>
              <a:t>mature in an organ called the </a:t>
            </a:r>
            <a:r>
              <a:rPr lang="en-US" u="sng" dirty="0"/>
              <a:t>thymus</a:t>
            </a:r>
            <a:r>
              <a:rPr lang="en-US" dirty="0"/>
              <a:t>. These sites in which mature lymphocytes are produced (generated) are called the  </a:t>
            </a:r>
            <a:r>
              <a:rPr lang="en-US" b="1" dirty="0"/>
              <a:t>generative lymphoid </a:t>
            </a:r>
            <a:r>
              <a:rPr lang="en-US" b="1"/>
              <a:t>organs.</a:t>
            </a:r>
            <a:endParaRPr lang="tr-TR" b="1"/>
          </a:p>
          <a:p>
            <a:r>
              <a:rPr lang="en-US"/>
              <a:t> </a:t>
            </a:r>
            <a:r>
              <a:rPr lang="en-US" dirty="0"/>
              <a:t>Mature lymphocytes leave the generative lymphoid organs and enter the circulation and the </a:t>
            </a:r>
            <a:r>
              <a:rPr lang="en-US" b="1" dirty="0"/>
              <a:t>peripheral lymphoid organs</a:t>
            </a:r>
            <a:r>
              <a:rPr lang="en-US" dirty="0"/>
              <a:t>, where they may encounter antigen for which they express specific receptors. </a:t>
            </a:r>
            <a:endParaRPr lang="tr-TR" dirty="0"/>
          </a:p>
          <a:p>
            <a:r>
              <a:rPr lang="tr-TR" dirty="0" err="1"/>
              <a:t>When</a:t>
            </a:r>
            <a:r>
              <a:rPr lang="tr-TR" dirty="0"/>
              <a:t> </a:t>
            </a:r>
            <a:r>
              <a:rPr lang="tr-TR" dirty="0" err="1"/>
              <a:t>naive</a:t>
            </a:r>
            <a:r>
              <a:rPr lang="tr-TR" dirty="0"/>
              <a:t> </a:t>
            </a:r>
            <a:r>
              <a:rPr lang="tr-TR" dirty="0" err="1"/>
              <a:t>lymphocytes</a:t>
            </a:r>
            <a:r>
              <a:rPr lang="tr-TR" dirty="0"/>
              <a:t> </a:t>
            </a:r>
            <a:r>
              <a:rPr lang="tr-TR" dirty="0" err="1"/>
              <a:t>recognize</a:t>
            </a:r>
            <a:r>
              <a:rPr lang="tr-TR" dirty="0"/>
              <a:t> </a:t>
            </a:r>
            <a:r>
              <a:rPr lang="tr-TR" dirty="0" err="1"/>
              <a:t>microbial</a:t>
            </a:r>
            <a:r>
              <a:rPr lang="tr-TR" dirty="0"/>
              <a:t> </a:t>
            </a:r>
            <a:r>
              <a:rPr lang="tr-TR" dirty="0" err="1"/>
              <a:t>antigens</a:t>
            </a:r>
            <a:r>
              <a:rPr lang="tr-TR" dirty="0"/>
              <a:t> </a:t>
            </a:r>
            <a:r>
              <a:rPr lang="tr-TR" dirty="0" err="1"/>
              <a:t>and</a:t>
            </a:r>
            <a:r>
              <a:rPr lang="tr-TR" dirty="0"/>
              <a:t> </a:t>
            </a:r>
            <a:r>
              <a:rPr lang="tr-TR" dirty="0" err="1"/>
              <a:t>also</a:t>
            </a:r>
            <a:r>
              <a:rPr lang="tr-TR" dirty="0"/>
              <a:t> </a:t>
            </a:r>
            <a:r>
              <a:rPr lang="tr-TR" dirty="0" err="1"/>
              <a:t>receive</a:t>
            </a:r>
            <a:r>
              <a:rPr lang="tr-TR" dirty="0"/>
              <a:t> </a:t>
            </a:r>
            <a:r>
              <a:rPr lang="tr-TR" dirty="0" err="1"/>
              <a:t>additional</a:t>
            </a:r>
            <a:r>
              <a:rPr lang="tr-TR" dirty="0"/>
              <a:t> </a:t>
            </a:r>
            <a:r>
              <a:rPr lang="tr-TR" dirty="0" err="1"/>
              <a:t>signals</a:t>
            </a:r>
            <a:r>
              <a:rPr lang="tr-TR" dirty="0"/>
              <a:t> </a:t>
            </a:r>
            <a:r>
              <a:rPr lang="tr-TR" dirty="0" err="1"/>
              <a:t>induced</a:t>
            </a:r>
            <a:r>
              <a:rPr lang="tr-TR" dirty="0"/>
              <a:t> </a:t>
            </a:r>
            <a:r>
              <a:rPr lang="tr-TR" dirty="0" err="1"/>
              <a:t>by</a:t>
            </a:r>
            <a:r>
              <a:rPr lang="tr-TR" dirty="0"/>
              <a:t> </a:t>
            </a:r>
            <a:r>
              <a:rPr lang="tr-TR" dirty="0" err="1"/>
              <a:t>microbes</a:t>
            </a:r>
            <a:r>
              <a:rPr lang="tr-TR" dirty="0"/>
              <a:t>, </a:t>
            </a:r>
            <a:r>
              <a:rPr lang="tr-TR" dirty="0" err="1"/>
              <a:t>the</a:t>
            </a:r>
            <a:r>
              <a:rPr lang="tr-TR" dirty="0"/>
              <a:t> </a:t>
            </a:r>
            <a:r>
              <a:rPr lang="tr-TR" dirty="0" err="1"/>
              <a:t>antigen-specific</a:t>
            </a:r>
            <a:r>
              <a:rPr lang="tr-TR" dirty="0"/>
              <a:t> </a:t>
            </a:r>
            <a:r>
              <a:rPr lang="tr-TR" dirty="0" err="1"/>
              <a:t>lymphocytes</a:t>
            </a:r>
            <a:r>
              <a:rPr lang="tr-TR" dirty="0"/>
              <a:t> </a:t>
            </a:r>
            <a:r>
              <a:rPr lang="tr-TR" dirty="0" err="1"/>
              <a:t>proliferate</a:t>
            </a:r>
            <a:r>
              <a:rPr lang="tr-TR" dirty="0"/>
              <a:t> </a:t>
            </a:r>
            <a:r>
              <a:rPr lang="en-US" dirty="0"/>
              <a:t>and differentiate into effector cells and </a:t>
            </a:r>
            <a:r>
              <a:rPr lang="en-US"/>
              <a:t>memory cells. </a:t>
            </a:r>
            <a:endParaRPr lang="tr-TR" dirty="0"/>
          </a:p>
        </p:txBody>
      </p:sp>
    </p:spTree>
    <p:extLst>
      <p:ext uri="{BB962C8B-B14F-4D97-AF65-F5344CB8AC3E}">
        <p14:creationId xmlns:p14="http://schemas.microsoft.com/office/powerpoint/2010/main" val="3052176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9C8CB7-59CA-4FFE-934F-75747451A9CA}"/>
              </a:ext>
            </a:extLst>
          </p:cNvPr>
          <p:cNvSpPr>
            <a:spLocks noGrp="1"/>
          </p:cNvSpPr>
          <p:nvPr>
            <p:ph idx="1"/>
          </p:nvPr>
        </p:nvSpPr>
        <p:spPr>
          <a:xfrm>
            <a:off x="838200" y="118752"/>
            <a:ext cx="10515600" cy="6739247"/>
          </a:xfrm>
        </p:spPr>
        <p:txBody>
          <a:bodyPr>
            <a:noAutofit/>
          </a:bodyPr>
          <a:lstStyle/>
          <a:p>
            <a:pPr marL="0" indent="0">
              <a:buNone/>
            </a:pPr>
            <a:r>
              <a:rPr lang="en-US" sz="2200"/>
              <a:t>•  </a:t>
            </a:r>
            <a:r>
              <a:rPr lang="en-US" sz="2200" b="1"/>
              <a:t>Naive lymphocytes </a:t>
            </a:r>
            <a:r>
              <a:rPr lang="tr-TR" sz="2200"/>
              <a:t>,</a:t>
            </a:r>
            <a:r>
              <a:rPr lang="en-US" sz="2200"/>
              <a:t>express receptors for antigens but do not perform the functions that are required to eliminate antigens. </a:t>
            </a:r>
            <a:endParaRPr lang="tr-TR" sz="2200"/>
          </a:p>
          <a:p>
            <a:r>
              <a:rPr lang="en-US" sz="2200"/>
              <a:t>The differentiation of naive lymphocytes into effector cells and memory cells is initiated by antigen recognition, thus ensuring that the immune response that develops is specific for the antigen</a:t>
            </a:r>
            <a:r>
              <a:rPr lang="en-US" sz="2200" b="1"/>
              <a:t>. </a:t>
            </a:r>
            <a:endParaRPr lang="tr-TR" sz="2200" dirty="0"/>
          </a:p>
          <a:p>
            <a:pPr marL="0" indent="0">
              <a:buNone/>
            </a:pPr>
            <a:r>
              <a:rPr lang="en-US" sz="2200" dirty="0"/>
              <a:t>•  </a:t>
            </a:r>
            <a:r>
              <a:rPr lang="en-US" sz="2200" b="1" dirty="0"/>
              <a:t>Effector lymphocytes </a:t>
            </a:r>
            <a:r>
              <a:rPr lang="en-US" sz="2200" dirty="0"/>
              <a:t>are the differentiated progeny of naive cells that have the ability to produce molecules that function to eliminate antigens</a:t>
            </a:r>
            <a:r>
              <a:rPr lang="en-US" sz="2200"/>
              <a:t>. </a:t>
            </a:r>
            <a:endParaRPr lang="tr-TR" sz="2200"/>
          </a:p>
          <a:p>
            <a:r>
              <a:rPr lang="en-US" sz="2200"/>
              <a:t>The </a:t>
            </a:r>
            <a:r>
              <a:rPr lang="en-US" sz="2200" dirty="0"/>
              <a:t>effector cells in the B lymphocyte lineage are antibody-secreting cells, called </a:t>
            </a:r>
            <a:r>
              <a:rPr lang="en-US" sz="2200" b="1" dirty="0"/>
              <a:t>plasma cells</a:t>
            </a:r>
            <a:r>
              <a:rPr lang="en-US" sz="2200" dirty="0"/>
              <a:t>. Plasma cells develop in response to antigenic stimulation </a:t>
            </a:r>
            <a:r>
              <a:rPr lang="en-US" sz="2200" dirty="0" err="1"/>
              <a:t>inthe</a:t>
            </a:r>
            <a:r>
              <a:rPr lang="en-US" sz="2200" dirty="0"/>
              <a:t> peripheral lymphoid organs, where they may stay and </a:t>
            </a:r>
            <a:r>
              <a:rPr lang="en-US" sz="2200"/>
              <a:t>produce antibodies</a:t>
            </a:r>
            <a:r>
              <a:rPr lang="tr-TR" sz="2200"/>
              <a:t>.</a:t>
            </a:r>
            <a:endParaRPr lang="tr-TR" sz="2200" dirty="0"/>
          </a:p>
          <a:p>
            <a:r>
              <a:rPr lang="en-US" sz="2200" dirty="0"/>
              <a:t>Effector CD4+ T cells (helper T cells) produce proteins called </a:t>
            </a:r>
            <a:r>
              <a:rPr lang="en-US" sz="2200" b="1" dirty="0"/>
              <a:t>cytokines</a:t>
            </a:r>
            <a:r>
              <a:rPr lang="en-US" sz="2200" dirty="0"/>
              <a:t> that activate B cells, macrophages, and other cell types, thereby mediating the helper function of this lineage. Effector CD8+ T cells (CTLs) have the machinery to kill infected host cells.</a:t>
            </a:r>
            <a:endParaRPr lang="tr-TR" sz="2200" dirty="0"/>
          </a:p>
          <a:p>
            <a:r>
              <a:rPr lang="en-US" sz="2200" dirty="0"/>
              <a:t>Effector T lymphocytes are short-lived and die as the antigen is eliminated.</a:t>
            </a:r>
            <a:endParaRPr lang="tr-TR" sz="2200" dirty="0"/>
          </a:p>
          <a:p>
            <a:r>
              <a:rPr lang="en-US" sz="2200" dirty="0"/>
              <a:t> </a:t>
            </a:r>
            <a:r>
              <a:rPr lang="en-US" sz="2200" b="1" dirty="0"/>
              <a:t>Memory cells</a:t>
            </a:r>
            <a:r>
              <a:rPr lang="en-US" sz="2200" dirty="0"/>
              <a:t>, also generated from the progeny of antigen-stimulated lymphocytes, do survive for long periods in the absence of antigen</a:t>
            </a:r>
            <a:r>
              <a:rPr lang="en-US" sz="2200"/>
              <a:t>. Memory </a:t>
            </a:r>
            <a:r>
              <a:rPr lang="en-US" sz="2200" dirty="0"/>
              <a:t>cells are functionally inactive; they do not perform effector functions unless stimulated by antigen</a:t>
            </a:r>
            <a:r>
              <a:rPr lang="en-US" sz="2200"/>
              <a:t>. </a:t>
            </a:r>
            <a:endParaRPr lang="tr-TR" sz="2200"/>
          </a:p>
          <a:p>
            <a:r>
              <a:rPr lang="en-US" sz="2200"/>
              <a:t>When </a:t>
            </a:r>
            <a:r>
              <a:rPr lang="en-US" sz="2200" dirty="0"/>
              <a:t>memory cells encounter the same antigen that induced their development, the cells rapidly respond to initiate secondary immune responses.</a:t>
            </a:r>
            <a:endParaRPr lang="tr-TR" sz="2200" dirty="0"/>
          </a:p>
          <a:p>
            <a:pPr marL="0" indent="0">
              <a:buNone/>
            </a:pPr>
            <a:endParaRPr lang="tr-TR" sz="2200" dirty="0"/>
          </a:p>
        </p:txBody>
      </p:sp>
    </p:spTree>
    <p:extLst>
      <p:ext uri="{BB962C8B-B14F-4D97-AF65-F5344CB8AC3E}">
        <p14:creationId xmlns:p14="http://schemas.microsoft.com/office/powerpoint/2010/main" val="4215806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66D25-C893-4239-A6CB-3CB5F8FF404F}"/>
              </a:ext>
            </a:extLst>
          </p:cNvPr>
          <p:cNvSpPr>
            <a:spLocks noGrp="1"/>
          </p:cNvSpPr>
          <p:nvPr>
            <p:ph type="title"/>
          </p:nvPr>
        </p:nvSpPr>
        <p:spPr>
          <a:xfrm>
            <a:off x="838200" y="154379"/>
            <a:ext cx="10515600" cy="665018"/>
          </a:xfrm>
        </p:spPr>
        <p:txBody>
          <a:bodyPr>
            <a:normAutofit/>
          </a:bodyPr>
          <a:lstStyle/>
          <a:p>
            <a:r>
              <a:rPr lang="tr-TR" sz="4000" b="1"/>
              <a:t>Antigen-Presenting </a:t>
            </a:r>
            <a:r>
              <a:rPr lang="tr-TR" sz="4000" b="1" dirty="0" err="1"/>
              <a:t>Cells</a:t>
            </a:r>
            <a:r>
              <a:rPr lang="tr-TR" sz="4000" b="1" dirty="0"/>
              <a:t> </a:t>
            </a:r>
          </a:p>
        </p:txBody>
      </p:sp>
      <p:sp>
        <p:nvSpPr>
          <p:cNvPr id="3" name="İçerik Yer Tutucusu 2">
            <a:extLst>
              <a:ext uri="{FF2B5EF4-FFF2-40B4-BE49-F238E27FC236}">
                <a16:creationId xmlns:a16="http://schemas.microsoft.com/office/drawing/2014/main" id="{AA020DC0-0811-4D8B-A5AA-C4BBBA6EA537}"/>
              </a:ext>
            </a:extLst>
          </p:cNvPr>
          <p:cNvSpPr>
            <a:spLocks noGrp="1"/>
          </p:cNvSpPr>
          <p:nvPr>
            <p:ph idx="1"/>
          </p:nvPr>
        </p:nvSpPr>
        <p:spPr>
          <a:xfrm>
            <a:off x="838200" y="974245"/>
            <a:ext cx="10515600" cy="5753125"/>
          </a:xfrm>
        </p:spPr>
        <p:txBody>
          <a:bodyPr>
            <a:normAutofit fontScale="92500"/>
          </a:bodyPr>
          <a:lstStyle/>
          <a:p>
            <a:r>
              <a:rPr lang="en-US" dirty="0"/>
              <a:t>The common portals of entry for microbes—the skin, gastrointestinal tract, and respiratory tract—contain specialized </a:t>
            </a:r>
            <a:r>
              <a:rPr lang="en-US" b="1" dirty="0"/>
              <a:t>antigen-presenting cells (APCs) </a:t>
            </a:r>
            <a:r>
              <a:rPr lang="en-US" dirty="0"/>
              <a:t>located in the epithelium that capture antigens, transport them to peripheral lymphoid tissues, and display (present) them to lymphocytes. </a:t>
            </a:r>
          </a:p>
          <a:p>
            <a:r>
              <a:rPr lang="en-US" dirty="0"/>
              <a:t> This function of antigen capture and presentation is best understood for a cell type that is called </a:t>
            </a:r>
            <a:r>
              <a:rPr lang="en-US" b="1" dirty="0"/>
              <a:t>dendritic cells </a:t>
            </a:r>
            <a:r>
              <a:rPr lang="en-US" dirty="0"/>
              <a:t>because of their long surface membrane processes</a:t>
            </a:r>
            <a:r>
              <a:rPr lang="en-US"/>
              <a:t>. </a:t>
            </a:r>
            <a:endParaRPr lang="tr-TR"/>
          </a:p>
          <a:p>
            <a:r>
              <a:rPr lang="en-US"/>
              <a:t>Dendritic </a:t>
            </a:r>
            <a:r>
              <a:rPr lang="en-US" dirty="0"/>
              <a:t>cells capture protein antigens of </a:t>
            </a:r>
            <a:r>
              <a:rPr lang="en-US"/>
              <a:t>microbes </a:t>
            </a:r>
            <a:r>
              <a:rPr lang="tr-TR"/>
              <a:t>, </a:t>
            </a:r>
            <a:r>
              <a:rPr lang="en-US"/>
              <a:t>entering </a:t>
            </a:r>
            <a:r>
              <a:rPr lang="en-US" dirty="0"/>
              <a:t>through the epithelia and transport the antigens to regional lymph nodes, where the antigen-bearing dendritic cells display portions of the antigens for recognition by T </a:t>
            </a:r>
            <a:r>
              <a:rPr lang="en-US"/>
              <a:t>lymphocytes.</a:t>
            </a:r>
            <a:endParaRPr lang="tr-TR"/>
          </a:p>
          <a:p>
            <a:r>
              <a:rPr lang="en-US"/>
              <a:t> </a:t>
            </a:r>
            <a:r>
              <a:rPr lang="en-US" dirty="0"/>
              <a:t>If a microbe has invaded through the epithelium, it may be phagocytosed and presented by tissue </a:t>
            </a:r>
            <a:r>
              <a:rPr lang="en-US"/>
              <a:t>macrophages</a:t>
            </a:r>
            <a:r>
              <a:rPr lang="tr-TR"/>
              <a:t>.</a:t>
            </a:r>
          </a:p>
          <a:p>
            <a:r>
              <a:rPr lang="tr-TR"/>
              <a:t> </a:t>
            </a:r>
            <a:r>
              <a:rPr lang="en-US" b="1" dirty="0"/>
              <a:t>Dendritic cells are the most effective APCs for initiating T cell responses</a:t>
            </a:r>
            <a:r>
              <a:rPr lang="en-US" dirty="0"/>
              <a:t>. </a:t>
            </a:r>
            <a:endParaRPr lang="tr-TR" dirty="0"/>
          </a:p>
        </p:txBody>
      </p:sp>
    </p:spTree>
    <p:extLst>
      <p:ext uri="{BB962C8B-B14F-4D97-AF65-F5344CB8AC3E}">
        <p14:creationId xmlns:p14="http://schemas.microsoft.com/office/powerpoint/2010/main" val="397163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9D5D87-7FF6-4707-BA4C-1D7E9A567DEE}"/>
              </a:ext>
            </a:extLst>
          </p:cNvPr>
          <p:cNvSpPr>
            <a:spLocks noGrp="1"/>
          </p:cNvSpPr>
          <p:nvPr>
            <p:ph idx="1"/>
          </p:nvPr>
        </p:nvSpPr>
        <p:spPr>
          <a:xfrm>
            <a:off x="838200" y="926274"/>
            <a:ext cx="10515600" cy="5566599"/>
          </a:xfrm>
        </p:spPr>
        <p:txBody>
          <a:bodyPr>
            <a:normAutofit/>
          </a:bodyPr>
          <a:lstStyle/>
          <a:p>
            <a:r>
              <a:rPr lang="en-US" dirty="0"/>
              <a:t>Cells that are specialized to display antigens to T lymphocytes have another important feature that gives them the ability to stimulate T cell responses</a:t>
            </a:r>
            <a:r>
              <a:rPr lang="en-US"/>
              <a:t>. </a:t>
            </a:r>
            <a:endParaRPr lang="tr-TR"/>
          </a:p>
          <a:p>
            <a:r>
              <a:rPr lang="en-US"/>
              <a:t>These </a:t>
            </a:r>
            <a:r>
              <a:rPr lang="en-US" dirty="0"/>
              <a:t>specialized cells respond to microbes by producing surface and secreted proteins that are required, together with antigen, to activate naive T lymphocytes to proliferate and differentiate into effector cells</a:t>
            </a:r>
            <a:r>
              <a:rPr lang="tr-TR" dirty="0"/>
              <a:t>.</a:t>
            </a:r>
          </a:p>
          <a:p>
            <a:r>
              <a:rPr lang="en-US" dirty="0"/>
              <a:t>Specialized cells that display antigens to T cells and provide additional activating signals sometimes are called </a:t>
            </a:r>
            <a:r>
              <a:rPr lang="en-US" b="1" dirty="0"/>
              <a:t>professional APCs</a:t>
            </a:r>
            <a:r>
              <a:rPr lang="en-US"/>
              <a:t>. </a:t>
            </a:r>
            <a:endParaRPr lang="tr-TR"/>
          </a:p>
          <a:p>
            <a:r>
              <a:rPr lang="en-US"/>
              <a:t>The </a:t>
            </a:r>
            <a:r>
              <a:rPr lang="en-US" dirty="0"/>
              <a:t>prototypic professional APCs are dendritic cells, but macrophages, B cells, and a few other cell types may serve the same function </a:t>
            </a:r>
            <a:r>
              <a:rPr lang="tr-TR" dirty="0"/>
              <a:t>.</a:t>
            </a:r>
          </a:p>
        </p:txBody>
      </p:sp>
    </p:spTree>
    <p:extLst>
      <p:ext uri="{BB962C8B-B14F-4D97-AF65-F5344CB8AC3E}">
        <p14:creationId xmlns:p14="http://schemas.microsoft.com/office/powerpoint/2010/main" val="2904581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7D16EE9-3EE4-48C6-83B6-C5F31F20674F}"/>
              </a:ext>
            </a:extLst>
          </p:cNvPr>
          <p:cNvSpPr>
            <a:spLocks noGrp="1"/>
          </p:cNvSpPr>
          <p:nvPr>
            <p:ph idx="1"/>
          </p:nvPr>
        </p:nvSpPr>
        <p:spPr>
          <a:xfrm>
            <a:off x="838200" y="558141"/>
            <a:ext cx="10515600" cy="5866410"/>
          </a:xfrm>
        </p:spPr>
        <p:txBody>
          <a:bodyPr>
            <a:normAutofit fontScale="92500"/>
          </a:bodyPr>
          <a:lstStyle/>
          <a:p>
            <a:r>
              <a:rPr lang="en-US" dirty="0"/>
              <a:t>Less is known about cells that may capture antigens for display to B lymphocytes. </a:t>
            </a:r>
            <a:endParaRPr lang="tr-TR" dirty="0"/>
          </a:p>
          <a:p>
            <a:r>
              <a:rPr lang="en-US" dirty="0"/>
              <a:t>B lymphocytes may directly recognize the antigens of microbes (either released or on the surface of the microbes), or macrophages lining lymphatic channels may capture antigens and display them to B cells. </a:t>
            </a:r>
            <a:endParaRPr lang="tr-TR" dirty="0"/>
          </a:p>
          <a:p>
            <a:r>
              <a:rPr lang="en-US" dirty="0"/>
              <a:t>A type of cell called the </a:t>
            </a:r>
            <a:r>
              <a:rPr lang="en-US" b="1" dirty="0"/>
              <a:t>follicular dendritic cell (FDC) </a:t>
            </a:r>
            <a:r>
              <a:rPr lang="en-US" dirty="0"/>
              <a:t>resides in the germinal centers of lymphoid follicles in the peripheral lymphoid organs and displays antigens that stimulate the differentiation of B cells in the </a:t>
            </a:r>
            <a:r>
              <a:rPr lang="en-US"/>
              <a:t>follicles .</a:t>
            </a:r>
            <a:r>
              <a:rPr lang="en-US" b="1"/>
              <a:t> </a:t>
            </a:r>
            <a:endParaRPr lang="tr-TR" b="1"/>
          </a:p>
          <a:p>
            <a:r>
              <a:rPr lang="tr-TR"/>
              <a:t>F</a:t>
            </a:r>
            <a:r>
              <a:rPr lang="en-US"/>
              <a:t>ollicular dendritic cell</a:t>
            </a:r>
            <a:r>
              <a:rPr lang="tr-TR"/>
              <a:t>s display antigens on their surface for recognition by B cells and are involved in the activation and selection</a:t>
            </a:r>
            <a:r>
              <a:rPr lang="en-US"/>
              <a:t> </a:t>
            </a:r>
            <a:r>
              <a:rPr lang="tr-TR"/>
              <a:t>of B cells expressing high-affinity membrane Ig during the process of affinity maturation.</a:t>
            </a:r>
          </a:p>
          <a:p>
            <a:r>
              <a:rPr lang="en-US"/>
              <a:t> </a:t>
            </a:r>
            <a:r>
              <a:rPr lang="en-US" dirty="0"/>
              <a:t>FDCs do not present antigens to T cells and differ from the dendritic </a:t>
            </a:r>
            <a:r>
              <a:rPr lang="en-US"/>
              <a:t>cells that </a:t>
            </a:r>
            <a:r>
              <a:rPr lang="en-US" dirty="0"/>
              <a:t>function as APCs for T lymphocytes.</a:t>
            </a:r>
            <a:endParaRPr lang="tr-TR" dirty="0"/>
          </a:p>
          <a:p>
            <a:endParaRPr lang="en-US" dirty="0"/>
          </a:p>
          <a:p>
            <a:endParaRPr lang="tr-TR" dirty="0"/>
          </a:p>
        </p:txBody>
      </p:sp>
    </p:spTree>
    <p:extLst>
      <p:ext uri="{BB962C8B-B14F-4D97-AF65-F5344CB8AC3E}">
        <p14:creationId xmlns:p14="http://schemas.microsoft.com/office/powerpoint/2010/main" val="114721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22CBE5-EB1F-4BDE-9D6B-09E82A4CCF0A}"/>
              </a:ext>
            </a:extLst>
          </p:cNvPr>
          <p:cNvSpPr>
            <a:spLocks noGrp="1"/>
          </p:cNvSpPr>
          <p:nvPr>
            <p:ph idx="1"/>
          </p:nvPr>
        </p:nvSpPr>
        <p:spPr>
          <a:xfrm>
            <a:off x="838200" y="-11875"/>
            <a:ext cx="10515600" cy="6869876"/>
          </a:xfrm>
        </p:spPr>
        <p:txBody>
          <a:bodyPr>
            <a:noAutofit/>
          </a:bodyPr>
          <a:lstStyle/>
          <a:p>
            <a:endParaRPr lang="tr-TR" dirty="0"/>
          </a:p>
          <a:p>
            <a:pPr marL="0" indent="0">
              <a:buNone/>
            </a:pPr>
            <a:endParaRPr lang="tr-TR" b="1"/>
          </a:p>
          <a:p>
            <a:r>
              <a:rPr lang="en-US" b="1"/>
              <a:t>Immunity</a:t>
            </a:r>
            <a:r>
              <a:rPr lang="en-US"/>
              <a:t> </a:t>
            </a:r>
            <a:r>
              <a:rPr lang="en-US" dirty="0"/>
              <a:t>is defined as resistance to disease, specifically infectious disease</a:t>
            </a:r>
            <a:r>
              <a:rPr lang="tr-TR" dirty="0"/>
              <a:t>.</a:t>
            </a:r>
            <a:r>
              <a:rPr lang="en-US" dirty="0"/>
              <a:t> </a:t>
            </a:r>
            <a:endParaRPr lang="tr-TR" dirty="0"/>
          </a:p>
          <a:p>
            <a:r>
              <a:rPr lang="en-US" dirty="0"/>
              <a:t>The collection of cells, tissues, and molecules that mediate resistance to infections is called the </a:t>
            </a:r>
            <a:r>
              <a:rPr lang="en-US" b="1" dirty="0"/>
              <a:t>immune system</a:t>
            </a:r>
            <a:r>
              <a:rPr lang="en-US" dirty="0"/>
              <a:t>, and the coordinated reaction of these cells and </a:t>
            </a:r>
            <a:r>
              <a:rPr lang="en-US"/>
              <a:t>molecules </a:t>
            </a:r>
            <a:r>
              <a:rPr lang="tr-TR"/>
              <a:t>against</a:t>
            </a:r>
            <a:r>
              <a:rPr lang="en-US"/>
              <a:t> infectious </a:t>
            </a:r>
            <a:r>
              <a:rPr lang="en-US" dirty="0"/>
              <a:t>microbes comprises an </a:t>
            </a:r>
            <a:r>
              <a:rPr lang="en-US" b="1" dirty="0"/>
              <a:t>immune response</a:t>
            </a:r>
            <a:r>
              <a:rPr lang="tr-TR" i="1" dirty="0"/>
              <a:t>.</a:t>
            </a:r>
            <a:r>
              <a:rPr lang="en-US" dirty="0"/>
              <a:t> </a:t>
            </a:r>
            <a:endParaRPr lang="tr-TR" dirty="0"/>
          </a:p>
          <a:p>
            <a:r>
              <a:rPr lang="en-US" dirty="0"/>
              <a:t>Immunology is the study of the immune system, including its responses to microbial pathogens and damaged tissues and its role in disease</a:t>
            </a:r>
            <a:r>
              <a:rPr lang="en-US"/>
              <a:t>. </a:t>
            </a:r>
            <a:endParaRPr lang="tr-TR"/>
          </a:p>
          <a:p>
            <a:pPr lvl="0"/>
            <a:r>
              <a:rPr lang="en-US">
                <a:solidFill>
                  <a:prstClr val="black"/>
                </a:solidFill>
              </a:rPr>
              <a:t>The most important physiologic function of the immune system is to prevent or eradicate infections</a:t>
            </a:r>
            <a:r>
              <a:rPr lang="tr-TR">
                <a:solidFill>
                  <a:prstClr val="black"/>
                </a:solidFill>
              </a:rPr>
              <a:t>.</a:t>
            </a:r>
          </a:p>
          <a:p>
            <a:endParaRPr lang="tr-TR"/>
          </a:p>
          <a:p>
            <a:endParaRPr lang="tr-TR" dirty="0"/>
          </a:p>
          <a:p>
            <a:endParaRPr lang="tr-TR" dirty="0"/>
          </a:p>
        </p:txBody>
      </p:sp>
    </p:spTree>
    <p:extLst>
      <p:ext uri="{BB962C8B-B14F-4D97-AF65-F5344CB8AC3E}">
        <p14:creationId xmlns:p14="http://schemas.microsoft.com/office/powerpoint/2010/main" val="1589777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024B63-6046-4DDD-9D0C-D5FE151F2F74}"/>
              </a:ext>
            </a:extLst>
          </p:cNvPr>
          <p:cNvSpPr>
            <a:spLocks noGrp="1"/>
          </p:cNvSpPr>
          <p:nvPr>
            <p:ph type="title"/>
          </p:nvPr>
        </p:nvSpPr>
        <p:spPr>
          <a:xfrm>
            <a:off x="838200" y="356260"/>
            <a:ext cx="10515600" cy="755848"/>
          </a:xfrm>
        </p:spPr>
        <p:txBody>
          <a:bodyPr>
            <a:normAutofit/>
          </a:bodyPr>
          <a:lstStyle/>
          <a:p>
            <a:r>
              <a:rPr lang="tr-TR" sz="3600" b="1"/>
              <a:t>	  </a:t>
            </a:r>
            <a:r>
              <a:rPr lang="en-US" sz="3600" b="1"/>
              <a:t>TISSUES OF THE IMMUNE SYSTEM</a:t>
            </a:r>
            <a:endParaRPr lang="tr-TR" sz="3600" b="1"/>
          </a:p>
        </p:txBody>
      </p:sp>
      <p:sp>
        <p:nvSpPr>
          <p:cNvPr id="3" name="İçerik Yer Tutucusu 2">
            <a:extLst>
              <a:ext uri="{FF2B5EF4-FFF2-40B4-BE49-F238E27FC236}">
                <a16:creationId xmlns:a16="http://schemas.microsoft.com/office/drawing/2014/main" id="{0F00EE0C-358B-41FA-B95A-16D278BCEF76}"/>
              </a:ext>
            </a:extLst>
          </p:cNvPr>
          <p:cNvSpPr>
            <a:spLocks noGrp="1"/>
          </p:cNvSpPr>
          <p:nvPr>
            <p:ph idx="1"/>
          </p:nvPr>
        </p:nvSpPr>
        <p:spPr>
          <a:xfrm>
            <a:off x="838200" y="1112108"/>
            <a:ext cx="10515600" cy="5064855"/>
          </a:xfrm>
        </p:spPr>
        <p:txBody>
          <a:bodyPr>
            <a:normAutofit fontScale="92500" lnSpcReduction="10000"/>
          </a:bodyPr>
          <a:lstStyle/>
          <a:p>
            <a:endParaRPr lang="tr-TR" dirty="0"/>
          </a:p>
          <a:p>
            <a:pPr>
              <a:buFont typeface="Wingdings" panose="05000000000000000000" pitchFamily="2" charset="2"/>
              <a:buChar char="§"/>
            </a:pPr>
            <a:r>
              <a:rPr lang="en-US"/>
              <a:t> </a:t>
            </a:r>
            <a:r>
              <a:rPr lang="tr-TR" sz="3200" b="1"/>
              <a:t>G</a:t>
            </a:r>
            <a:r>
              <a:rPr lang="en-US" sz="3200" b="1"/>
              <a:t>enerative </a:t>
            </a:r>
            <a:r>
              <a:rPr lang="en-US" sz="3200" b="1" dirty="0"/>
              <a:t>lymphoid </a:t>
            </a:r>
            <a:r>
              <a:rPr lang="en-US" sz="3200" b="1"/>
              <a:t>organs</a:t>
            </a:r>
            <a:r>
              <a:rPr lang="tr-TR" sz="3200" b="1"/>
              <a:t> </a:t>
            </a:r>
            <a:r>
              <a:rPr lang="tr-TR" sz="3200"/>
              <a:t>(also called </a:t>
            </a:r>
            <a:r>
              <a:rPr lang="tr-TR" sz="3200" err="1"/>
              <a:t>primary</a:t>
            </a:r>
            <a:r>
              <a:rPr lang="en-US" sz="3200"/>
              <a:t>,</a:t>
            </a:r>
            <a:r>
              <a:rPr lang="tr-TR" sz="3200"/>
              <a:t> or </a:t>
            </a:r>
            <a:r>
              <a:rPr lang="tr-TR" sz="3200" dirty="0" err="1"/>
              <a:t>central</a:t>
            </a:r>
            <a:r>
              <a:rPr lang="tr-TR" sz="3200"/>
              <a:t>)</a:t>
            </a:r>
            <a:r>
              <a:rPr lang="en-US" sz="3200"/>
              <a:t> </a:t>
            </a:r>
            <a:endParaRPr lang="tr-TR" sz="3200"/>
          </a:p>
          <a:p>
            <a:pPr>
              <a:buFont typeface="Wingdings" panose="05000000000000000000" pitchFamily="2" charset="2"/>
              <a:buChar char="§"/>
            </a:pPr>
            <a:endParaRPr lang="tr-TR" sz="3200" b="1"/>
          </a:p>
          <a:p>
            <a:pPr>
              <a:buFont typeface="Wingdings" panose="05000000000000000000" pitchFamily="2" charset="2"/>
              <a:buChar char="§"/>
            </a:pPr>
            <a:r>
              <a:rPr lang="tr-TR" sz="3200" b="1"/>
              <a:t> P</a:t>
            </a:r>
            <a:r>
              <a:rPr lang="en-US" sz="3200" b="1"/>
              <a:t>eripheral </a:t>
            </a:r>
            <a:r>
              <a:rPr lang="en-US" sz="3200" dirty="0"/>
              <a:t>(or secondary)  </a:t>
            </a:r>
            <a:r>
              <a:rPr lang="en-US" sz="3200" b="1"/>
              <a:t>lymphoid organs</a:t>
            </a:r>
            <a:endParaRPr lang="tr-TR" sz="3200" b="1"/>
          </a:p>
          <a:p>
            <a:pPr marL="0" indent="0">
              <a:buNone/>
            </a:pPr>
            <a:endParaRPr lang="tr-TR" sz="3200"/>
          </a:p>
          <a:p>
            <a:pPr>
              <a:buFont typeface="Wingdings" panose="05000000000000000000" pitchFamily="2" charset="2"/>
              <a:buChar char="§"/>
            </a:pPr>
            <a:r>
              <a:rPr lang="tr-TR"/>
              <a:t>Lymphocytes develop from precursors in the generative lymphoid organs (bone marrow and thymus). </a:t>
            </a:r>
          </a:p>
          <a:p>
            <a:pPr>
              <a:buFont typeface="Wingdings" panose="05000000000000000000" pitchFamily="2" charset="2"/>
              <a:buChar char="§"/>
            </a:pPr>
            <a:r>
              <a:rPr lang="tr-TR"/>
              <a:t>Mature lymphocytes enter the peripheral lymphoid organs, where they respond to foreign antigens and recirculate in the blood and lymph.</a:t>
            </a:r>
          </a:p>
          <a:p>
            <a:pPr>
              <a:buFont typeface="Wingdings" panose="05000000000000000000" pitchFamily="2" charset="2"/>
              <a:buChar char="§"/>
            </a:pPr>
            <a:r>
              <a:rPr lang="en-US"/>
              <a:t> Most of the lymphocytes in a healthy human are found in lymphoid organs and other tissues</a:t>
            </a:r>
            <a:r>
              <a:rPr lang="tr-TR"/>
              <a:t>.</a:t>
            </a:r>
            <a:r>
              <a:rPr lang="en-US"/>
              <a:t> </a:t>
            </a:r>
            <a:endParaRPr lang="tr-TR" dirty="0"/>
          </a:p>
        </p:txBody>
      </p:sp>
    </p:spTree>
    <p:extLst>
      <p:ext uri="{BB962C8B-B14F-4D97-AF65-F5344CB8AC3E}">
        <p14:creationId xmlns:p14="http://schemas.microsoft.com/office/powerpoint/2010/main" val="3198251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0CB1D6-D280-4143-A29E-196BBC257F53}"/>
              </a:ext>
            </a:extLst>
          </p:cNvPr>
          <p:cNvSpPr>
            <a:spLocks noGrp="1"/>
          </p:cNvSpPr>
          <p:nvPr>
            <p:ph type="title"/>
          </p:nvPr>
        </p:nvSpPr>
        <p:spPr>
          <a:xfrm>
            <a:off x="838200" y="249382"/>
            <a:ext cx="10515600" cy="1035721"/>
          </a:xfrm>
        </p:spPr>
        <p:txBody>
          <a:bodyPr>
            <a:normAutofit/>
          </a:bodyPr>
          <a:lstStyle/>
          <a:p>
            <a:r>
              <a:rPr lang="tr-TR" sz="3600" b="1" cap="all"/>
              <a:t>		</a:t>
            </a:r>
            <a:r>
              <a:rPr lang="en-US" sz="3600" b="1" cap="all"/>
              <a:t>Peripheral </a:t>
            </a:r>
            <a:r>
              <a:rPr lang="en-US" sz="3600" b="1" cap="all" dirty="0"/>
              <a:t>Lymphoid Organs</a:t>
            </a:r>
            <a:endParaRPr lang="tr-TR" sz="3600" b="1" cap="all" dirty="0"/>
          </a:p>
        </p:txBody>
      </p:sp>
      <p:sp>
        <p:nvSpPr>
          <p:cNvPr id="3" name="İçerik Yer Tutucusu 2">
            <a:extLst>
              <a:ext uri="{FF2B5EF4-FFF2-40B4-BE49-F238E27FC236}">
                <a16:creationId xmlns:a16="http://schemas.microsoft.com/office/drawing/2014/main" id="{291D3D32-80EB-4F80-964E-ED8028DB332E}"/>
              </a:ext>
            </a:extLst>
          </p:cNvPr>
          <p:cNvSpPr>
            <a:spLocks noGrp="1"/>
          </p:cNvSpPr>
          <p:nvPr>
            <p:ph idx="1"/>
          </p:nvPr>
        </p:nvSpPr>
        <p:spPr>
          <a:xfrm>
            <a:off x="838200" y="1223158"/>
            <a:ext cx="10515600" cy="5284519"/>
          </a:xfrm>
        </p:spPr>
        <p:txBody>
          <a:bodyPr>
            <a:normAutofit/>
          </a:bodyPr>
          <a:lstStyle/>
          <a:p>
            <a:pPr marL="0" indent="0">
              <a:buNone/>
            </a:pPr>
            <a:r>
              <a:rPr lang="tr-TR" dirty="0"/>
              <a:t>  </a:t>
            </a:r>
            <a:r>
              <a:rPr lang="en-US" dirty="0"/>
              <a:t>The peripheral lymphoid organs</a:t>
            </a:r>
            <a:r>
              <a:rPr lang="tr-TR" dirty="0"/>
              <a:t>;</a:t>
            </a:r>
          </a:p>
          <a:p>
            <a:r>
              <a:rPr lang="tr-TR" b="1" dirty="0"/>
              <a:t>L</a:t>
            </a:r>
            <a:r>
              <a:rPr lang="en-US" b="1" dirty="0" err="1"/>
              <a:t>ymph</a:t>
            </a:r>
            <a:r>
              <a:rPr lang="en-US" b="1" dirty="0"/>
              <a:t> nodes</a:t>
            </a:r>
            <a:endParaRPr lang="tr-TR" b="1" dirty="0"/>
          </a:p>
          <a:p>
            <a:r>
              <a:rPr lang="tr-TR" b="1" dirty="0"/>
              <a:t>S</a:t>
            </a:r>
            <a:r>
              <a:rPr lang="en-US" b="1" dirty="0" err="1"/>
              <a:t>pleen</a:t>
            </a:r>
            <a:endParaRPr lang="tr-TR" b="1" dirty="0"/>
          </a:p>
          <a:p>
            <a:r>
              <a:rPr lang="tr-TR" b="1" dirty="0"/>
              <a:t>M</a:t>
            </a:r>
            <a:r>
              <a:rPr lang="en-US" b="1" dirty="0" err="1"/>
              <a:t>ucosal</a:t>
            </a:r>
            <a:r>
              <a:rPr lang="en-US" b="1" dirty="0"/>
              <a:t> and cutaneous</a:t>
            </a:r>
            <a:r>
              <a:rPr lang="tr-TR" b="1" dirty="0"/>
              <a:t> </a:t>
            </a:r>
            <a:r>
              <a:rPr lang="tr-TR" b="1" dirty="0" err="1"/>
              <a:t>lymphoid</a:t>
            </a:r>
            <a:r>
              <a:rPr lang="tr-TR" b="1" dirty="0"/>
              <a:t> </a:t>
            </a:r>
            <a:r>
              <a:rPr lang="tr-TR" b="1" dirty="0" err="1"/>
              <a:t>tissues</a:t>
            </a:r>
            <a:r>
              <a:rPr lang="en-US" dirty="0"/>
              <a:t> </a:t>
            </a:r>
            <a:r>
              <a:rPr lang="tr-TR" dirty="0"/>
              <a:t>, </a:t>
            </a:r>
            <a:r>
              <a:rPr lang="en-US" dirty="0"/>
              <a:t>are organized in a way that promotes the development of adaptive immune responses. </a:t>
            </a:r>
            <a:endParaRPr lang="tr-TR" dirty="0"/>
          </a:p>
          <a:p>
            <a:r>
              <a:rPr lang="en-US" dirty="0"/>
              <a:t>T and B lymphocytes must locate microbes that enter at any site in the body, then respond to these microbes and eliminate them. </a:t>
            </a:r>
            <a:endParaRPr lang="tr-TR" dirty="0"/>
          </a:p>
          <a:p>
            <a:r>
              <a:rPr lang="en-US" dirty="0"/>
              <a:t> The anatomic organization of peripheral lymphoid organs enables APCs</a:t>
            </a:r>
            <a:r>
              <a:rPr lang="tr-TR" dirty="0"/>
              <a:t> ,</a:t>
            </a:r>
            <a:r>
              <a:rPr lang="en-US" dirty="0"/>
              <a:t>to concentrate antigens in these organs and lymphocytes to locate and respond to the antigens.</a:t>
            </a:r>
            <a:endParaRPr lang="tr-TR" dirty="0"/>
          </a:p>
        </p:txBody>
      </p:sp>
    </p:spTree>
    <p:extLst>
      <p:ext uri="{BB962C8B-B14F-4D97-AF65-F5344CB8AC3E}">
        <p14:creationId xmlns:p14="http://schemas.microsoft.com/office/powerpoint/2010/main" val="1592650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2E2B03-7CC3-4C18-85B9-59837EA1AE0D}"/>
              </a:ext>
            </a:extLst>
          </p:cNvPr>
          <p:cNvSpPr>
            <a:spLocks noGrp="1"/>
          </p:cNvSpPr>
          <p:nvPr>
            <p:ph type="title"/>
          </p:nvPr>
        </p:nvSpPr>
        <p:spPr>
          <a:xfrm>
            <a:off x="838200" y="365125"/>
            <a:ext cx="10515600" cy="315913"/>
          </a:xfrm>
        </p:spPr>
        <p:txBody>
          <a:bodyPr>
            <a:normAutofit fontScale="90000"/>
          </a:bodyPr>
          <a:lstStyle/>
          <a:p>
            <a:endParaRPr lang="tr-TR"/>
          </a:p>
        </p:txBody>
      </p:sp>
      <p:sp>
        <p:nvSpPr>
          <p:cNvPr id="3" name="İçerik Yer Tutucusu 2">
            <a:extLst>
              <a:ext uri="{FF2B5EF4-FFF2-40B4-BE49-F238E27FC236}">
                <a16:creationId xmlns:a16="http://schemas.microsoft.com/office/drawing/2014/main" id="{13E25D07-A3BD-46ED-A232-69434EFDCC32}"/>
              </a:ext>
            </a:extLst>
          </p:cNvPr>
          <p:cNvSpPr>
            <a:spLocks noGrp="1"/>
          </p:cNvSpPr>
          <p:nvPr>
            <p:ph idx="1"/>
          </p:nvPr>
        </p:nvSpPr>
        <p:spPr>
          <a:xfrm>
            <a:off x="838200" y="1013255"/>
            <a:ext cx="10515600" cy="5163708"/>
          </a:xfrm>
        </p:spPr>
        <p:txBody>
          <a:bodyPr/>
          <a:lstStyle/>
          <a:p>
            <a:r>
              <a:rPr lang="en-US"/>
              <a:t>This </a:t>
            </a:r>
            <a:r>
              <a:rPr lang="en-US" dirty="0"/>
              <a:t>organization is complemented by a remarkable ability of lymphocytes to circulate throughout the body in such a way that naive lymphocytes preferentially go to the specialized organs in which antigen </a:t>
            </a:r>
            <a:r>
              <a:rPr lang="en-US"/>
              <a:t>is concentrated</a:t>
            </a:r>
            <a:r>
              <a:rPr lang="tr-TR"/>
              <a:t>.</a:t>
            </a:r>
          </a:p>
          <a:p>
            <a:r>
              <a:rPr lang="tr-TR"/>
              <a:t>E</a:t>
            </a:r>
            <a:r>
              <a:rPr lang="en-US"/>
              <a:t>ffector </a:t>
            </a:r>
            <a:r>
              <a:rPr lang="en-US" dirty="0"/>
              <a:t>cells go to sites of infection where microbes must be eliminated</a:t>
            </a:r>
            <a:r>
              <a:rPr lang="tr-TR" dirty="0"/>
              <a:t>.</a:t>
            </a:r>
          </a:p>
          <a:p>
            <a:r>
              <a:rPr lang="en-US" dirty="0"/>
              <a:t>Furthermore, different types of lymphocytes often need to communicate to generate effective immune </a:t>
            </a:r>
            <a:r>
              <a:rPr lang="en-US"/>
              <a:t>responses.</a:t>
            </a:r>
            <a:endParaRPr lang="tr-TR"/>
          </a:p>
          <a:p>
            <a:r>
              <a:rPr lang="en-US"/>
              <a:t> </a:t>
            </a:r>
            <a:r>
              <a:rPr lang="en-US" dirty="0"/>
              <a:t>For example, helper T cells specific for an antigen interact with and help B lymphocytes specific for the same antigen, resulting in antibody production. </a:t>
            </a:r>
            <a:endParaRPr lang="tr-TR" dirty="0"/>
          </a:p>
        </p:txBody>
      </p:sp>
    </p:spTree>
    <p:extLst>
      <p:ext uri="{BB962C8B-B14F-4D97-AF65-F5344CB8AC3E}">
        <p14:creationId xmlns:p14="http://schemas.microsoft.com/office/powerpoint/2010/main" val="906156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D4CE205-03E3-4E06-A837-164A8FCA2DB5}"/>
              </a:ext>
            </a:extLst>
          </p:cNvPr>
          <p:cNvSpPr>
            <a:spLocks noGrp="1"/>
          </p:cNvSpPr>
          <p:nvPr>
            <p:ph idx="1"/>
          </p:nvPr>
        </p:nvSpPr>
        <p:spPr>
          <a:xfrm>
            <a:off x="838200" y="760020"/>
            <a:ext cx="10515600" cy="5676405"/>
          </a:xfrm>
        </p:spPr>
        <p:txBody>
          <a:bodyPr>
            <a:normAutofit fontScale="92500" lnSpcReduction="10000"/>
          </a:bodyPr>
          <a:lstStyle/>
          <a:p>
            <a:pPr>
              <a:lnSpc>
                <a:spcPct val="100000"/>
              </a:lnSpc>
            </a:pPr>
            <a:r>
              <a:rPr lang="en-US" b="1" dirty="0"/>
              <a:t>Lymph nodes </a:t>
            </a:r>
            <a:r>
              <a:rPr lang="en-US" dirty="0"/>
              <a:t>are encapsulated nodular  aggregates of lymphoid tissues located along lymphatic channels throughout the </a:t>
            </a:r>
            <a:r>
              <a:rPr lang="en-US"/>
              <a:t>body </a:t>
            </a:r>
            <a:r>
              <a:rPr lang="tr-TR"/>
              <a:t>.</a:t>
            </a:r>
          </a:p>
          <a:p>
            <a:pPr>
              <a:lnSpc>
                <a:spcPct val="100000"/>
              </a:lnSpc>
            </a:pPr>
            <a:r>
              <a:rPr lang="tr-TR"/>
              <a:t> </a:t>
            </a:r>
            <a:r>
              <a:rPr lang="en-US" dirty="0"/>
              <a:t>Fluid constantly leaks out of blood  vessels in all epithelia and connective tissues and most parenchymal organs</a:t>
            </a:r>
            <a:r>
              <a:rPr lang="en-US"/>
              <a:t>. </a:t>
            </a:r>
            <a:endParaRPr lang="tr-TR"/>
          </a:p>
          <a:p>
            <a:pPr>
              <a:lnSpc>
                <a:spcPct val="100000"/>
              </a:lnSpc>
            </a:pPr>
            <a:r>
              <a:rPr lang="en-US"/>
              <a:t>This </a:t>
            </a:r>
            <a:r>
              <a:rPr lang="en-US" dirty="0"/>
              <a:t>fluid, called </a:t>
            </a:r>
            <a:r>
              <a:rPr lang="en-US" b="1" dirty="0"/>
              <a:t>lymph</a:t>
            </a:r>
            <a:r>
              <a:rPr lang="en-US" dirty="0"/>
              <a:t>, is drained by lymphatic vessels from the tissues to the lymph nodes and eventually back into the blood circulation. </a:t>
            </a:r>
            <a:endParaRPr lang="tr-TR" dirty="0"/>
          </a:p>
          <a:p>
            <a:pPr>
              <a:lnSpc>
                <a:spcPct val="100000"/>
              </a:lnSpc>
            </a:pPr>
            <a:r>
              <a:rPr lang="en-US"/>
              <a:t>APCs in the nodes are able to sample the antigens of microbes that may enter through epithelia into tissues.</a:t>
            </a:r>
            <a:endParaRPr lang="tr-TR"/>
          </a:p>
          <a:p>
            <a:pPr>
              <a:lnSpc>
                <a:spcPct val="100000"/>
              </a:lnSpc>
            </a:pPr>
            <a:r>
              <a:rPr lang="en-US"/>
              <a:t> In addition, dendritic cells pick up antigens of microbes from epithelia and other tissues and transport these antigens to the lymph nodes.</a:t>
            </a:r>
            <a:endParaRPr lang="tr-TR"/>
          </a:p>
          <a:p>
            <a:pPr>
              <a:lnSpc>
                <a:spcPct val="100000"/>
              </a:lnSpc>
            </a:pPr>
            <a:r>
              <a:rPr lang="en-US"/>
              <a:t>The </a:t>
            </a:r>
            <a:r>
              <a:rPr lang="en-US" dirty="0"/>
              <a:t>net result of these processes of antigen capture and transport is that the antigens of microbes entering through epithelia or colonizing  tissues become concentrated in draining lymph nodes. </a:t>
            </a:r>
            <a:endParaRPr lang="tr-TR" dirty="0"/>
          </a:p>
        </p:txBody>
      </p:sp>
    </p:spTree>
    <p:extLst>
      <p:ext uri="{BB962C8B-B14F-4D97-AF65-F5344CB8AC3E}">
        <p14:creationId xmlns:p14="http://schemas.microsoft.com/office/powerpoint/2010/main" val="474493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C7B6EBC-EF0D-45E9-B861-E3AAB32854EA}"/>
              </a:ext>
            </a:extLst>
          </p:cNvPr>
          <p:cNvPicPr>
            <a:picLocks noChangeAspect="1"/>
          </p:cNvPicPr>
          <p:nvPr/>
        </p:nvPicPr>
        <p:blipFill>
          <a:blip r:embed="rId2"/>
          <a:stretch>
            <a:fillRect/>
          </a:stretch>
        </p:blipFill>
        <p:spPr>
          <a:xfrm>
            <a:off x="2743200" y="36881"/>
            <a:ext cx="4868883" cy="6055161"/>
          </a:xfrm>
          <a:prstGeom prst="rect">
            <a:avLst/>
          </a:prstGeom>
          <a:ln>
            <a:solidFill>
              <a:srgbClr val="FFFFFF"/>
            </a:solidFill>
          </a:ln>
        </p:spPr>
      </p:pic>
      <p:sp>
        <p:nvSpPr>
          <p:cNvPr id="3" name="Dikdörtgen 2">
            <a:extLst>
              <a:ext uri="{FF2B5EF4-FFF2-40B4-BE49-F238E27FC236}">
                <a16:creationId xmlns:a16="http://schemas.microsoft.com/office/drawing/2014/main" id="{412CA8B0-1F74-4159-B55C-286E6DFA360E}"/>
              </a:ext>
            </a:extLst>
          </p:cNvPr>
          <p:cNvSpPr/>
          <p:nvPr/>
        </p:nvSpPr>
        <p:spPr>
          <a:xfrm>
            <a:off x="482600" y="5949538"/>
            <a:ext cx="11569700" cy="908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600">
              <a:solidFill>
                <a:prstClr val="black"/>
              </a:solidFill>
            </a:endParaRPr>
          </a:p>
          <a:p>
            <a:r>
              <a:rPr lang="en-US" sz="1600">
                <a:solidFill>
                  <a:prstClr val="black"/>
                </a:solidFill>
              </a:rPr>
              <a:t>FIGURE 1-14 Morphology of lymph nodes. A, Schematic diagram shows the structural organization of a lymph node. B, Light micrograph shows a cross section of a lymph node with numerous follicles in the cortex, some of which contain lightly stained central areas (germinal centers).</a:t>
            </a:r>
            <a:r>
              <a:rPr lang="tr-TR" sz="1600">
                <a:solidFill>
                  <a:prstClr val="black"/>
                </a:solidFill>
              </a:rPr>
              <a:t> Basic Immunology (Functions and Disorders of the Immune System) , AK Abbas, AH Lichtman, S Pillai , 5th edition.2016 </a:t>
            </a:r>
            <a:endParaRPr lang="tr-TR" sz="1600">
              <a:solidFill>
                <a:prstClr val="white"/>
              </a:solidFill>
            </a:endParaRPr>
          </a:p>
          <a:p>
            <a:pPr lvl="0"/>
            <a:endParaRPr lang="en-US" sz="1600">
              <a:solidFill>
                <a:prstClr val="black"/>
              </a:solidFill>
            </a:endParaRPr>
          </a:p>
        </p:txBody>
      </p:sp>
    </p:spTree>
    <p:extLst>
      <p:ext uri="{BB962C8B-B14F-4D97-AF65-F5344CB8AC3E}">
        <p14:creationId xmlns:p14="http://schemas.microsoft.com/office/powerpoint/2010/main" val="31030946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13BE9C-E2FD-438B-B906-C7D6EE748E9B}"/>
              </a:ext>
            </a:extLst>
          </p:cNvPr>
          <p:cNvSpPr>
            <a:spLocks noGrp="1"/>
          </p:cNvSpPr>
          <p:nvPr>
            <p:ph idx="1"/>
          </p:nvPr>
        </p:nvSpPr>
        <p:spPr>
          <a:xfrm>
            <a:off x="838200" y="1056904"/>
            <a:ext cx="10515600" cy="5462648"/>
          </a:xfrm>
        </p:spPr>
        <p:txBody>
          <a:bodyPr>
            <a:normAutofit/>
          </a:bodyPr>
          <a:lstStyle/>
          <a:p>
            <a:r>
              <a:rPr lang="en-US" dirty="0"/>
              <a:t> The </a:t>
            </a:r>
            <a:r>
              <a:rPr lang="en-US" b="1" dirty="0"/>
              <a:t>spleen</a:t>
            </a:r>
            <a:r>
              <a:rPr lang="en-US" dirty="0"/>
              <a:t> is a highly vascularized abdominal organ that serves the same role in immune responses to blood-borne antigens as that of lymph nodes in responses to </a:t>
            </a:r>
            <a:r>
              <a:rPr lang="en-US"/>
              <a:t>lymph-borne antigens. </a:t>
            </a:r>
            <a:endParaRPr lang="tr-TR" dirty="0"/>
          </a:p>
          <a:p>
            <a:r>
              <a:rPr lang="en-US" dirty="0"/>
              <a:t>Blood entering the spleen flows through a network of  channels  (</a:t>
            </a:r>
            <a:r>
              <a:rPr lang="en-US"/>
              <a:t>sinusoids).</a:t>
            </a:r>
            <a:endParaRPr lang="tr-TR"/>
          </a:p>
          <a:p>
            <a:r>
              <a:rPr lang="en-US"/>
              <a:t> </a:t>
            </a:r>
            <a:r>
              <a:rPr lang="en-US" dirty="0"/>
              <a:t>Blood-borne antigens are  captured and concentrated by dendritic cells and macrophages in the spleen</a:t>
            </a:r>
            <a:r>
              <a:rPr lang="en-US"/>
              <a:t>. </a:t>
            </a:r>
            <a:endParaRPr lang="tr-TR"/>
          </a:p>
          <a:p>
            <a:r>
              <a:rPr lang="en-US"/>
              <a:t>The </a:t>
            </a:r>
            <a:r>
              <a:rPr lang="en-US" dirty="0"/>
              <a:t>spleen contains abundant phagocytes, which ingest and destroy microbes in the blood.  </a:t>
            </a:r>
            <a:endParaRPr lang="tr-TR" dirty="0"/>
          </a:p>
        </p:txBody>
      </p:sp>
    </p:spTree>
    <p:extLst>
      <p:ext uri="{BB962C8B-B14F-4D97-AF65-F5344CB8AC3E}">
        <p14:creationId xmlns:p14="http://schemas.microsoft.com/office/powerpoint/2010/main" val="2043751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B3D731AB-7024-4235-87D1-F8FCDF83854F}"/>
              </a:ext>
            </a:extLst>
          </p:cNvPr>
          <p:cNvPicPr>
            <a:picLocks noChangeAspect="1"/>
          </p:cNvPicPr>
          <p:nvPr/>
        </p:nvPicPr>
        <p:blipFill>
          <a:blip r:embed="rId2"/>
          <a:stretch>
            <a:fillRect/>
          </a:stretch>
        </p:blipFill>
        <p:spPr>
          <a:xfrm>
            <a:off x="2021306" y="1"/>
            <a:ext cx="6172200" cy="5308269"/>
          </a:xfrm>
          <a:prstGeom prst="rect">
            <a:avLst/>
          </a:prstGeom>
        </p:spPr>
      </p:pic>
      <p:sp>
        <p:nvSpPr>
          <p:cNvPr id="3" name="Dikdörtgen 2">
            <a:extLst>
              <a:ext uri="{FF2B5EF4-FFF2-40B4-BE49-F238E27FC236}">
                <a16:creationId xmlns:a16="http://schemas.microsoft.com/office/drawing/2014/main" id="{2B472A2E-ED0F-4632-BD4C-0AE29329F1EC}"/>
              </a:ext>
            </a:extLst>
          </p:cNvPr>
          <p:cNvSpPr/>
          <p:nvPr/>
        </p:nvSpPr>
        <p:spPr>
          <a:xfrm>
            <a:off x="83126" y="5308271"/>
            <a:ext cx="12108873" cy="154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nSpc>
                <a:spcPct val="90000"/>
              </a:lnSpc>
              <a:spcBef>
                <a:spcPts val="1000"/>
              </a:spcBef>
              <a:buFont typeface="Arial" panose="020B0604020202020204" pitchFamily="34" charset="0"/>
              <a:buChar char="•"/>
            </a:pPr>
            <a:endParaRPr lang="tr-TR" sz="1600">
              <a:solidFill>
                <a:prstClr val="black"/>
              </a:solidFill>
            </a:endParaRPr>
          </a:p>
          <a:p>
            <a:pPr marL="228600" indent="-228600">
              <a:lnSpc>
                <a:spcPct val="90000"/>
              </a:lnSpc>
              <a:spcBef>
                <a:spcPts val="1000"/>
              </a:spcBef>
              <a:buFont typeface="Arial" panose="020B0604020202020204" pitchFamily="34" charset="0"/>
              <a:buChar char="•"/>
            </a:pPr>
            <a:r>
              <a:rPr lang="en-US" sz="1600">
                <a:solidFill>
                  <a:prstClr val="black"/>
                </a:solidFill>
              </a:rPr>
              <a:t>FIGURE 1-15 Morphology of the spleen. A, Schematic diagram shows a splenic arteriole surrounded by the periarteriolar lymphoid sheath (PALS) and attached follicle containing a prominent germinal center. The PALS and lymphoid follicles together constitute the white pulp. B, Light micrograph of a section of spleen shows an arteriole with the PALS and a follicle with a germinal center. These are surrounded by the red pulp, which is rich in vascular sinusoids.</a:t>
            </a:r>
            <a:r>
              <a:rPr lang="tr-TR" sz="1600">
                <a:solidFill>
                  <a:prstClr val="black"/>
                </a:solidFill>
              </a:rPr>
              <a:t> </a:t>
            </a:r>
          </a:p>
          <a:p>
            <a:pPr marL="228600" indent="-228600">
              <a:lnSpc>
                <a:spcPct val="90000"/>
              </a:lnSpc>
              <a:spcBef>
                <a:spcPts val="1000"/>
              </a:spcBef>
              <a:buFont typeface="Arial" panose="020B0604020202020204" pitchFamily="34" charset="0"/>
              <a:buChar char="•"/>
            </a:pPr>
            <a:r>
              <a:rPr lang="tr-TR" sz="1600">
                <a:solidFill>
                  <a:prstClr val="black"/>
                </a:solidFill>
              </a:rPr>
              <a:t>Basic Immunology (Functions and Disorders of the Immune System) , AK Abbas, AH Lichtman, S Pillai , 5th edition.2016 </a:t>
            </a:r>
            <a:endParaRPr lang="tr-TR" sz="1600">
              <a:solidFill>
                <a:prstClr val="white"/>
              </a:solidFill>
            </a:endParaRPr>
          </a:p>
          <a:p>
            <a:pPr marL="228600" lvl="0" indent="-228600">
              <a:lnSpc>
                <a:spcPct val="90000"/>
              </a:lnSpc>
              <a:spcBef>
                <a:spcPts val="1000"/>
              </a:spcBef>
              <a:buFont typeface="Arial" panose="020B0604020202020204" pitchFamily="34" charset="0"/>
              <a:buChar char="•"/>
            </a:pPr>
            <a:endParaRPr lang="tr-TR" dirty="0">
              <a:solidFill>
                <a:prstClr val="black"/>
              </a:solidFill>
            </a:endParaRPr>
          </a:p>
        </p:txBody>
      </p:sp>
    </p:spTree>
    <p:extLst>
      <p:ext uri="{BB962C8B-B14F-4D97-AF65-F5344CB8AC3E}">
        <p14:creationId xmlns:p14="http://schemas.microsoft.com/office/powerpoint/2010/main" val="324439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9A0A31-66C3-4140-AE8C-A2AB845AA144}"/>
              </a:ext>
            </a:extLst>
          </p:cNvPr>
          <p:cNvSpPr>
            <a:spLocks noGrp="1"/>
          </p:cNvSpPr>
          <p:nvPr>
            <p:ph idx="1"/>
          </p:nvPr>
        </p:nvSpPr>
        <p:spPr>
          <a:xfrm>
            <a:off x="753979" y="123568"/>
            <a:ext cx="10515600" cy="6734431"/>
          </a:xfrm>
        </p:spPr>
        <p:txBody>
          <a:bodyPr>
            <a:noAutofit/>
          </a:bodyPr>
          <a:lstStyle/>
          <a:p>
            <a:r>
              <a:rPr lang="en-US" sz="2600" dirty="0"/>
              <a:t>Within the peripheral lymphoid organs, T lymphocytes and B lymphocytes are segregated into different anatomic </a:t>
            </a:r>
            <a:r>
              <a:rPr lang="en-US" sz="2600"/>
              <a:t>compartments .</a:t>
            </a:r>
            <a:endParaRPr lang="tr-TR" sz="2600" dirty="0"/>
          </a:p>
          <a:p>
            <a:pPr lvl="0"/>
            <a:r>
              <a:rPr lang="en-US" sz="2600"/>
              <a:t>In </a:t>
            </a:r>
            <a:r>
              <a:rPr lang="en-US" sz="2600" dirty="0"/>
              <a:t>lymph nodes, the B cells are concentrated in </a:t>
            </a:r>
            <a:r>
              <a:rPr lang="en-US" sz="2600"/>
              <a:t>discrete structures</a:t>
            </a:r>
            <a:r>
              <a:rPr lang="tr-TR" sz="2600"/>
              <a:t>, called</a:t>
            </a:r>
            <a:r>
              <a:rPr lang="en-US" sz="2600"/>
              <a:t> </a:t>
            </a:r>
            <a:r>
              <a:rPr lang="tr-TR" sz="2600" b="1"/>
              <a:t>F</a:t>
            </a:r>
            <a:r>
              <a:rPr lang="en-US" sz="2600" b="1"/>
              <a:t>ollicles</a:t>
            </a:r>
            <a:r>
              <a:rPr lang="en-US" sz="2600"/>
              <a:t>, located </a:t>
            </a:r>
            <a:r>
              <a:rPr lang="en-US" sz="2600" dirty="0"/>
              <a:t>around the periphery, or cortex, of each </a:t>
            </a:r>
            <a:r>
              <a:rPr lang="en-US" sz="2600"/>
              <a:t>node.</a:t>
            </a:r>
            <a:endParaRPr lang="tr-TR" sz="2600"/>
          </a:p>
          <a:p>
            <a:pPr lvl="0"/>
            <a:r>
              <a:rPr lang="en-US" sz="2600"/>
              <a:t> </a:t>
            </a:r>
            <a:r>
              <a:rPr lang="en-US" sz="2600" dirty="0"/>
              <a:t>If the B cells in a follicle have recently responded to an antigen, this follicle may contain a central lightly staining region called a </a:t>
            </a:r>
            <a:r>
              <a:rPr lang="en-US" sz="2600" b="1" dirty="0"/>
              <a:t>germinal </a:t>
            </a:r>
            <a:r>
              <a:rPr lang="en-US" sz="2600" b="1"/>
              <a:t>center</a:t>
            </a:r>
            <a:r>
              <a:rPr lang="tr-TR" sz="2600"/>
              <a:t>.</a:t>
            </a:r>
            <a:endParaRPr lang="tr-TR" sz="2600">
              <a:solidFill>
                <a:prstClr val="black"/>
              </a:solidFill>
            </a:endParaRPr>
          </a:p>
          <a:p>
            <a:pPr lvl="0"/>
            <a:r>
              <a:rPr lang="tr-TR" sz="2600" b="1">
                <a:solidFill>
                  <a:prstClr val="black"/>
                </a:solidFill>
              </a:rPr>
              <a:t>F</a:t>
            </a:r>
            <a:r>
              <a:rPr lang="en-US" sz="2600" b="1">
                <a:solidFill>
                  <a:prstClr val="black"/>
                </a:solidFill>
              </a:rPr>
              <a:t>ollicular dendritic cell (FDC) </a:t>
            </a:r>
            <a:r>
              <a:rPr lang="en-US" sz="2600">
                <a:solidFill>
                  <a:prstClr val="black"/>
                </a:solidFill>
              </a:rPr>
              <a:t>resides in the germinal centers of lymphoid follicles in the peripheral lymphoid organs and displays antigens that stimulate the differentiation of B cells in the follicles</a:t>
            </a:r>
            <a:r>
              <a:rPr lang="tr-TR" sz="2600">
                <a:solidFill>
                  <a:prstClr val="black"/>
                </a:solidFill>
              </a:rPr>
              <a:t>.</a:t>
            </a:r>
          </a:p>
          <a:p>
            <a:r>
              <a:rPr lang="en-US" sz="2600" b="1"/>
              <a:t> </a:t>
            </a:r>
            <a:r>
              <a:rPr lang="en-US" sz="2600" dirty="0"/>
              <a:t>The T lymphocytes are concentrated outside but adjacent to the follicles, in the </a:t>
            </a:r>
            <a:r>
              <a:rPr lang="en-US" sz="2600" b="1" dirty="0"/>
              <a:t>paracortex</a:t>
            </a:r>
            <a:r>
              <a:rPr lang="en-US" sz="2600"/>
              <a:t>. </a:t>
            </a:r>
            <a:endParaRPr lang="tr-TR" sz="2600"/>
          </a:p>
          <a:p>
            <a:r>
              <a:rPr lang="en-US" sz="2600"/>
              <a:t>The </a:t>
            </a:r>
            <a:r>
              <a:rPr lang="en-US" sz="2600" dirty="0"/>
              <a:t>follicles contain </a:t>
            </a:r>
            <a:r>
              <a:rPr lang="en-US" sz="2600"/>
              <a:t>the FDCs</a:t>
            </a:r>
            <a:r>
              <a:rPr lang="tr-TR" sz="2600"/>
              <a:t> </a:t>
            </a:r>
            <a:r>
              <a:rPr lang="en-US" sz="2600"/>
              <a:t>that </a:t>
            </a:r>
            <a:r>
              <a:rPr lang="en-US" sz="2600" dirty="0"/>
              <a:t>are involved in the activation of B cells, and the paracortex contains the dendritic cells that present antigens to T lymphocytes.</a:t>
            </a:r>
            <a:endParaRPr lang="tr-TR" sz="2600" dirty="0"/>
          </a:p>
          <a:p>
            <a:r>
              <a:rPr lang="en-US" sz="2600" dirty="0"/>
              <a:t>In the spleen, T lymphocytes are concentrated in periarteriolar lymphoid sheaths surrounding small arterioles, and B cells reside in the follicles. </a:t>
            </a:r>
            <a:endParaRPr lang="tr-TR" sz="2600" dirty="0"/>
          </a:p>
          <a:p>
            <a:endParaRPr lang="tr-TR" sz="2600" dirty="0"/>
          </a:p>
        </p:txBody>
      </p:sp>
    </p:spTree>
    <p:extLst>
      <p:ext uri="{BB962C8B-B14F-4D97-AF65-F5344CB8AC3E}">
        <p14:creationId xmlns:p14="http://schemas.microsoft.com/office/powerpoint/2010/main" val="143431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E341833-B57F-4D92-8846-28ABD3BE0D3A}"/>
              </a:ext>
            </a:extLst>
          </p:cNvPr>
          <p:cNvSpPr>
            <a:spLocks noGrp="1"/>
          </p:cNvSpPr>
          <p:nvPr>
            <p:ph idx="1"/>
          </p:nvPr>
        </p:nvSpPr>
        <p:spPr>
          <a:xfrm>
            <a:off x="838200" y="819397"/>
            <a:ext cx="10515600" cy="5357566"/>
          </a:xfrm>
        </p:spPr>
        <p:txBody>
          <a:bodyPr>
            <a:normAutofit/>
          </a:bodyPr>
          <a:lstStyle/>
          <a:p>
            <a:r>
              <a:rPr lang="en-US" dirty="0"/>
              <a:t>The </a:t>
            </a:r>
            <a:r>
              <a:rPr lang="en-US" b="1" dirty="0"/>
              <a:t>cutaneous immune system and  mucosal immune system </a:t>
            </a:r>
            <a:r>
              <a:rPr lang="en-US" dirty="0"/>
              <a:t>are specialized collections of lymphoid tissues and APCs located in and under the epithelia of the skin</a:t>
            </a:r>
            <a:r>
              <a:rPr lang="tr-TR" dirty="0"/>
              <a:t> </a:t>
            </a:r>
            <a:r>
              <a:rPr lang="en-US" dirty="0"/>
              <a:t>and the gastrointestinal and  respiratory tracts,  respectively. </a:t>
            </a:r>
            <a:endParaRPr lang="tr-TR" dirty="0"/>
          </a:p>
          <a:p>
            <a:r>
              <a:rPr lang="en-US" dirty="0"/>
              <a:t>Although most of the immune cells in these tissues are diffusely scattered beneath the epithelial barriers</a:t>
            </a:r>
            <a:r>
              <a:rPr lang="en-US"/>
              <a:t>, </a:t>
            </a:r>
            <a:endParaRPr lang="tr-TR"/>
          </a:p>
          <a:p>
            <a:r>
              <a:rPr lang="tr-TR"/>
              <a:t>T</a:t>
            </a:r>
            <a:r>
              <a:rPr lang="en-US"/>
              <a:t>here </a:t>
            </a:r>
            <a:r>
              <a:rPr lang="en-US" dirty="0"/>
              <a:t>are discrete collections of lymphocytes and APCs organized in a similar way as in lymph nodes</a:t>
            </a:r>
            <a:r>
              <a:rPr lang="en-US"/>
              <a:t>. </a:t>
            </a:r>
            <a:endParaRPr lang="tr-TR"/>
          </a:p>
          <a:p>
            <a:r>
              <a:rPr lang="en-US"/>
              <a:t>For </a:t>
            </a:r>
            <a:r>
              <a:rPr lang="en-US" dirty="0"/>
              <a:t>example, tonsils in the pharynx and Peyer’s patches in the intestine are two anatomically defined mucosal </a:t>
            </a:r>
            <a:r>
              <a:rPr lang="en-US"/>
              <a:t>lymphoid tissues</a:t>
            </a:r>
            <a:endParaRPr lang="tr-TR" dirty="0"/>
          </a:p>
        </p:txBody>
      </p:sp>
    </p:spTree>
    <p:extLst>
      <p:ext uri="{BB962C8B-B14F-4D97-AF65-F5344CB8AC3E}">
        <p14:creationId xmlns:p14="http://schemas.microsoft.com/office/powerpoint/2010/main" val="3144045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D91AF-0C44-414B-BEF8-71A2C767A41A}"/>
              </a:ext>
            </a:extLst>
          </p:cNvPr>
          <p:cNvSpPr>
            <a:spLocks noGrp="1"/>
          </p:cNvSpPr>
          <p:nvPr>
            <p:ph type="title"/>
          </p:nvPr>
        </p:nvSpPr>
        <p:spPr>
          <a:xfrm>
            <a:off x="838200" y="192506"/>
            <a:ext cx="10515600" cy="757990"/>
          </a:xfrm>
        </p:spPr>
        <p:txBody>
          <a:bodyPr>
            <a:noAutofit/>
          </a:bodyPr>
          <a:lstStyle/>
          <a:p>
            <a:r>
              <a:rPr lang="en-US" sz="3600" b="1" dirty="0"/>
              <a:t>Lymphocyte Recirculation and Migration into Tissues</a:t>
            </a:r>
            <a:endParaRPr lang="tr-TR" sz="3600" b="1" dirty="0"/>
          </a:p>
        </p:txBody>
      </p:sp>
      <p:sp>
        <p:nvSpPr>
          <p:cNvPr id="3" name="İçerik Yer Tutucusu 2">
            <a:extLst>
              <a:ext uri="{FF2B5EF4-FFF2-40B4-BE49-F238E27FC236}">
                <a16:creationId xmlns:a16="http://schemas.microsoft.com/office/drawing/2014/main" id="{B5ACD99B-3BFA-4488-B121-FD6D0600D9F6}"/>
              </a:ext>
            </a:extLst>
          </p:cNvPr>
          <p:cNvSpPr>
            <a:spLocks noGrp="1"/>
          </p:cNvSpPr>
          <p:nvPr>
            <p:ph idx="1"/>
          </p:nvPr>
        </p:nvSpPr>
        <p:spPr>
          <a:xfrm>
            <a:off x="838200" y="950496"/>
            <a:ext cx="10515600" cy="5226467"/>
          </a:xfrm>
        </p:spPr>
        <p:txBody>
          <a:bodyPr>
            <a:normAutofit lnSpcReduction="10000"/>
          </a:bodyPr>
          <a:lstStyle/>
          <a:p>
            <a:r>
              <a:rPr lang="en-US" dirty="0"/>
              <a:t>Naive lymphocytes constantly recirculate between the blood and peripheral lymphoid organs, where they may be  activated by antigens to become </a:t>
            </a:r>
            <a:r>
              <a:rPr lang="en-US"/>
              <a:t>effector cells</a:t>
            </a:r>
            <a:r>
              <a:rPr lang="tr-TR"/>
              <a:t>.</a:t>
            </a:r>
            <a:r>
              <a:rPr lang="en-US"/>
              <a:t> </a:t>
            </a:r>
            <a:endParaRPr lang="tr-TR"/>
          </a:p>
          <a:p>
            <a:r>
              <a:rPr lang="tr-TR"/>
              <a:t>T</a:t>
            </a:r>
            <a:r>
              <a:rPr lang="en-US"/>
              <a:t>he </a:t>
            </a:r>
            <a:r>
              <a:rPr lang="en-US" dirty="0"/>
              <a:t>effector lymphocytes migrate from lymphoid tissues to sites of infection, where microbes are </a:t>
            </a:r>
            <a:r>
              <a:rPr lang="en-US"/>
              <a:t>eliminated . </a:t>
            </a:r>
            <a:endParaRPr lang="tr-TR" dirty="0"/>
          </a:p>
          <a:p>
            <a:r>
              <a:rPr lang="en-US" dirty="0"/>
              <a:t>Thus, lymphocytes at distinct stages of their lives migrate to the different sites where they are needed for their functions</a:t>
            </a:r>
            <a:r>
              <a:rPr lang="en-US"/>
              <a:t>. </a:t>
            </a:r>
            <a:endParaRPr lang="tr-TR"/>
          </a:p>
          <a:p>
            <a:r>
              <a:rPr lang="en-US"/>
              <a:t>Migration </a:t>
            </a:r>
            <a:r>
              <a:rPr lang="en-US" dirty="0"/>
              <a:t>of effector lymphocytes to sites of infection is most relevant for T cells, because effector T cells have to locate and eliminate microbes at these sites. </a:t>
            </a:r>
            <a:endParaRPr lang="tr-TR" dirty="0"/>
          </a:p>
          <a:p>
            <a:r>
              <a:rPr lang="en-US" dirty="0"/>
              <a:t> By contrast, plasma cells do not need to migrate to sites of infection; instead, they secrete antibodies, and the antibodies enter the blood, where they may bind blood-borne pathogens or toxins.</a:t>
            </a:r>
            <a:endParaRPr lang="tr-TR" dirty="0"/>
          </a:p>
        </p:txBody>
      </p:sp>
    </p:spTree>
    <p:extLst>
      <p:ext uri="{BB962C8B-B14F-4D97-AF65-F5344CB8AC3E}">
        <p14:creationId xmlns:p14="http://schemas.microsoft.com/office/powerpoint/2010/main" val="56437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9F270B3-01F4-4980-BAA2-832788CA0F60}"/>
              </a:ext>
            </a:extLst>
          </p:cNvPr>
          <p:cNvPicPr>
            <a:picLocks noChangeAspect="1"/>
          </p:cNvPicPr>
          <p:nvPr/>
        </p:nvPicPr>
        <p:blipFill>
          <a:blip r:embed="rId2"/>
          <a:stretch>
            <a:fillRect/>
          </a:stretch>
        </p:blipFill>
        <p:spPr>
          <a:xfrm>
            <a:off x="1405533" y="101601"/>
            <a:ext cx="8245642" cy="5499100"/>
          </a:xfrm>
          <a:prstGeom prst="rect">
            <a:avLst/>
          </a:prstGeom>
        </p:spPr>
      </p:pic>
      <p:sp>
        <p:nvSpPr>
          <p:cNvPr id="11" name="Dikdörtgen 10">
            <a:extLst>
              <a:ext uri="{FF2B5EF4-FFF2-40B4-BE49-F238E27FC236}">
                <a16:creationId xmlns:a16="http://schemas.microsoft.com/office/drawing/2014/main" id="{18531FB7-68DC-42C3-8C91-BD41710F7B1A}"/>
              </a:ext>
            </a:extLst>
          </p:cNvPr>
          <p:cNvSpPr/>
          <p:nvPr/>
        </p:nvSpPr>
        <p:spPr>
          <a:xfrm>
            <a:off x="850900" y="5715000"/>
            <a:ext cx="90805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FIGURE 1-1 Importance of the immune system in health and disease.</a:t>
            </a: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ikdörtgen 11">
            <a:extLst>
              <a:ext uri="{FF2B5EF4-FFF2-40B4-BE49-F238E27FC236}">
                <a16:creationId xmlns:a16="http://schemas.microsoft.com/office/drawing/2014/main" id="{DCD6DFB0-4808-47B8-85EC-F9A77FB51CA5}"/>
              </a:ext>
            </a:extLst>
          </p:cNvPr>
          <p:cNvSpPr/>
          <p:nvPr/>
        </p:nvSpPr>
        <p:spPr>
          <a:xfrm>
            <a:off x="622300" y="5715000"/>
            <a:ext cx="9842500" cy="104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ikdörtgen 13">
            <a:extLst>
              <a:ext uri="{FF2B5EF4-FFF2-40B4-BE49-F238E27FC236}">
                <a16:creationId xmlns:a16="http://schemas.microsoft.com/office/drawing/2014/main" id="{0F93233C-B1E9-489F-9144-519871C67F9B}"/>
              </a:ext>
            </a:extLst>
          </p:cNvPr>
          <p:cNvSpPr/>
          <p:nvPr/>
        </p:nvSpPr>
        <p:spPr>
          <a:xfrm>
            <a:off x="622300" y="5715000"/>
            <a:ext cx="10029866" cy="1054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FIGURE 1-1 Importance of the immune system in health and disease.</a:t>
            </a: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a:p>
            <a:pPr lvl="0">
              <a:defRPr/>
            </a:pPr>
            <a:r>
              <a:rPr lang="tr-TR" sz="1600">
                <a:solidFill>
                  <a:prstClr val="black"/>
                </a:solidFill>
                <a:latin typeface="Calibri" panose="020F0502020204030204"/>
              </a:rPr>
              <a:t>Basic Immunology (Functions and Disorders of the Immune System) ,</a:t>
            </a:r>
            <a:r>
              <a:rPr lang="tr-TR" sz="1600">
                <a:solidFill>
                  <a:prstClr val="black"/>
                </a:solidFill>
              </a:rPr>
              <a:t> AK Abbas, AH Lichtman, S Pillai , 5th edition.2016</a:t>
            </a:r>
            <a:r>
              <a:rPr lang="tr-TR" sz="1600">
                <a:solidFill>
                  <a:prstClr val="black"/>
                </a:solidFill>
                <a:latin typeface="Calibri" panose="020F0502020204030204"/>
              </a:rPr>
              <a:t> </a:t>
            </a:r>
            <a:endParaRPr kumimoji="0" lang="tr-TR"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539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0B637A0-CE18-4767-A3B4-7635CADCB7C8}"/>
              </a:ext>
            </a:extLst>
          </p:cNvPr>
          <p:cNvPicPr>
            <a:picLocks noChangeAspect="1"/>
          </p:cNvPicPr>
          <p:nvPr/>
        </p:nvPicPr>
        <p:blipFill>
          <a:blip r:embed="rId2"/>
          <a:stretch>
            <a:fillRect/>
          </a:stretch>
        </p:blipFill>
        <p:spPr>
          <a:xfrm>
            <a:off x="1496291" y="380009"/>
            <a:ext cx="8122722" cy="4952012"/>
          </a:xfrm>
          <a:prstGeom prst="rect">
            <a:avLst/>
          </a:prstGeom>
          <a:solidFill>
            <a:schemeClr val="bg1"/>
          </a:solidFill>
          <a:ln>
            <a:solidFill>
              <a:schemeClr val="bg1"/>
            </a:solidFill>
          </a:ln>
        </p:spPr>
      </p:pic>
      <p:sp>
        <p:nvSpPr>
          <p:cNvPr id="4" name="Dikdörtgen 3">
            <a:extLst>
              <a:ext uri="{FF2B5EF4-FFF2-40B4-BE49-F238E27FC236}">
                <a16:creationId xmlns:a16="http://schemas.microsoft.com/office/drawing/2014/main" id="{EAE401D1-4D97-4FEE-9E97-018859A1D4A1}"/>
              </a:ext>
            </a:extLst>
          </p:cNvPr>
          <p:cNvSpPr/>
          <p:nvPr/>
        </p:nvSpPr>
        <p:spPr>
          <a:xfrm>
            <a:off x="570016" y="5332020"/>
            <a:ext cx="10759044" cy="1525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a:solidFill>
                <a:prstClr val="black"/>
              </a:solidFill>
            </a:endParaRPr>
          </a:p>
          <a:p>
            <a:endParaRPr lang="tr-TR">
              <a:solidFill>
                <a:prstClr val="black"/>
              </a:solidFill>
            </a:endParaRPr>
          </a:p>
          <a:p>
            <a:r>
              <a:rPr lang="en-US">
                <a:solidFill>
                  <a:prstClr val="black"/>
                </a:solidFill>
              </a:rPr>
              <a:t>FIGURE 1-18 Migration of T lymphocytes. Naive T lymphocytes migrate from the blood through high endothelial venules into the T cell zones of lymph nodes, where the cells are activated by antigens. Activated T cells exit the nodes, enter the bloodstream, and migrate preferentially to peripheral tissues at sites of infection and inflammation</a:t>
            </a:r>
            <a:r>
              <a:rPr lang="tr-TR">
                <a:solidFill>
                  <a:prstClr val="black"/>
                </a:solidFill>
              </a:rPr>
              <a:t>. </a:t>
            </a:r>
          </a:p>
          <a:p>
            <a:r>
              <a:rPr lang="tr-TR" sz="1600">
                <a:solidFill>
                  <a:prstClr val="black"/>
                </a:solidFill>
              </a:rPr>
              <a:t>Basic Immunology (Functions and Disorders of the Immune System) , AK Abbas, AH Lichtman, S Pillai , 5th edition.2016 </a:t>
            </a:r>
            <a:endParaRPr lang="tr-TR" sz="1600">
              <a:solidFill>
                <a:prstClr val="white"/>
              </a:solidFill>
            </a:endParaRPr>
          </a:p>
          <a:p>
            <a:endParaRPr lang="tr-TR" sz="1600">
              <a:solidFill>
                <a:prstClr val="black"/>
              </a:solidFill>
            </a:endParaRPr>
          </a:p>
          <a:p>
            <a:endParaRPr lang="tr-TR"/>
          </a:p>
        </p:txBody>
      </p:sp>
    </p:spTree>
    <p:extLst>
      <p:ext uri="{BB962C8B-B14F-4D97-AF65-F5344CB8AC3E}">
        <p14:creationId xmlns:p14="http://schemas.microsoft.com/office/powerpoint/2010/main" val="3825011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EAEEBD-1A50-4A27-ABC7-C7534A4184D6}"/>
              </a:ext>
            </a:extLst>
          </p:cNvPr>
          <p:cNvSpPr>
            <a:spLocks noGrp="1"/>
          </p:cNvSpPr>
          <p:nvPr>
            <p:ph idx="1"/>
          </p:nvPr>
        </p:nvSpPr>
        <p:spPr>
          <a:xfrm>
            <a:off x="838200" y="1009403"/>
            <a:ext cx="10515600" cy="5391397"/>
          </a:xfrm>
        </p:spPr>
        <p:txBody>
          <a:bodyPr>
            <a:normAutofit/>
          </a:bodyPr>
          <a:lstStyle/>
          <a:p>
            <a:endParaRPr lang="tr-TR" sz="2400"/>
          </a:p>
          <a:p>
            <a:r>
              <a:rPr lang="en-US" sz="2400"/>
              <a:t> </a:t>
            </a:r>
            <a:r>
              <a:rPr lang="en-US" sz="2400" dirty="0"/>
              <a:t>The effector cells that are generated upon T cell activation preferentially migrate into the tissues infected by microbes, where the T lymphocytes perform their function of eradicating the infection.</a:t>
            </a:r>
            <a:endParaRPr lang="tr-TR" sz="2400" dirty="0"/>
          </a:p>
          <a:p>
            <a:r>
              <a:rPr lang="en-US" sz="2400" dirty="0"/>
              <a:t> B lymphocytes that recognize and respond to antigen in lymph node follicles differentiate into antibody-secreting cells, which either remain in the lymph nodes or migrate to the bone marrow</a:t>
            </a:r>
            <a:r>
              <a:rPr lang="tr-TR" sz="2400" dirty="0"/>
              <a:t>.</a:t>
            </a:r>
          </a:p>
          <a:p>
            <a:r>
              <a:rPr lang="en-US" sz="2400" dirty="0"/>
              <a:t> Memory T cells consist of different populations; some cells recirculate through lymph nodes, where they can mount secondary responses to captured antigens, and other cells migrate to sites of infection, where they can respond rapidly to eliminate the </a:t>
            </a:r>
            <a:r>
              <a:rPr lang="en-US" sz="2400"/>
              <a:t>infection</a:t>
            </a:r>
            <a:r>
              <a:rPr lang="tr-TR" sz="2400"/>
              <a:t>.</a:t>
            </a:r>
            <a:endParaRPr lang="tr-TR" sz="2400" dirty="0"/>
          </a:p>
        </p:txBody>
      </p:sp>
    </p:spTree>
    <p:extLst>
      <p:ext uri="{BB962C8B-B14F-4D97-AF65-F5344CB8AC3E}">
        <p14:creationId xmlns:p14="http://schemas.microsoft.com/office/powerpoint/2010/main" val="557399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378F81-337C-4AEA-AA42-61AB534C83B9}"/>
              </a:ext>
            </a:extLst>
          </p:cNvPr>
          <p:cNvSpPr>
            <a:spLocks noGrp="1"/>
          </p:cNvSpPr>
          <p:nvPr>
            <p:ph type="title"/>
          </p:nvPr>
        </p:nvSpPr>
        <p:spPr>
          <a:xfrm>
            <a:off x="838200" y="365126"/>
            <a:ext cx="10515600" cy="994118"/>
          </a:xfrm>
        </p:spPr>
        <p:txBody>
          <a:bodyPr>
            <a:normAutofit fontScale="90000"/>
          </a:bodyPr>
          <a:lstStyle/>
          <a:p>
            <a:r>
              <a:rPr lang="en-US" b="1"/>
              <a:t>OVERVIEW OF IMMUNE RESPONSES TO MICROBES </a:t>
            </a:r>
            <a:endParaRPr lang="tr-TR" b="1"/>
          </a:p>
        </p:txBody>
      </p:sp>
      <p:sp>
        <p:nvSpPr>
          <p:cNvPr id="3" name="İçerik Yer Tutucusu 2">
            <a:extLst>
              <a:ext uri="{FF2B5EF4-FFF2-40B4-BE49-F238E27FC236}">
                <a16:creationId xmlns:a16="http://schemas.microsoft.com/office/drawing/2014/main" id="{83B147AD-FB6B-4648-8155-14BE91423799}"/>
              </a:ext>
            </a:extLst>
          </p:cNvPr>
          <p:cNvSpPr>
            <a:spLocks noGrp="1"/>
          </p:cNvSpPr>
          <p:nvPr>
            <p:ph idx="1"/>
          </p:nvPr>
        </p:nvSpPr>
        <p:spPr>
          <a:xfrm>
            <a:off x="838200" y="1472540"/>
            <a:ext cx="10515600" cy="5020334"/>
          </a:xfrm>
        </p:spPr>
        <p:txBody>
          <a:bodyPr>
            <a:normAutofit lnSpcReduction="10000"/>
          </a:bodyPr>
          <a:lstStyle/>
          <a:p>
            <a:r>
              <a:rPr lang="en-US" b="1"/>
              <a:t>Early Innate Immune Response to Microbes </a:t>
            </a:r>
            <a:endParaRPr lang="tr-TR" b="1"/>
          </a:p>
          <a:p>
            <a:pPr lvl="1"/>
            <a:r>
              <a:rPr lang="tr-TR" sz="2800"/>
              <a:t>Inflammation</a:t>
            </a:r>
          </a:p>
          <a:p>
            <a:pPr lvl="1"/>
            <a:r>
              <a:rPr lang="tr-TR" sz="2800"/>
              <a:t>Antiviral mechanisms</a:t>
            </a:r>
          </a:p>
          <a:p>
            <a:r>
              <a:rPr lang="tr-TR" b="1"/>
              <a:t>Adaptive Immune Response</a:t>
            </a:r>
          </a:p>
          <a:p>
            <a:pPr lvl="1"/>
            <a:r>
              <a:rPr lang="tr-TR" sz="2800"/>
              <a:t>Initiation of Adaptive Immune Response</a:t>
            </a:r>
          </a:p>
          <a:p>
            <a:pPr lvl="1"/>
            <a:r>
              <a:rPr lang="en-US" sz="2800"/>
              <a:t>Capture and Display of Microbial Antigens </a:t>
            </a:r>
            <a:endParaRPr lang="tr-TR" sz="2800"/>
          </a:p>
          <a:p>
            <a:pPr lvl="1"/>
            <a:r>
              <a:rPr lang="en-US" sz="2800"/>
              <a:t>Cell-Mediated Immunity: Activation of T Lymphocytes and Elimination of Cell-Associated Microbes </a:t>
            </a:r>
            <a:endParaRPr lang="tr-TR" sz="2800"/>
          </a:p>
          <a:p>
            <a:pPr lvl="1"/>
            <a:r>
              <a:rPr lang="en-US" sz="2800"/>
              <a:t>Humoral Immunity: Activation of B Lymphocytes and Elimination of Extracellular Microbes </a:t>
            </a:r>
            <a:endParaRPr lang="tr-TR" sz="2800"/>
          </a:p>
          <a:p>
            <a:r>
              <a:rPr lang="tr-TR" b="1"/>
              <a:t>Homeostasis</a:t>
            </a:r>
          </a:p>
          <a:p>
            <a:r>
              <a:rPr lang="tr-TR" b="1"/>
              <a:t> Memory</a:t>
            </a:r>
          </a:p>
          <a:p>
            <a:pPr marL="457200" lvl="1" indent="0">
              <a:buNone/>
            </a:pPr>
            <a:endParaRPr lang="tr-TR" sz="2200"/>
          </a:p>
        </p:txBody>
      </p:sp>
    </p:spTree>
    <p:extLst>
      <p:ext uri="{BB962C8B-B14F-4D97-AF65-F5344CB8AC3E}">
        <p14:creationId xmlns:p14="http://schemas.microsoft.com/office/powerpoint/2010/main" val="2117736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24E583E-67C5-4B79-A2D6-AAC285580C5A}"/>
              </a:ext>
            </a:extLst>
          </p:cNvPr>
          <p:cNvPicPr>
            <a:picLocks noChangeAspect="1"/>
          </p:cNvPicPr>
          <p:nvPr/>
        </p:nvPicPr>
        <p:blipFill>
          <a:blip r:embed="rId2"/>
          <a:stretch>
            <a:fillRect/>
          </a:stretch>
        </p:blipFill>
        <p:spPr>
          <a:xfrm>
            <a:off x="1062681" y="247135"/>
            <a:ext cx="8971005" cy="5362833"/>
          </a:xfrm>
          <a:prstGeom prst="rect">
            <a:avLst/>
          </a:prstGeom>
        </p:spPr>
      </p:pic>
      <p:sp>
        <p:nvSpPr>
          <p:cNvPr id="3" name="Dikdörtgen 2">
            <a:extLst>
              <a:ext uri="{FF2B5EF4-FFF2-40B4-BE49-F238E27FC236}">
                <a16:creationId xmlns:a16="http://schemas.microsoft.com/office/drawing/2014/main" id="{C95E7DA2-DEE0-4F4A-A83E-BB916BE39681}"/>
              </a:ext>
            </a:extLst>
          </p:cNvPr>
          <p:cNvSpPr/>
          <p:nvPr/>
        </p:nvSpPr>
        <p:spPr>
          <a:xfrm>
            <a:off x="118753" y="5581403"/>
            <a:ext cx="11922827" cy="12765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rPr>
              <a:t>FIGURE 1-19 Phases of adaptive immune response. An adaptive immune response consists of distinct phases; the first three are recognition of antigen, activation of lymphocytes, and elimination of antigen (effector phase). The response declines as antigen-stimulated lymphocytes die by apoptosis, restoring the baseline steady state called homeostasis, and the antigen-specific cells that survive are responsible for memory. The duration of each phase may vary in different immune responses. These principles apply to both humoral immunity (mediated by  B lymphocytes) and cell-mediated immunity (mediated by T lymphocytes).</a:t>
            </a:r>
            <a:endParaRPr lang="tr-TR" sz="1400">
              <a:solidFill>
                <a:schemeClr val="tx1"/>
              </a:solidFill>
            </a:endParaRPr>
          </a:p>
          <a:p>
            <a:r>
              <a:rPr lang="tr-TR" sz="1400">
                <a:solidFill>
                  <a:prstClr val="black"/>
                </a:solidFill>
              </a:rPr>
              <a:t>Basic Immunology (Functions and Disorders of the Immune System) , AK Abbas, AH Lichtman, S Pillai , 5th edition.2016 </a:t>
            </a:r>
            <a:endParaRPr lang="tr-TR" sz="1400">
              <a:solidFill>
                <a:prstClr val="white"/>
              </a:solidFill>
            </a:endParaRPr>
          </a:p>
          <a:p>
            <a:pPr algn="ctr"/>
            <a:endParaRPr lang="tr-TR" sz="1400">
              <a:solidFill>
                <a:schemeClr val="tx1"/>
              </a:solidFill>
            </a:endParaRPr>
          </a:p>
        </p:txBody>
      </p:sp>
    </p:spTree>
    <p:extLst>
      <p:ext uri="{BB962C8B-B14F-4D97-AF65-F5344CB8AC3E}">
        <p14:creationId xmlns:p14="http://schemas.microsoft.com/office/powerpoint/2010/main" val="1543632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D53527-96D9-4640-A04B-85EDDCCCCCE7}"/>
              </a:ext>
            </a:extLst>
          </p:cNvPr>
          <p:cNvSpPr>
            <a:spLocks noGrp="1"/>
          </p:cNvSpPr>
          <p:nvPr>
            <p:ph type="title"/>
          </p:nvPr>
        </p:nvSpPr>
        <p:spPr>
          <a:xfrm>
            <a:off x="838200" y="0"/>
            <a:ext cx="10515600" cy="914400"/>
          </a:xfrm>
        </p:spPr>
        <p:txBody>
          <a:bodyPr>
            <a:normAutofit/>
          </a:bodyPr>
          <a:lstStyle/>
          <a:p>
            <a:endParaRPr lang="tr-TR" sz="3600"/>
          </a:p>
        </p:txBody>
      </p:sp>
      <p:sp>
        <p:nvSpPr>
          <p:cNvPr id="3" name="İçerik Yer Tutucusu 2">
            <a:extLst>
              <a:ext uri="{FF2B5EF4-FFF2-40B4-BE49-F238E27FC236}">
                <a16:creationId xmlns:a16="http://schemas.microsoft.com/office/drawing/2014/main" id="{59A69C9C-3704-4301-8BFE-07CD7372DB5A}"/>
              </a:ext>
            </a:extLst>
          </p:cNvPr>
          <p:cNvSpPr>
            <a:spLocks noGrp="1"/>
          </p:cNvSpPr>
          <p:nvPr>
            <p:ph idx="1"/>
          </p:nvPr>
        </p:nvSpPr>
        <p:spPr>
          <a:xfrm>
            <a:off x="838200" y="1063256"/>
            <a:ext cx="10515600" cy="5220586"/>
          </a:xfrm>
        </p:spPr>
        <p:txBody>
          <a:bodyPr>
            <a:noAutofit/>
          </a:bodyPr>
          <a:lstStyle/>
          <a:p>
            <a:pPr marL="0" indent="0">
              <a:buNone/>
            </a:pPr>
            <a:endParaRPr lang="tr-TR" sz="2000" dirty="0"/>
          </a:p>
          <a:p>
            <a:pPr>
              <a:buNone/>
            </a:pPr>
            <a:r>
              <a:rPr lang="tr-TR" sz="2000" dirty="0"/>
              <a:t>   	</a:t>
            </a:r>
            <a:r>
              <a:rPr lang="tr-TR" sz="2000" b="1" dirty="0"/>
              <a:t>As a </a:t>
            </a:r>
            <a:r>
              <a:rPr lang="tr-TR" sz="2000" b="1" dirty="0" err="1"/>
              <a:t>result</a:t>
            </a:r>
            <a:r>
              <a:rPr lang="tr-TR" sz="2000" b="1" dirty="0"/>
              <a:t>  </a:t>
            </a:r>
            <a:r>
              <a:rPr lang="tr-TR" sz="2000" dirty="0"/>
              <a:t>, a</a:t>
            </a:r>
            <a:r>
              <a:rPr lang="en-US" sz="2000" dirty="0"/>
              <a:t>n adaptive immune response consists of distinct phases; </a:t>
            </a:r>
            <a:endParaRPr lang="tr-TR" sz="2000" dirty="0"/>
          </a:p>
          <a:p>
            <a:pPr>
              <a:buNone/>
            </a:pPr>
            <a:r>
              <a:rPr lang="tr-TR" sz="2000" dirty="0"/>
              <a:t>	</a:t>
            </a:r>
            <a:r>
              <a:rPr lang="en-US" sz="2000" dirty="0"/>
              <a:t>the first three are</a:t>
            </a:r>
            <a:r>
              <a:rPr lang="tr-TR" sz="2000" dirty="0"/>
              <a:t>,</a:t>
            </a:r>
            <a:r>
              <a:rPr lang="en-US" sz="2000" dirty="0"/>
              <a:t> </a:t>
            </a:r>
            <a:endParaRPr lang="tr-TR" sz="2000" dirty="0"/>
          </a:p>
          <a:p>
            <a:pPr lvl="1"/>
            <a:r>
              <a:rPr lang="tr-TR" sz="1800" dirty="0"/>
              <a:t>R</a:t>
            </a:r>
            <a:r>
              <a:rPr lang="en-US" sz="1800" dirty="0" err="1"/>
              <a:t>ecognition</a:t>
            </a:r>
            <a:r>
              <a:rPr lang="en-US" sz="1800" dirty="0"/>
              <a:t> of antigen </a:t>
            </a:r>
            <a:endParaRPr lang="tr-TR" sz="1800" dirty="0"/>
          </a:p>
          <a:p>
            <a:pPr lvl="1"/>
            <a:r>
              <a:rPr lang="tr-TR" sz="1800" dirty="0"/>
              <a:t>A</a:t>
            </a:r>
            <a:r>
              <a:rPr lang="en-US" sz="1800" dirty="0" err="1"/>
              <a:t>ctivation</a:t>
            </a:r>
            <a:r>
              <a:rPr lang="en-US" sz="1800" dirty="0"/>
              <a:t> of lymphocytes</a:t>
            </a:r>
            <a:endParaRPr lang="tr-TR" sz="1800" dirty="0"/>
          </a:p>
          <a:p>
            <a:pPr lvl="1"/>
            <a:r>
              <a:rPr lang="tr-TR" sz="1800" dirty="0"/>
              <a:t>E</a:t>
            </a:r>
            <a:r>
              <a:rPr lang="en-US" sz="1800" dirty="0" err="1"/>
              <a:t>limination</a:t>
            </a:r>
            <a:r>
              <a:rPr lang="en-US" sz="1800" dirty="0"/>
              <a:t> of antigen (</a:t>
            </a:r>
            <a:r>
              <a:rPr lang="en-US" sz="1800" dirty="0" err="1"/>
              <a:t>effector</a:t>
            </a:r>
            <a:r>
              <a:rPr lang="en-US" sz="1800" dirty="0"/>
              <a:t> phase)</a:t>
            </a:r>
            <a:endParaRPr lang="tr-TR" sz="2000" dirty="0"/>
          </a:p>
          <a:p>
            <a:endParaRPr lang="tr-TR" sz="2000" dirty="0"/>
          </a:p>
          <a:p>
            <a:r>
              <a:rPr lang="en-US" sz="2000" dirty="0"/>
              <a:t>The response declines as </a:t>
            </a:r>
            <a:r>
              <a:rPr lang="tr-TR" sz="2000" dirty="0"/>
              <a:t> </a:t>
            </a:r>
            <a:r>
              <a:rPr lang="en-US" sz="2000" dirty="0"/>
              <a:t>antigen-stimulated lymphocytes die by apoptosis, restoring the baseline steady state called </a:t>
            </a:r>
            <a:r>
              <a:rPr lang="en-US" sz="2000" b="1" dirty="0"/>
              <a:t>homeostasis</a:t>
            </a:r>
            <a:r>
              <a:rPr lang="en-US" sz="2000" dirty="0"/>
              <a:t>, and the antigen-specific cells that survive are responsible for memory.</a:t>
            </a:r>
            <a:endParaRPr lang="tr-TR" sz="2000" dirty="0"/>
          </a:p>
          <a:p>
            <a:r>
              <a:rPr lang="en-US" sz="2000" dirty="0"/>
              <a:t>The duration of each phase may vary in different immune responses. These principles apply to both </a:t>
            </a:r>
            <a:r>
              <a:rPr lang="en-US" sz="2000" b="1" dirty="0" err="1"/>
              <a:t>humoral</a:t>
            </a:r>
            <a:r>
              <a:rPr lang="en-US" sz="2000" b="1" dirty="0"/>
              <a:t> immunity </a:t>
            </a:r>
            <a:r>
              <a:rPr lang="en-US" sz="2000" dirty="0"/>
              <a:t>(mediated by  B lymphocytes) and </a:t>
            </a:r>
            <a:r>
              <a:rPr lang="en-US" sz="2000" b="1" dirty="0"/>
              <a:t>cell-mediated immunity </a:t>
            </a:r>
            <a:r>
              <a:rPr lang="en-US" sz="2000" dirty="0"/>
              <a:t>(mediated by T lymphocytes).</a:t>
            </a:r>
            <a:endParaRPr lang="tr-TR" sz="2000" dirty="0"/>
          </a:p>
        </p:txBody>
      </p:sp>
    </p:spTree>
    <p:extLst>
      <p:ext uri="{BB962C8B-B14F-4D97-AF65-F5344CB8AC3E}">
        <p14:creationId xmlns:p14="http://schemas.microsoft.com/office/powerpoint/2010/main" val="31174065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DE9BF28-418C-4AA8-92D2-35A8E6AEEDAA}"/>
              </a:ext>
            </a:extLst>
          </p:cNvPr>
          <p:cNvPicPr>
            <a:picLocks noChangeAspect="1"/>
          </p:cNvPicPr>
          <p:nvPr/>
        </p:nvPicPr>
        <p:blipFill>
          <a:blip r:embed="rId2" cstate="print"/>
          <a:stretch>
            <a:fillRect/>
          </a:stretch>
        </p:blipFill>
        <p:spPr>
          <a:xfrm>
            <a:off x="1520456" y="648586"/>
            <a:ext cx="8601740" cy="5805377"/>
          </a:xfrm>
          <a:prstGeom prst="rect">
            <a:avLst/>
          </a:prstGeom>
        </p:spPr>
      </p:pic>
    </p:spTree>
    <p:extLst>
      <p:ext uri="{BB962C8B-B14F-4D97-AF65-F5344CB8AC3E}">
        <p14:creationId xmlns:p14="http://schemas.microsoft.com/office/powerpoint/2010/main" val="3888920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F1E2C00-5EED-4C9F-856E-F8192173CBA0}"/>
              </a:ext>
            </a:extLst>
          </p:cNvPr>
          <p:cNvSpPr>
            <a:spLocks noGrp="1"/>
          </p:cNvSpPr>
          <p:nvPr>
            <p:ph idx="1"/>
          </p:nvPr>
        </p:nvSpPr>
        <p:spPr>
          <a:xfrm>
            <a:off x="838200" y="368135"/>
            <a:ext cx="10515600" cy="6151417"/>
          </a:xfrm>
        </p:spPr>
        <p:txBody>
          <a:bodyPr>
            <a:normAutofit fontScale="92500" lnSpcReduction="10000"/>
          </a:bodyPr>
          <a:lstStyle/>
          <a:p>
            <a:pPr marL="0" indent="0">
              <a:buNone/>
            </a:pPr>
            <a:endParaRPr lang="tr-TR" sz="3000"/>
          </a:p>
          <a:p>
            <a:r>
              <a:rPr lang="en-US" sz="3200"/>
              <a:t>Host defenses are grouped under </a:t>
            </a:r>
            <a:r>
              <a:rPr lang="en-US" sz="3200" b="1"/>
              <a:t>innate immunity</a:t>
            </a:r>
            <a:r>
              <a:rPr lang="en-US" sz="3200"/>
              <a:t>, which provides immediate protection against microbial invasion, and </a:t>
            </a:r>
            <a:r>
              <a:rPr lang="en-US" sz="3200" b="1"/>
              <a:t>adaptive immunity</a:t>
            </a:r>
            <a:r>
              <a:rPr lang="en-US" sz="3200"/>
              <a:t>, which develops more slowly and provides more specialized defense against infections .</a:t>
            </a:r>
            <a:endParaRPr lang="tr-TR" sz="3200"/>
          </a:p>
          <a:p>
            <a:r>
              <a:rPr lang="en-US" sz="3200"/>
              <a:t> </a:t>
            </a:r>
            <a:r>
              <a:rPr lang="en-US" sz="3200" u="sng"/>
              <a:t>Innate immunity</a:t>
            </a:r>
            <a:r>
              <a:rPr lang="en-US" sz="3200"/>
              <a:t>, also called natural immunity or native immunity, is always present in healthy individuals (hence the term innate), prepared to block the entry of microbes and to rapidly eliminate microbes that do succeed in entering host tissues.</a:t>
            </a:r>
            <a:endParaRPr lang="tr-TR" sz="3200"/>
          </a:p>
          <a:p>
            <a:r>
              <a:rPr lang="en-US" sz="3200" u="sng"/>
              <a:t> Adaptive immunity</a:t>
            </a:r>
            <a:r>
              <a:rPr lang="en-US" sz="3200"/>
              <a:t>, also called specific immunity or acquired immunity, requires expansion and differentiation of lymphocytes in response to microbes before it can provide effective defense; that is, it adapts to the presence of microbial invaders.</a:t>
            </a:r>
            <a:endParaRPr lang="tr-TR" sz="3200"/>
          </a:p>
          <a:p>
            <a:endParaRPr lang="tr-TR" sz="3200"/>
          </a:p>
        </p:txBody>
      </p:sp>
    </p:spTree>
    <p:extLst>
      <p:ext uri="{BB962C8B-B14F-4D97-AF65-F5344CB8AC3E}">
        <p14:creationId xmlns:p14="http://schemas.microsoft.com/office/powerpoint/2010/main" val="1612606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26A7249-DBD6-4953-B208-C37360D2C01A}"/>
              </a:ext>
            </a:extLst>
          </p:cNvPr>
          <p:cNvPicPr>
            <a:picLocks noChangeAspect="1"/>
          </p:cNvPicPr>
          <p:nvPr/>
        </p:nvPicPr>
        <p:blipFill>
          <a:blip r:embed="rId2"/>
          <a:stretch>
            <a:fillRect/>
          </a:stretch>
        </p:blipFill>
        <p:spPr>
          <a:xfrm>
            <a:off x="1419725" y="1"/>
            <a:ext cx="8590547" cy="5165766"/>
          </a:xfrm>
          <a:prstGeom prst="rect">
            <a:avLst/>
          </a:prstGeom>
        </p:spPr>
      </p:pic>
      <p:sp>
        <p:nvSpPr>
          <p:cNvPr id="3" name="Dikdörtgen 2">
            <a:extLst>
              <a:ext uri="{FF2B5EF4-FFF2-40B4-BE49-F238E27FC236}">
                <a16:creationId xmlns:a16="http://schemas.microsoft.com/office/drawing/2014/main" id="{92C29D00-4055-4F7E-BD78-5C8CFB22E140}"/>
              </a:ext>
            </a:extLst>
          </p:cNvPr>
          <p:cNvSpPr/>
          <p:nvPr/>
        </p:nvSpPr>
        <p:spPr>
          <a:xfrm>
            <a:off x="476249" y="5047013"/>
            <a:ext cx="10477500" cy="18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FIGURE 1-3 Principal mechanisms of innate and adaptive immunity.</a:t>
            </a:r>
            <a:r>
              <a:rPr kumimoji="0" lang="en-US"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The mechanisms of innate immunity provide the initial defense against infections.</a:t>
            </a:r>
            <a:r>
              <a:rPr kumimoji="0" lang="tr-TR"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Adaptive immune responses develop later and are mediated</a:t>
            </a: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by</a:t>
            </a:r>
            <a:r>
              <a:rPr kumimoji="0" lang="tr-TR"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lymphocytes and their products</a:t>
            </a:r>
            <a:r>
              <a:rPr kumimoji="0" lang="tr-TR"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Antibodies block infections and eliminate microbes, and T lymphocytes</a:t>
            </a:r>
            <a:r>
              <a:rPr kumimoji="0" lang="tr-TR"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eradicate intracellular microbes.</a:t>
            </a: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lang="tr-TR" sz="1600">
                <a:solidFill>
                  <a:prstClr val="black"/>
                </a:solidFill>
              </a:rPr>
              <a:t>Basic Immunology (Functions and Disorders of the Immune System) , AK Abbas, AH Lichtman, S Pillai , 5th edition.2016 </a:t>
            </a:r>
            <a:endParaRPr lang="tr-TR" sz="1600">
              <a:solidFill>
                <a:prstClr val="white"/>
              </a:solidFil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tr-TR"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28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IMG_0466 (1).JPG"/>
          <p:cNvPicPr>
            <a:picLocks noChangeAspect="1" noChangeArrowheads="1"/>
          </p:cNvPicPr>
          <p:nvPr/>
        </p:nvPicPr>
        <p:blipFill>
          <a:blip r:embed="rId2" cstate="print"/>
          <a:srcRect/>
          <a:stretch>
            <a:fillRect/>
          </a:stretch>
        </p:blipFill>
        <p:spPr bwMode="auto">
          <a:xfrm>
            <a:off x="0" y="51110"/>
            <a:ext cx="12192000" cy="67557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5909F91-B58B-4FDD-B8D1-B3133A8C77F2}"/>
              </a:ext>
            </a:extLst>
          </p:cNvPr>
          <p:cNvSpPr>
            <a:spLocks noGrp="1"/>
          </p:cNvSpPr>
          <p:nvPr>
            <p:ph idx="1"/>
          </p:nvPr>
        </p:nvSpPr>
        <p:spPr>
          <a:xfrm>
            <a:off x="878774" y="676894"/>
            <a:ext cx="10475026" cy="5937662"/>
          </a:xfrm>
        </p:spPr>
        <p:txBody>
          <a:bodyPr>
            <a:noAutofit/>
          </a:bodyPr>
          <a:lstStyle/>
          <a:p>
            <a:pPr lvl="0"/>
            <a:r>
              <a:rPr lang="en-US" sz="2400">
                <a:solidFill>
                  <a:prstClr val="black"/>
                </a:solidFill>
              </a:rPr>
              <a:t>The adaptive immune system consists of lymphocytes and their products, such as antibodies. </a:t>
            </a:r>
            <a:endParaRPr lang="tr-TR" sz="2400">
              <a:solidFill>
                <a:prstClr val="black"/>
              </a:solidFill>
            </a:endParaRPr>
          </a:p>
          <a:p>
            <a:pPr lvl="0"/>
            <a:r>
              <a:rPr lang="en-US" sz="2400">
                <a:solidFill>
                  <a:prstClr val="black"/>
                </a:solidFill>
              </a:rPr>
              <a:t>Adaptive immune responses are especially important for defense against infectious microbes that are pathogenic for humans (i.e., capable of causing disease) and may have evolved to resist innate immunity</a:t>
            </a:r>
            <a:r>
              <a:rPr lang="tr-TR" sz="2400">
                <a:solidFill>
                  <a:prstClr val="black"/>
                </a:solidFill>
              </a:rPr>
              <a:t>.</a:t>
            </a:r>
          </a:p>
          <a:p>
            <a:pPr lvl="0"/>
            <a:r>
              <a:rPr lang="en-US" sz="2400">
                <a:solidFill>
                  <a:prstClr val="black"/>
                </a:solidFill>
              </a:rPr>
              <a:t> </a:t>
            </a:r>
            <a:r>
              <a:rPr lang="tr-TR" sz="2400">
                <a:solidFill>
                  <a:prstClr val="black"/>
                </a:solidFill>
              </a:rPr>
              <a:t>T</a:t>
            </a:r>
            <a:r>
              <a:rPr lang="en-US" sz="2400">
                <a:solidFill>
                  <a:prstClr val="black"/>
                </a:solidFill>
              </a:rPr>
              <a:t>he cells of adaptive immunity (lymphocytes) express receptors that specifically recognize a much wider variety of molecules produced by microbes as well as noninfectious substances.</a:t>
            </a:r>
            <a:endParaRPr lang="tr-TR" sz="2400">
              <a:solidFill>
                <a:prstClr val="black"/>
              </a:solidFill>
            </a:endParaRPr>
          </a:p>
          <a:p>
            <a:pPr lvl="0"/>
            <a:r>
              <a:rPr lang="en-US" sz="2400">
                <a:solidFill>
                  <a:prstClr val="black"/>
                </a:solidFill>
              </a:rPr>
              <a:t> Any substance that is specifically recognized by lymphocytes or antibodies is called an </a:t>
            </a:r>
            <a:r>
              <a:rPr lang="en-US" sz="2400" b="1">
                <a:solidFill>
                  <a:prstClr val="black"/>
                </a:solidFill>
              </a:rPr>
              <a:t>antigen</a:t>
            </a:r>
            <a:r>
              <a:rPr lang="en-US" sz="2400">
                <a:solidFill>
                  <a:prstClr val="black"/>
                </a:solidFill>
              </a:rPr>
              <a:t>.</a:t>
            </a:r>
            <a:endParaRPr lang="tr-TR" sz="2400">
              <a:solidFill>
                <a:prstClr val="black"/>
              </a:solidFill>
            </a:endParaRPr>
          </a:p>
          <a:p>
            <a:pPr lvl="0"/>
            <a:r>
              <a:rPr lang="tr-TR" sz="2400">
                <a:solidFill>
                  <a:prstClr val="black"/>
                </a:solidFill>
              </a:rPr>
              <a:t>There is </a:t>
            </a:r>
            <a:r>
              <a:rPr lang="en-US" sz="2400">
                <a:solidFill>
                  <a:prstClr val="black"/>
                </a:solidFill>
              </a:rPr>
              <a:t>cooperation between innate and adaptive immunity </a:t>
            </a:r>
            <a:r>
              <a:rPr lang="tr-TR" sz="2400">
                <a:solidFill>
                  <a:prstClr val="black"/>
                </a:solidFill>
              </a:rPr>
              <a:t>. </a:t>
            </a:r>
          </a:p>
          <a:p>
            <a:pPr lvl="0"/>
            <a:r>
              <a:rPr lang="en-US" sz="2400">
                <a:solidFill>
                  <a:prstClr val="black"/>
                </a:solidFill>
              </a:rPr>
              <a:t>Adaptive immune responses often use the cells and molecules of the innate immune system to eliminate microbes</a:t>
            </a:r>
            <a:r>
              <a:rPr lang="tr-TR" sz="2400">
                <a:solidFill>
                  <a:prstClr val="black"/>
                </a:solidFill>
              </a:rPr>
              <a:t>.</a:t>
            </a:r>
          </a:p>
          <a:p>
            <a:pPr lvl="0"/>
            <a:r>
              <a:rPr lang="tr-TR" sz="2400">
                <a:solidFill>
                  <a:prstClr val="black"/>
                </a:solidFill>
              </a:rPr>
              <a:t>A</a:t>
            </a:r>
            <a:r>
              <a:rPr lang="en-US" sz="2400">
                <a:solidFill>
                  <a:prstClr val="black"/>
                </a:solidFill>
              </a:rPr>
              <a:t>daptive immunity functions to greatly enhance these antimicrobial mechanisms of innate immunity.</a:t>
            </a:r>
            <a:endParaRPr lang="tr-TR" sz="2400">
              <a:solidFill>
                <a:prstClr val="black"/>
              </a:solidFill>
            </a:endParaRPr>
          </a:p>
          <a:p>
            <a:endParaRPr lang="tr-TR" sz="2400"/>
          </a:p>
        </p:txBody>
      </p:sp>
    </p:spTree>
    <p:extLst>
      <p:ext uri="{BB962C8B-B14F-4D97-AF65-F5344CB8AC3E}">
        <p14:creationId xmlns:p14="http://schemas.microsoft.com/office/powerpoint/2010/main" val="391925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99EB64-D253-4D89-8104-9A368BA0CC75}"/>
              </a:ext>
            </a:extLst>
          </p:cNvPr>
          <p:cNvSpPr>
            <a:spLocks noGrp="1"/>
          </p:cNvSpPr>
          <p:nvPr>
            <p:ph type="title"/>
          </p:nvPr>
        </p:nvSpPr>
        <p:spPr>
          <a:xfrm>
            <a:off x="838200" y="534390"/>
            <a:ext cx="10515600" cy="973776"/>
          </a:xfrm>
        </p:spPr>
        <p:txBody>
          <a:bodyPr>
            <a:normAutofit/>
          </a:bodyPr>
          <a:lstStyle/>
          <a:p>
            <a:r>
              <a:rPr lang="tr-TR" sz="3600"/>
              <a:t>             </a:t>
            </a:r>
            <a:r>
              <a:rPr lang="tr-TR" sz="3600" b="1"/>
              <a:t>TYPES </a:t>
            </a:r>
            <a:r>
              <a:rPr lang="tr-TR" sz="3600" b="1" dirty="0"/>
              <a:t>OF ADAPTIVE IMMUNITY</a:t>
            </a:r>
          </a:p>
        </p:txBody>
      </p:sp>
      <p:sp>
        <p:nvSpPr>
          <p:cNvPr id="3" name="İçerik Yer Tutucusu 2">
            <a:extLst>
              <a:ext uri="{FF2B5EF4-FFF2-40B4-BE49-F238E27FC236}">
                <a16:creationId xmlns:a16="http://schemas.microsoft.com/office/drawing/2014/main" id="{6F51F9EC-8606-4F6B-B8AD-687622ECE787}"/>
              </a:ext>
            </a:extLst>
          </p:cNvPr>
          <p:cNvSpPr>
            <a:spLocks noGrp="1"/>
          </p:cNvSpPr>
          <p:nvPr>
            <p:ph idx="1"/>
          </p:nvPr>
        </p:nvSpPr>
        <p:spPr>
          <a:xfrm>
            <a:off x="838200" y="1745673"/>
            <a:ext cx="10515600" cy="4431290"/>
          </a:xfrm>
        </p:spPr>
        <p:txBody>
          <a:bodyPr/>
          <a:lstStyle/>
          <a:p>
            <a:endParaRPr lang="tr-TR" cap="all" dirty="0"/>
          </a:p>
          <a:p>
            <a:pPr>
              <a:buFont typeface="Wingdings" panose="05000000000000000000" pitchFamily="2" charset="2"/>
              <a:buChar char="§"/>
            </a:pPr>
            <a:r>
              <a:rPr lang="en-US" b="1" cap="all" dirty="0"/>
              <a:t>humoral immunity </a:t>
            </a:r>
            <a:r>
              <a:rPr lang="tr-TR"/>
              <a:t>:</a:t>
            </a:r>
            <a:r>
              <a:rPr lang="en-US"/>
              <a:t> </a:t>
            </a:r>
            <a:r>
              <a:rPr lang="tr-TR"/>
              <a:t>P</a:t>
            </a:r>
            <a:r>
              <a:rPr lang="en-US"/>
              <a:t>rovide </a:t>
            </a:r>
            <a:r>
              <a:rPr lang="en-US" dirty="0"/>
              <a:t>defense against </a:t>
            </a:r>
            <a:r>
              <a:rPr lang="en-US"/>
              <a:t>extracellular microbes </a:t>
            </a:r>
            <a:endParaRPr lang="tr-TR" dirty="0"/>
          </a:p>
          <a:p>
            <a:endParaRPr lang="tr-TR" dirty="0"/>
          </a:p>
          <a:p>
            <a:pPr>
              <a:buFont typeface="Wingdings" panose="05000000000000000000" pitchFamily="2" charset="2"/>
              <a:buChar char="§"/>
            </a:pPr>
            <a:r>
              <a:rPr lang="en-US" dirty="0"/>
              <a:t> </a:t>
            </a:r>
            <a:r>
              <a:rPr lang="en-US" b="1" cap="all" dirty="0"/>
              <a:t>cell-mediated </a:t>
            </a:r>
            <a:r>
              <a:rPr lang="en-US" b="1" cap="all"/>
              <a:t>immunity</a:t>
            </a:r>
            <a:r>
              <a:rPr lang="tr-TR"/>
              <a:t>: P</a:t>
            </a:r>
            <a:r>
              <a:rPr lang="en-US"/>
              <a:t>rovide defense against intracellular microbes </a:t>
            </a:r>
            <a:endParaRPr lang="tr-TR" dirty="0"/>
          </a:p>
        </p:txBody>
      </p:sp>
    </p:spTree>
    <p:extLst>
      <p:ext uri="{BB962C8B-B14F-4D97-AF65-F5344CB8AC3E}">
        <p14:creationId xmlns:p14="http://schemas.microsoft.com/office/powerpoint/2010/main" val="116984758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4041</Words>
  <Application>Microsoft Office PowerPoint</Application>
  <PresentationFormat>Geniş ekran</PresentationFormat>
  <Paragraphs>210</Paragraphs>
  <Slides>45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45</vt:i4>
      </vt:variant>
    </vt:vector>
  </HeadingPairs>
  <TitlesOfParts>
    <vt:vector size="54" baseType="lpstr">
      <vt:lpstr>&amp;quot</vt:lpstr>
      <vt:lpstr>Arial</vt:lpstr>
      <vt:lpstr>Calibri</vt:lpstr>
      <vt:lpstr>Calibri Light</vt:lpstr>
      <vt:lpstr>Courier New</vt:lpstr>
      <vt:lpstr>Fira Sans</vt:lpstr>
      <vt:lpstr>Verdana</vt:lpstr>
      <vt:lpstr>Wingdings</vt:lpstr>
      <vt:lpstr>Office Teması</vt:lpstr>
      <vt:lpstr>Evaluation of the  Immune System</vt:lpstr>
      <vt:lpstr>PowerPoint Sunusu</vt:lpstr>
      <vt:lpstr>PowerPoint Sunusu</vt:lpstr>
      <vt:lpstr>PowerPoint Sunusu</vt:lpstr>
      <vt:lpstr>PowerPoint Sunusu</vt:lpstr>
      <vt:lpstr>PowerPoint Sunusu</vt:lpstr>
      <vt:lpstr>PowerPoint Sunusu</vt:lpstr>
      <vt:lpstr>PowerPoint Sunusu</vt:lpstr>
      <vt:lpstr>             TYPES OF ADAPTIVE IMMUNITY</vt:lpstr>
      <vt:lpstr>PowerPoint Sunusu</vt:lpstr>
      <vt:lpstr>PowerPoint Sunusu</vt:lpstr>
      <vt:lpstr>PowerPoint Sunusu</vt:lpstr>
      <vt:lpstr>PowerPoint Sunusu</vt:lpstr>
      <vt:lpstr>PowerPoint Sunusu</vt:lpstr>
      <vt:lpstr>PROPERTIES OF ADAPTIVE IMMUNE RESPONSES </vt:lpstr>
      <vt:lpstr>PowerPoint Sunusu</vt:lpstr>
      <vt:lpstr>PowerPoint Sunusu</vt:lpstr>
      <vt:lpstr>PowerPoint Sunusu</vt:lpstr>
      <vt:lpstr>  CELLS OF THE IMMUNE SYSTEM</vt:lpstr>
      <vt:lpstr>PowerPoint Sunusu</vt:lpstr>
      <vt:lpstr>  Lymphocytes  </vt:lpstr>
      <vt:lpstr>PowerPoint Sunusu</vt:lpstr>
      <vt:lpstr>PowerPoint Sunusu</vt:lpstr>
      <vt:lpstr>PowerPoint Sunusu</vt:lpstr>
      <vt:lpstr>PowerPoint Sunusu</vt:lpstr>
      <vt:lpstr>PowerPoint Sunusu</vt:lpstr>
      <vt:lpstr>Antigen-Presenting Cells </vt:lpstr>
      <vt:lpstr>PowerPoint Sunusu</vt:lpstr>
      <vt:lpstr>PowerPoint Sunusu</vt:lpstr>
      <vt:lpstr>   TISSUES OF THE IMMUNE SYSTEM</vt:lpstr>
      <vt:lpstr>  Peripheral Lymphoid Organs</vt:lpstr>
      <vt:lpstr>PowerPoint Sunusu</vt:lpstr>
      <vt:lpstr>PowerPoint Sunusu</vt:lpstr>
      <vt:lpstr>PowerPoint Sunusu</vt:lpstr>
      <vt:lpstr>PowerPoint Sunusu</vt:lpstr>
      <vt:lpstr>PowerPoint Sunusu</vt:lpstr>
      <vt:lpstr>PowerPoint Sunusu</vt:lpstr>
      <vt:lpstr>PowerPoint Sunusu</vt:lpstr>
      <vt:lpstr>Lymphocyte Recirculation and Migration into Tissues</vt:lpstr>
      <vt:lpstr>PowerPoint Sunusu</vt:lpstr>
      <vt:lpstr>PowerPoint Sunusu</vt:lpstr>
      <vt:lpstr>OVERVIEW OF IMMUNE RESPONSES TO MICROBES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the  Immune System</dc:title>
  <dc:creator>user</dc:creator>
  <cp:lastModifiedBy>user</cp:lastModifiedBy>
  <cp:revision>96</cp:revision>
  <dcterms:created xsi:type="dcterms:W3CDTF">2020-01-29T01:37:29Z</dcterms:created>
  <dcterms:modified xsi:type="dcterms:W3CDTF">2020-03-06T03:07:26Z</dcterms:modified>
</cp:coreProperties>
</file>