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285" r:id="rId13"/>
    <p:sldId id="260" r:id="rId14"/>
    <p:sldId id="302" r:id="rId15"/>
    <p:sldId id="270" r:id="rId16"/>
    <p:sldId id="263" r:id="rId17"/>
    <p:sldId id="264" r:id="rId18"/>
    <p:sldId id="265" r:id="rId19"/>
    <p:sldId id="266" r:id="rId20"/>
    <p:sldId id="308" r:id="rId21"/>
    <p:sldId id="307" r:id="rId22"/>
    <p:sldId id="309" r:id="rId23"/>
    <p:sldId id="310" r:id="rId24"/>
    <p:sldId id="269" r:id="rId25"/>
    <p:sldId id="268" r:id="rId26"/>
    <p:sldId id="262" r:id="rId27"/>
    <p:sldId id="261" r:id="rId28"/>
    <p:sldId id="267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85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1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45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3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15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72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83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1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39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85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96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D38A8-42D6-40C7-B9CE-13CAF54819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5C5DB-43F6-47CA-B611-A53628055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22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urselkz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harti.mielu.ro/lotrului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arti.mielu.ro/latoritei.html" TargetMode="External"/><Relationship Id="rId5" Type="http://schemas.openxmlformats.org/officeDocument/2006/relationships/hyperlink" Target="http://harti.mielu.ro/capatanii.html" TargetMode="External"/><Relationship Id="rId4" Type="http://schemas.openxmlformats.org/officeDocument/2006/relationships/hyperlink" Target="http://harti.mielu.ro/parang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n.wikipedia.org/wiki/R%C3%ADo_de_la_Plat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tr-TR" dirty="0"/>
              <a:t>Türkiye’nin Akarsu Havzaları</a:t>
            </a:r>
            <a:endParaRPr lang="en-GB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389121"/>
            <a:ext cx="9144000" cy="2156058"/>
          </a:xfrm>
        </p:spPr>
        <p:txBody>
          <a:bodyPr anchor="ctr">
            <a:noAutofit/>
          </a:bodyPr>
          <a:lstStyle/>
          <a:p>
            <a:r>
              <a:rPr lang="en-GB" altLang="en-US" dirty="0" err="1"/>
              <a:t>Üniversite</a:t>
            </a:r>
            <a:r>
              <a:rPr lang="en-GB" altLang="en-US" dirty="0"/>
              <a:t> Alan </a:t>
            </a:r>
            <a:r>
              <a:rPr lang="en-GB" altLang="en-US" dirty="0" err="1"/>
              <a:t>Dışı</a:t>
            </a:r>
            <a:r>
              <a:rPr lang="en-GB" altLang="en-US" dirty="0"/>
              <a:t> </a:t>
            </a:r>
            <a:r>
              <a:rPr lang="en-GB" altLang="en-US" dirty="0" err="1"/>
              <a:t>Seçmeli</a:t>
            </a:r>
            <a:r>
              <a:rPr lang="en-GB" altLang="en-US" dirty="0"/>
              <a:t> </a:t>
            </a:r>
            <a:r>
              <a:rPr lang="en-GB" altLang="en-US" dirty="0" err="1"/>
              <a:t>Dersler</a:t>
            </a:r>
            <a:endParaRPr lang="tr-TR" altLang="en-US" dirty="0"/>
          </a:p>
          <a:p>
            <a:r>
              <a:rPr lang="en-GB" altLang="en-US" dirty="0"/>
              <a:t> </a:t>
            </a:r>
            <a:r>
              <a:rPr lang="tr-TR" altLang="tr-TR" dirty="0" err="1"/>
              <a:t>Prof.Dr</a:t>
            </a:r>
            <a:r>
              <a:rPr lang="tr-TR" altLang="tr-TR" dirty="0"/>
              <a:t>. Hasan Sabri Öztürk</a:t>
            </a:r>
          </a:p>
          <a:p>
            <a:r>
              <a:rPr lang="tr-TR" altLang="tr-TR" dirty="0"/>
              <a:t>hozturk@agri.ankara.edu.tr</a:t>
            </a:r>
          </a:p>
          <a:p>
            <a:r>
              <a:rPr lang="tr-TR" altLang="tr-TR" dirty="0"/>
              <a:t>2023-2024/Bahar</a:t>
            </a:r>
          </a:p>
        </p:txBody>
      </p:sp>
    </p:spTree>
    <p:extLst>
      <p:ext uri="{BB962C8B-B14F-4D97-AF65-F5344CB8AC3E}">
        <p14:creationId xmlns:p14="http://schemas.microsoft.com/office/powerpoint/2010/main" val="3250340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03" y="183174"/>
            <a:ext cx="9601772" cy="647690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6748" y="5665569"/>
            <a:ext cx="1582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F1419"/>
                </a:solidFill>
                <a:latin typeface="TwitterChirp"/>
                <a:hlinkClick r:id="rId3"/>
              </a:rPr>
              <a:t>Gursel</a:t>
            </a:r>
            <a:r>
              <a:rPr lang="en-GB" b="1" dirty="0">
                <a:solidFill>
                  <a:srgbClr val="0F1419"/>
                </a:solidFill>
                <a:latin typeface="TwitterChirp"/>
                <a:hlinkClick r:id="rId3"/>
              </a:rPr>
              <a:t> KIZILASLAN</a:t>
            </a:r>
            <a:endParaRPr lang="en-GB" b="1" i="0" u="none" strike="noStrike" dirty="0">
              <a:solidFill>
                <a:srgbClr val="0F1419"/>
              </a:solidFill>
              <a:effectLst/>
              <a:latin typeface="TwitterChirp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7811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ikdörtgen 4"/>
          <p:cNvSpPr/>
          <p:nvPr/>
        </p:nvSpPr>
        <p:spPr>
          <a:xfrm>
            <a:off x="2442411" y="5807631"/>
            <a:ext cx="2347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Y. </a:t>
            </a:r>
            <a:r>
              <a:rPr lang="en-GB" dirty="0" err="1"/>
              <a:t>Darama</a:t>
            </a:r>
            <a:r>
              <a:rPr lang="tr-TR" dirty="0"/>
              <a:t>, ve</a:t>
            </a:r>
            <a:r>
              <a:rPr lang="en-GB" dirty="0"/>
              <a:t> K. </a:t>
            </a:r>
            <a:r>
              <a:rPr lang="en-GB" dirty="0" err="1"/>
              <a:t>Seyrek</a:t>
            </a:r>
            <a:endParaRPr lang="en-GB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11" y="1243569"/>
            <a:ext cx="6453188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88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96061"/>
          </a:xfrm>
        </p:spPr>
        <p:txBody>
          <a:bodyPr/>
          <a:lstStyle/>
          <a:p>
            <a:r>
              <a:rPr lang="tr-TR" dirty="0"/>
              <a:t>Türkiye’nin Akarsu Havzaları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77"/>
            <a:ext cx="11125200" cy="4950714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33400" y="6332882"/>
            <a:ext cx="3360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666666"/>
                </a:solidFill>
                <a:latin typeface="Noto Sans"/>
              </a:rPr>
              <a:t> </a:t>
            </a:r>
            <a:r>
              <a:rPr lang="tr-TR" b="1" dirty="0">
                <a:solidFill>
                  <a:srgbClr val="666666"/>
                </a:solidFill>
                <a:latin typeface="Noto Sans"/>
              </a:rPr>
              <a:t>Kaynak: </a:t>
            </a:r>
            <a:r>
              <a:rPr lang="es-ES" b="1" dirty="0">
                <a:solidFill>
                  <a:srgbClr val="666666"/>
                </a:solidFill>
                <a:latin typeface="Noto Sans"/>
              </a:rPr>
              <a:t>Efe ve Aydın, 2009)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44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" y="84873"/>
            <a:ext cx="11788140" cy="60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0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16" y="1502379"/>
            <a:ext cx="10768013" cy="467458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001485" y="6500209"/>
            <a:ext cx="3294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11111"/>
                </a:solidFill>
                <a:latin typeface="Roboto"/>
              </a:rPr>
              <a:t> </a:t>
            </a:r>
            <a:r>
              <a:rPr lang="tr-TR" dirty="0">
                <a:solidFill>
                  <a:srgbClr val="111111"/>
                </a:solidFill>
                <a:latin typeface="Roboto"/>
              </a:rPr>
              <a:t>sivri, 2017</a:t>
            </a:r>
            <a:r>
              <a:rPr lang="en-GB" dirty="0">
                <a:solidFill>
                  <a:srgbClr val="111111"/>
                </a:solidFill>
                <a:latin typeface="Roboto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8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55" y="463745"/>
            <a:ext cx="11114532" cy="571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8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8909"/>
          </a:xfrm>
        </p:spPr>
        <p:txBody>
          <a:bodyPr/>
          <a:lstStyle/>
          <a:p>
            <a:pPr eaLnBrk="1" hangingPunct="1"/>
            <a:r>
              <a:rPr lang="tr-TR" altLang="tr-TR" dirty="0">
                <a:latin typeface="Arial" panose="020B0604020202020204" pitchFamily="34" charset="0"/>
                <a:cs typeface="Arial" panose="020B0604020202020204" pitchFamily="34" charset="0"/>
              </a:rPr>
              <a:t>Havzalar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1417640"/>
            <a:ext cx="9526588" cy="5063372"/>
          </a:xfrm>
        </p:spPr>
        <p:txBody>
          <a:bodyPr rtlCol="0">
            <a:noAutofit/>
          </a:bodyPr>
          <a:lstStyle/>
          <a:p>
            <a:pPr>
              <a:buFont typeface="+mj-lt"/>
              <a:buAutoNum type="arabicPeriod"/>
              <a:defRPr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Meriç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Marmara Suları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Susurluk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Ege Suları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Gediz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Küçükmenderes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Büyükmenderes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Batı Akdeniz Suları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Orta Akdeniz Suları Havzası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81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Başlık"/>
          <p:cNvSpPr>
            <a:spLocks noGrp="1"/>
          </p:cNvSpPr>
          <p:nvPr>
            <p:ph type="title"/>
          </p:nvPr>
        </p:nvSpPr>
        <p:spPr>
          <a:xfrm>
            <a:off x="744583" y="274639"/>
            <a:ext cx="9466217" cy="966332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dirty="0">
                <a:latin typeface="Arial" panose="020B0604020202020204" pitchFamily="34" charset="0"/>
                <a:cs typeface="Arial" panose="020B0604020202020204" pitchFamily="34" charset="0"/>
              </a:rPr>
              <a:t>Havzalar</a:t>
            </a:r>
          </a:p>
        </p:txBody>
      </p:sp>
      <p:sp>
        <p:nvSpPr>
          <p:cNvPr id="5123" name="2 İçerik Yer Tutucusu"/>
          <p:cNvSpPr>
            <a:spLocks noGrp="1"/>
          </p:cNvSpPr>
          <p:nvPr>
            <p:ph idx="1"/>
          </p:nvPr>
        </p:nvSpPr>
        <p:spPr>
          <a:xfrm>
            <a:off x="744583" y="1385350"/>
            <a:ext cx="9466217" cy="50635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tr-TR" altLang="en-US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tr-TR" altLang="en-US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Afyon Suları Kapalı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tr-TR" altLang="en-US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Orta Anadolu Kapalı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Sakarya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Batı Karadeniz Suları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Yeşilırmak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 Kızılırmak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Doğu Akdeniz Suları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Seyhan Havzası </a:t>
            </a:r>
          </a:p>
          <a:p>
            <a:pPr marL="0" indent="0">
              <a:buNone/>
            </a:pPr>
            <a:endParaRPr lang="tr-TR" alt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49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8098"/>
          </a:xfrm>
        </p:spPr>
        <p:txBody>
          <a:bodyPr/>
          <a:lstStyle/>
          <a:p>
            <a:r>
              <a:rPr lang="tr-TR" altLang="en-US" dirty="0"/>
              <a:t>Havzalar</a:t>
            </a:r>
            <a:endParaRPr lang="en-GB" alt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17638"/>
            <a:ext cx="9372600" cy="496411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Hatay Suları Havzası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Ceyhan Havzası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Fırat Nehri ve kolları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Doğu Karadeniz Suları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Çoruh Havzası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Aras Havzası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 Gölü Kapalı Havzası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Dicle Nehri ve kolları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72444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Kapalı havzalar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Burdur Gölü Kapalı Havzası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tr-TR" altLang="en-US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Afyon Suları Kapalı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tr-TR" altLang="en-US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Orta Anadolu Kapalı Havzası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Aras Havzası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 Gölü Kapalı Havzası </a:t>
            </a:r>
          </a:p>
          <a:p>
            <a:pPr marL="457200" indent="-457200">
              <a:buFont typeface="+mj-lt"/>
              <a:buAutoNum type="arabicPeriod" startAt="10"/>
            </a:pPr>
            <a:endParaRPr lang="tr-TR" altLang="en-US" dirty="0">
              <a:solidFill>
                <a:srgbClr val="FF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2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2051" y="365126"/>
            <a:ext cx="10721749" cy="786294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Havza nedir?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2051" y="1327037"/>
            <a:ext cx="10515600" cy="21059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Nehir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nehrin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kaynağı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sonlandığı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kalan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nehre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veren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alanı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kapsamaktadır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Akarsuyun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kolu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yan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kolları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birlikte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sularını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topladığı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drene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ettiği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alana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akaçlama</a:t>
            </a: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 da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denilir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226" y="3329086"/>
            <a:ext cx="3187541" cy="314372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32051" y="3608628"/>
            <a:ext cx="262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alanı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drenaj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alanı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nehir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akarsu havzası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242" y="3329086"/>
            <a:ext cx="4191000" cy="299132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769767" y="6248749"/>
            <a:ext cx="5335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645AD"/>
                </a:solidFill>
                <a:latin typeface="Arial" panose="020B0604020202020204" pitchFamily="34" charset="0"/>
                <a:hlinkClick r:id="rId4"/>
              </a:rPr>
              <a:t>http://harti.mielu.ro/parang.html</a:t>
            </a:r>
            <a:r>
              <a:rPr lang="en-GB" sz="1400" dirty="0">
                <a:solidFill>
                  <a:srgbClr val="54595D"/>
                </a:solidFill>
                <a:latin typeface="Arial" panose="020B0604020202020204" pitchFamily="34" charset="0"/>
              </a:rPr>
              <a:t> </a:t>
            </a:r>
            <a:r>
              <a:rPr lang="en-GB" sz="1400" dirty="0">
                <a:solidFill>
                  <a:srgbClr val="0645AD"/>
                </a:solidFill>
                <a:latin typeface="Arial" panose="020B0604020202020204" pitchFamily="34" charset="0"/>
                <a:hlinkClick r:id="rId5"/>
              </a:rPr>
              <a:t>http://harti.mielu.ro/capatanii.html</a:t>
            </a:r>
            <a:r>
              <a:rPr lang="en-GB" sz="1400" dirty="0">
                <a:solidFill>
                  <a:srgbClr val="54595D"/>
                </a:solidFill>
                <a:latin typeface="Arial" panose="020B0604020202020204" pitchFamily="34" charset="0"/>
              </a:rPr>
              <a:t> </a:t>
            </a:r>
            <a:r>
              <a:rPr lang="en-GB" sz="1400" dirty="0">
                <a:solidFill>
                  <a:srgbClr val="0645AD"/>
                </a:solidFill>
                <a:latin typeface="Arial" panose="020B0604020202020204" pitchFamily="34" charset="0"/>
                <a:hlinkClick r:id="rId6"/>
              </a:rPr>
              <a:t>http://harti.mielu.ro/latoritei.html</a:t>
            </a:r>
            <a:r>
              <a:rPr lang="en-GB" sz="1400" dirty="0">
                <a:solidFill>
                  <a:srgbClr val="54595D"/>
                </a:solidFill>
                <a:latin typeface="Arial" panose="020B0604020202020204" pitchFamily="34" charset="0"/>
              </a:rPr>
              <a:t> </a:t>
            </a:r>
            <a:r>
              <a:rPr lang="en-GB" sz="1400" dirty="0">
                <a:solidFill>
                  <a:srgbClr val="0645AD"/>
                </a:solidFill>
                <a:latin typeface="Arial" panose="020B0604020202020204" pitchFamily="34" charset="0"/>
                <a:hlinkClick r:id="rId7"/>
              </a:rPr>
              <a:t>http://harti.mielu.ro/lotrului.html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31617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917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İç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Anadolu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Kapalı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7449"/>
          </a:xfrm>
        </p:spPr>
        <p:txBody>
          <a:bodyPr/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Gölü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Afyon-Akarçay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Konya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kapalı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havzalarından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oluşmaktadır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havzalar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yörenin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etrafının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dağlarla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çevrili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yıllık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yağışın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nedeniyle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oluşmuştur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42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Aras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Hazar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 Kapalı havzası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0986"/>
          </a:xfrm>
        </p:spPr>
        <p:txBody>
          <a:bodyPr/>
          <a:lstStyle/>
          <a:p>
            <a:r>
              <a:rPr lang="en-GB" dirty="0" err="1"/>
              <a:t>Hazar</a:t>
            </a:r>
            <a:r>
              <a:rPr lang="en-GB" dirty="0"/>
              <a:t> </a:t>
            </a:r>
            <a:r>
              <a:rPr lang="en-GB" dirty="0" err="1"/>
              <a:t>Denizi’ne</a:t>
            </a:r>
            <a:r>
              <a:rPr lang="en-GB" dirty="0"/>
              <a:t> </a:t>
            </a:r>
            <a:r>
              <a:rPr lang="en-GB" dirty="0" err="1"/>
              <a:t>Dökülen</a:t>
            </a:r>
            <a:r>
              <a:rPr lang="en-GB" dirty="0"/>
              <a:t> </a:t>
            </a:r>
            <a:r>
              <a:rPr lang="en-GB" dirty="0" err="1"/>
              <a:t>Akarsularımız</a:t>
            </a:r>
            <a:endParaRPr lang="en-GB" dirty="0"/>
          </a:p>
          <a:p>
            <a:r>
              <a:rPr lang="en-GB" dirty="0" err="1"/>
              <a:t>Hazar</a:t>
            </a:r>
            <a:r>
              <a:rPr lang="en-GB" dirty="0"/>
              <a:t> </a:t>
            </a:r>
            <a:r>
              <a:rPr lang="en-GB" dirty="0" err="1"/>
              <a:t>Denizi</a:t>
            </a:r>
            <a:r>
              <a:rPr lang="en-GB" dirty="0"/>
              <a:t> </a:t>
            </a:r>
            <a:r>
              <a:rPr lang="en-GB" dirty="0" err="1"/>
              <a:t>oluşum</a:t>
            </a:r>
            <a:r>
              <a:rPr lang="en-GB" dirty="0"/>
              <a:t> </a:t>
            </a:r>
            <a:r>
              <a:rPr lang="en-GB" dirty="0" err="1"/>
              <a:t>bakımından</a:t>
            </a:r>
            <a:r>
              <a:rPr lang="en-GB" dirty="0"/>
              <a:t> </a:t>
            </a:r>
            <a:r>
              <a:rPr lang="en-GB" dirty="0" err="1"/>
              <a:t>tektonik</a:t>
            </a:r>
            <a:r>
              <a:rPr lang="en-GB" dirty="0"/>
              <a:t> </a:t>
            </a:r>
            <a:r>
              <a:rPr lang="en-GB" dirty="0" err="1"/>
              <a:t>kökenli</a:t>
            </a:r>
            <a:r>
              <a:rPr lang="en-GB" dirty="0"/>
              <a:t> </a:t>
            </a:r>
            <a:r>
              <a:rPr lang="en-GB" dirty="0" err="1"/>
              <a:t>göldür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Büyüklüğünden</a:t>
            </a:r>
            <a:r>
              <a:rPr lang="en-GB" dirty="0"/>
              <a:t> </a:t>
            </a:r>
            <a:r>
              <a:rPr lang="en-GB" dirty="0" err="1"/>
              <a:t>dolayı</a:t>
            </a:r>
            <a:r>
              <a:rPr lang="en-GB" dirty="0"/>
              <a:t> </a:t>
            </a:r>
            <a:r>
              <a:rPr lang="en-GB" dirty="0" err="1"/>
              <a:t>deniz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adlandırılmıştır</a:t>
            </a:r>
            <a:r>
              <a:rPr lang="en-GB" dirty="0"/>
              <a:t>. </a:t>
            </a:r>
            <a:endParaRPr lang="tr-TR" dirty="0"/>
          </a:p>
          <a:p>
            <a:r>
              <a:rPr lang="tr-TR" dirty="0"/>
              <a:t>Akarsular: </a:t>
            </a:r>
            <a:r>
              <a:rPr lang="en-GB" dirty="0"/>
              <a:t>Kura, Aras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Arpaçay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445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Gölü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Kapalı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957137"/>
            <a:ext cx="10515600" cy="4219826"/>
          </a:xfrm>
        </p:spPr>
        <p:txBody>
          <a:bodyPr/>
          <a:lstStyle/>
          <a:p>
            <a:r>
              <a:rPr lang="en-GB" dirty="0" err="1"/>
              <a:t>Göle</a:t>
            </a:r>
            <a:r>
              <a:rPr lang="en-GB" dirty="0"/>
              <a:t> </a:t>
            </a:r>
            <a:r>
              <a:rPr lang="en-GB" dirty="0" err="1"/>
              <a:t>dökülen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akarsular</a:t>
            </a:r>
            <a:r>
              <a:rPr lang="en-GB" dirty="0"/>
              <a:t>; </a:t>
            </a:r>
            <a:r>
              <a:rPr lang="en-GB" dirty="0" err="1"/>
              <a:t>Muradiye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Zilan</a:t>
            </a:r>
            <a:r>
              <a:rPr lang="en-GB" dirty="0"/>
              <a:t> </a:t>
            </a:r>
            <a:r>
              <a:rPr lang="en-GB" dirty="0" err="1"/>
              <a:t>çayları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Karasu’dur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721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13347"/>
            <a:ext cx="10515600" cy="1177341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Göller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Yöresi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Kapalı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yöredeki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kapalı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havzaların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oluşumunda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kalkerli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araziler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etkili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olmuştur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Burdur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Acıgöl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kapalı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havzaları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olanlarıdır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76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21895" y="365125"/>
            <a:ext cx="10631905" cy="1325563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Sularını Basra Körfezi’ne (Hint Okyanusu) Ulaştıran Akarsu Havzaları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245895"/>
            <a:ext cx="5289884" cy="3931068"/>
          </a:xfrm>
        </p:spPr>
        <p:txBody>
          <a:bodyPr>
            <a:normAutofit/>
          </a:bodyPr>
          <a:lstStyle/>
          <a:p>
            <a:r>
              <a:rPr lang="tr-T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Fırat Nehri ve kolları</a:t>
            </a:r>
          </a:p>
          <a:p>
            <a:r>
              <a:rPr lang="tr-T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Dicle Nehri ve kolları </a:t>
            </a:r>
          </a:p>
          <a:p>
            <a:endParaRPr lang="en-GB" sz="3600" dirty="0"/>
          </a:p>
        </p:txBody>
      </p:sp>
      <p:sp>
        <p:nvSpPr>
          <p:cNvPr id="4" name="Dikdörtgen 3"/>
          <p:cNvSpPr/>
          <p:nvPr/>
        </p:nvSpPr>
        <p:spPr>
          <a:xfrm>
            <a:off x="6657473" y="2245895"/>
            <a:ext cx="482867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Basra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Körfezi’ne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Dökülen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Akarsularımız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Fırat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Dicle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nehirleri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yurdumuzdan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doğup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okyanusunda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alan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Basra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Körfezi’ne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dökülür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49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Sularını Ege Denizine Ulaştıran Akarsu Havzaları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994443"/>
            <a:ext cx="4407568" cy="401370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  <a:defRPr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Meriç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Ege Suları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Gediz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tr-TR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Küçükmenderes</a:t>
            </a: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tr-TR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Büyükmenderes</a:t>
            </a: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Havzası </a:t>
            </a:r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14737" y="1994443"/>
            <a:ext cx="60358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Ege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Denizin’e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Dökülen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Akarsularımız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geniş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çöküntü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alanlarında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doğu-batı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yönünde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uzanır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Yatak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eğimleri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olduğundan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menderesler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yaparak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akarlar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Ege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Denizi’ne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ulaştıkları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yerde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verimli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delta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ovaları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oluşturmuşlardır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önemlileri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Meriç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Bakırçay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Gediz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Büyük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Küçük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Menderes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nehirleridir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84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Sularını Karadeniz’e Ulaştıran Akarsu Havzaları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37347"/>
            <a:ext cx="5193632" cy="4139616"/>
          </a:xfrm>
        </p:spPr>
        <p:txBody>
          <a:bodyPr/>
          <a:lstStyle/>
          <a:p>
            <a:pPr marL="457200" indent="-457200">
              <a:buFont typeface="+mj-lt"/>
              <a:buAutoNum type="arabicPeriod" startAt="10"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Karadeniz Suları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Sakarya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Batı Karadeniz Suları  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 Yeşilırmak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  Kızılırmak Havzası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Çoruh Havzası</a:t>
            </a:r>
            <a:endParaRPr lang="tr-TR" altLang="en-US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6529137" y="1825625"/>
            <a:ext cx="48246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Karadeniz’e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Dökülen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Akarsularımız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Çoruh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Yeşilırmak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Kızılırmak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Sakarya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Bartın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Çayı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Yenice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Filyos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Çayı’dır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8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Sularını Marmara Deniz’ine Ulaştıran Akarsu Havzaları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50214"/>
            <a:ext cx="4632158" cy="385328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  <a:defRPr/>
            </a:pPr>
            <a:r>
              <a:rPr lang="tr-T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Marmara Suları     Havzası </a:t>
            </a:r>
          </a:p>
          <a:p>
            <a:pPr>
              <a:buFont typeface="+mj-lt"/>
              <a:buAutoNum type="arabicPeriod"/>
              <a:defRPr/>
            </a:pPr>
            <a:r>
              <a:rPr lang="tr-T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Susurluk Havzası </a:t>
            </a:r>
          </a:p>
          <a:p>
            <a:endParaRPr lang="en-GB" sz="3600" dirty="0"/>
          </a:p>
        </p:txBody>
      </p:sp>
      <p:sp>
        <p:nvSpPr>
          <p:cNvPr id="4" name="Dikdörtgen 3"/>
          <p:cNvSpPr/>
          <p:nvPr/>
        </p:nvSpPr>
        <p:spPr>
          <a:xfrm>
            <a:off x="6096000" y="2050214"/>
            <a:ext cx="48767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Marmara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Denizi’ne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Dökülen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Akarsularımız</a:t>
            </a:r>
            <a:endParaRPr lang="en-GB" sz="2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denizimize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dökülen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akarsuların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boyları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şekillerine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kısadır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Susurluk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Çayı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Marmara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Denizi’ne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ulaşan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akarsudur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16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207001"/>
          </a:xfrm>
        </p:spPr>
        <p:txBody>
          <a:bodyPr>
            <a:normAutofit fontScale="9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Sularını Akdeniz’e Ulaştıran Akarsu Havzaları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5642" y="1825624"/>
            <a:ext cx="5229726" cy="489601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Doğu Akdeniz Suları Havzası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Orta Akdeniz Suları Havzası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alt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Batı Akdeniz Suları Havzası</a:t>
            </a: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Seyhan Havzası 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Hatay Suları Havzası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tr-T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Ceyhan Havzası </a:t>
            </a:r>
          </a:p>
          <a:p>
            <a:pPr marL="457200" indent="-457200">
              <a:buFont typeface="+mj-lt"/>
              <a:buAutoNum type="arabicPeriod" startAt="10"/>
            </a:pPr>
            <a:endParaRPr lang="tr-TR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6160168" y="1893613"/>
            <a:ext cx="5498432" cy="476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Akdeniz’e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Dökülen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Akarsularımız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gerisindeki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Toros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Dağları’ndan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kaynağını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akarsuların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boyları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kısadır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karstik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kaynaklarla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beslenirler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Dalaman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Aksu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Köprüçay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Manavgat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Göksu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Seyhan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Ceyhan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nehirleri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Akdeniz’e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dökülen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sularımızdır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98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73751"/>
            <a:ext cx="10515600" cy="4751638"/>
          </a:xfrm>
        </p:spPr>
        <p:txBody>
          <a:bodyPr>
            <a:normAutofit lnSpcReduction="10000"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Orta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kuşakta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aldığından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iklim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çeşitliliği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olduğundan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Karadeniz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iklim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bölgesindeki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akarsularımızın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rejimi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düzenlidir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Akdeniz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karasal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iklim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bölgelerinde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akarsularımızın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rejimleri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yaz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kuraklığından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dolayı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düzensizdir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doğup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sınırları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denize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dökülürler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genellemeye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uymayan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nehirlerimiz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Fırat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Dicle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Kura, Aras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Çoruh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nehirleri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sınırlarından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doğup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sınırlarımız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dışına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gider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Meriç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nehirleri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kaynaklarını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dışarıdan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alıp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yurdumuz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sınırlarından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denize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ulaşan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akarsularımızdır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5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En büyük 5 nehir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20634" y="1963862"/>
            <a:ext cx="5551829" cy="4078163"/>
          </a:xfrm>
        </p:spPr>
        <p:txBody>
          <a:bodyPr/>
          <a:lstStyle/>
          <a:p>
            <a:r>
              <a:rPr lang="tr-TR" dirty="0"/>
              <a:t>Amazon (</a:t>
            </a:r>
            <a:r>
              <a:rPr lang="en-GB" dirty="0"/>
              <a:t>7M km</a:t>
            </a:r>
            <a:r>
              <a:rPr lang="en-GB" baseline="30000" dirty="0"/>
              <a:t>2</a:t>
            </a:r>
            <a:r>
              <a:rPr lang="tr-TR" baseline="30000" dirty="0"/>
              <a:t> </a:t>
            </a:r>
            <a:r>
              <a:rPr lang="tr-TR" dirty="0"/>
              <a:t>)</a:t>
            </a:r>
          </a:p>
          <a:p>
            <a:r>
              <a:rPr lang="tr-TR" dirty="0"/>
              <a:t> Peru,</a:t>
            </a:r>
            <a:r>
              <a:rPr lang="en-GB" dirty="0"/>
              <a:t> </a:t>
            </a:r>
            <a:r>
              <a:rPr lang="tr-TR" dirty="0" err="1"/>
              <a:t>Kolumbia</a:t>
            </a:r>
            <a:r>
              <a:rPr lang="tr-TR" dirty="0"/>
              <a:t>, Brezilya</a:t>
            </a:r>
          </a:p>
          <a:p>
            <a:r>
              <a:rPr lang="en-GB" dirty="0"/>
              <a:t>209.000 m3/</a:t>
            </a:r>
            <a:r>
              <a:rPr lang="en-GB" dirty="0" err="1"/>
              <a:t>sn'lik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ortalama</a:t>
            </a:r>
            <a:r>
              <a:rPr lang="en-GB" dirty="0"/>
              <a:t> </a:t>
            </a:r>
            <a:r>
              <a:rPr lang="en-GB" dirty="0" err="1"/>
              <a:t>deşarja</a:t>
            </a:r>
            <a:r>
              <a:rPr lang="en-GB" dirty="0"/>
              <a:t> </a:t>
            </a:r>
            <a:r>
              <a:rPr lang="en-GB" dirty="0" err="1"/>
              <a:t>sahiptir</a:t>
            </a:r>
            <a:endParaRPr lang="en-GB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1963863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0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831" y="1853683"/>
            <a:ext cx="4191000" cy="417195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38200" y="1853683"/>
            <a:ext cx="49730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4M km</a:t>
            </a:r>
            <a:r>
              <a:rPr lang="en-GB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41</a:t>
            </a:r>
            <a:r>
              <a:rPr lang="tr-TR" sz="3200" dirty="0"/>
              <a:t>.</a:t>
            </a:r>
            <a:r>
              <a:rPr lang="en-GB" sz="3200" dirty="0"/>
              <a:t>200 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m3/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sn'lik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ortalama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deşarja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sahiptir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0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Nil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40" y="431384"/>
            <a:ext cx="3293745" cy="603008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38200" y="1937156"/>
            <a:ext cx="49730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3,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 km</a:t>
            </a:r>
            <a:r>
              <a:rPr lang="en-GB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/>
              <a:t>Mısır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/>
              <a:t>2633</a:t>
            </a:r>
            <a:r>
              <a:rPr lang="en-GB" sz="3200" dirty="0"/>
              <a:t> 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m3/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sn'lik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ortalama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deşarja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sahiptir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95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97436" y="365125"/>
            <a:ext cx="10856364" cy="1094707"/>
          </a:xfrm>
        </p:spPr>
        <p:txBody>
          <a:bodyPr/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Mississippi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931" y="1690688"/>
            <a:ext cx="4286250" cy="3929063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497436" y="1690688"/>
            <a:ext cx="6640495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3,22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 km</a:t>
            </a:r>
            <a:r>
              <a:rPr lang="en-GB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/>
              <a:t>ABD, </a:t>
            </a:r>
            <a:r>
              <a:rPr lang="tr-TR" sz="3200" dirty="0" err="1"/>
              <a:t>Minesato</a:t>
            </a:r>
            <a:r>
              <a:rPr lang="tr-TR" sz="3200" dirty="0"/>
              <a:t>, Wisconsin, </a:t>
            </a:r>
            <a:r>
              <a:rPr lang="tr-TR" sz="3200" dirty="0" err="1"/>
              <a:t>Iowa,Illinois</a:t>
            </a:r>
            <a:r>
              <a:rPr lang="tr-TR" sz="3200" dirty="0"/>
              <a:t>, </a:t>
            </a:r>
            <a:r>
              <a:rPr lang="tr-TR" sz="3200" dirty="0" err="1"/>
              <a:t>Missouri</a:t>
            </a:r>
            <a:r>
              <a:rPr lang="tr-TR" sz="3200" dirty="0"/>
              <a:t>, Kentucky, Tennessee, </a:t>
            </a:r>
            <a:r>
              <a:rPr lang="tr-TR" sz="3200" dirty="0" err="1"/>
              <a:t>Arkansas</a:t>
            </a:r>
            <a:r>
              <a:rPr lang="tr-TR" sz="3200" dirty="0"/>
              <a:t>, </a:t>
            </a:r>
            <a:r>
              <a:rPr lang="tr-TR" sz="3200" dirty="0" err="1"/>
              <a:t>Mississippi</a:t>
            </a:r>
            <a:r>
              <a:rPr lang="tr-TR" sz="3200" dirty="0"/>
              <a:t>, Louisiana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/>
              <a:t>21.750</a:t>
            </a:r>
            <a:r>
              <a:rPr lang="en-GB" sz="3200" dirty="0"/>
              <a:t> 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m3/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sn'lik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ortalama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deşarja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sahiptir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39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9659"/>
          </a:xfrm>
        </p:spPr>
        <p:txBody>
          <a:bodyPr/>
          <a:lstStyle/>
          <a:p>
            <a:r>
              <a:rPr lang="en-GB" dirty="0"/>
              <a:t> </a:t>
            </a:r>
            <a:r>
              <a:rPr lang="en-GB" dirty="0">
                <a:hlinkClick r:id="rId2" tooltip="Río de la Plata"/>
              </a:rPr>
              <a:t>Río de la Plata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982" y="1739136"/>
            <a:ext cx="3800475" cy="382581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838200" y="1739136"/>
            <a:ext cx="49730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3,17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 km</a:t>
            </a:r>
            <a:r>
              <a:rPr lang="en-GB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/>
              <a:t>Arjantin, Uruguay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/>
              <a:t>27.225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m3/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sn'lik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ortalama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deşarja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sahiptir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96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676275"/>
            <a:ext cx="106108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69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68" y="82296"/>
            <a:ext cx="7278624" cy="67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07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2879</TotalTime>
  <Words>829</Words>
  <Application>Microsoft Office PowerPoint</Application>
  <PresentationFormat>Geniş ekran</PresentationFormat>
  <Paragraphs>150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Noto Sans</vt:lpstr>
      <vt:lpstr>Roboto</vt:lpstr>
      <vt:lpstr>TwitterChirp</vt:lpstr>
      <vt:lpstr>Office Teması</vt:lpstr>
      <vt:lpstr>Türkiye’nin Akarsu Havzaları</vt:lpstr>
      <vt:lpstr>Havza nedir?</vt:lpstr>
      <vt:lpstr>En büyük 5 nehir havzası</vt:lpstr>
      <vt:lpstr>Kongo</vt:lpstr>
      <vt:lpstr>Nil</vt:lpstr>
      <vt:lpstr>Mississippi</vt:lpstr>
      <vt:lpstr> Río de la Plata</vt:lpstr>
      <vt:lpstr>PowerPoint Sunusu</vt:lpstr>
      <vt:lpstr>PowerPoint Sunusu</vt:lpstr>
      <vt:lpstr>PowerPoint Sunusu</vt:lpstr>
      <vt:lpstr>PowerPoint Sunusu</vt:lpstr>
      <vt:lpstr>Türkiye’nin Akarsu Havzaları</vt:lpstr>
      <vt:lpstr>PowerPoint Sunusu</vt:lpstr>
      <vt:lpstr>PowerPoint Sunusu</vt:lpstr>
      <vt:lpstr>PowerPoint Sunusu</vt:lpstr>
      <vt:lpstr>Havzalar</vt:lpstr>
      <vt:lpstr>Havzalar</vt:lpstr>
      <vt:lpstr>Havzalar</vt:lpstr>
      <vt:lpstr>Kapalı havzalar</vt:lpstr>
      <vt:lpstr>İç Anadolu Kapalı Havzası </vt:lpstr>
      <vt:lpstr>Aras (Hazar) Kapalı havzası</vt:lpstr>
      <vt:lpstr>Van Gölü Kapalı Havzası</vt:lpstr>
      <vt:lpstr>Göller Yöresi Kapalı Havzası </vt:lpstr>
      <vt:lpstr>Sularını Basra Körfezi’ne (Hint Okyanusu) Ulaştıran Akarsu Havzaları</vt:lpstr>
      <vt:lpstr>Sularını Ege Denizine Ulaştıran Akarsu Havzaları</vt:lpstr>
      <vt:lpstr>Sularını Karadeniz’e Ulaştıran Akarsu Havzaları</vt:lpstr>
      <vt:lpstr>Sularını Marmara Deniz’ine Ulaştıran Akarsu Havzaları</vt:lpstr>
      <vt:lpstr>Sularını Akdeniz’e Ulaştıran Akarsu Havzaları</vt:lpstr>
      <vt:lpstr>Genel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Türkiy’nin Akarsu Havzaları</dc:title>
  <dc:creator>H.Sabri.Ozturk</dc:creator>
  <cp:lastModifiedBy>H.Sabri.Ozturk</cp:lastModifiedBy>
  <cp:revision>52</cp:revision>
  <dcterms:created xsi:type="dcterms:W3CDTF">2022-02-14T07:04:50Z</dcterms:created>
  <dcterms:modified xsi:type="dcterms:W3CDTF">2024-04-15T11:04:51Z</dcterms:modified>
</cp:coreProperties>
</file>