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1" autoAdjust="0"/>
    <p:restoredTop sz="94660"/>
  </p:normalViewPr>
  <p:slideViewPr>
    <p:cSldViewPr snapToGrid="0">
      <p:cViewPr>
        <p:scale>
          <a:sx n="20" d="100"/>
          <a:sy n="20" d="100"/>
        </p:scale>
        <p:origin x="75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5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0978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678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3897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86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71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9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7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88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4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0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3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38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0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3" y="495678"/>
            <a:ext cx="9297988" cy="1140617"/>
          </a:xfrm>
        </p:spPr>
        <p:txBody>
          <a:bodyPr>
            <a:normAutofit/>
          </a:bodyPr>
          <a:lstStyle/>
          <a:p>
            <a:r>
              <a:rPr lang="nn-NO" dirty="0"/>
              <a:t>Üst ve alt 2. molar diş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716778" y="4089316"/>
            <a:ext cx="8915399" cy="1126283"/>
          </a:xfrm>
        </p:spPr>
        <p:txBody>
          <a:bodyPr>
            <a:noAutofit/>
          </a:bodyPr>
          <a:lstStyle/>
          <a:p>
            <a:r>
              <a:rPr lang="tr-TR" sz="4800" dirty="0" err="1" smtClean="0"/>
              <a:t>Dr</a:t>
            </a:r>
            <a:r>
              <a:rPr lang="tr-TR" sz="4800" dirty="0" smtClean="0"/>
              <a:t> Mert OCAK</a:t>
            </a:r>
          </a:p>
          <a:p>
            <a:r>
              <a:rPr lang="tr-TR" sz="4800" dirty="0" smtClean="0"/>
              <a:t>Öğretim Görevlisi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0606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7"/>
          <p:cNvSpPr>
            <a:spLocks/>
          </p:cNvSpPr>
          <p:nvPr/>
        </p:nvSpPr>
        <p:spPr bwMode="auto">
          <a:xfrm>
            <a:off x="2213811" y="0"/>
            <a:ext cx="10154653" cy="6400799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algn="l"/>
            <a:r>
              <a:rPr lang="tr-TR" altLang="en-US" sz="3200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Kron boyu birinci </a:t>
            </a:r>
            <a:r>
              <a:rPr lang="tr-TR" altLang="en-US" sz="3200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molara</a:t>
            </a:r>
            <a:r>
              <a:rPr lang="tr-TR" altLang="en-US" sz="3200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 göre 0.5 mm daha kısadır. </a:t>
            </a:r>
          </a:p>
          <a:p>
            <a:pPr algn="l"/>
            <a:endParaRPr lang="tr-TR" altLang="en-US" sz="3200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l"/>
            <a:r>
              <a:rPr lang="tr-TR" altLang="en-US" sz="3200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 </a:t>
            </a:r>
            <a:r>
              <a:rPr lang="tr-TR" altLang="en-US" sz="3200" dirty="0" err="1" smtClean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Bukkolingual</a:t>
            </a:r>
            <a:r>
              <a:rPr lang="tr-TR" altLang="en-US" sz="3200" dirty="0" smtClean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 </a:t>
            </a:r>
            <a:r>
              <a:rPr lang="tr-TR" altLang="en-US" sz="3200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boyutu birinci </a:t>
            </a:r>
            <a:r>
              <a:rPr lang="tr-TR" altLang="en-US" sz="3200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molar</a:t>
            </a:r>
            <a:r>
              <a:rPr lang="tr-TR" altLang="en-US" sz="3200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 kadardır. </a:t>
            </a:r>
          </a:p>
          <a:p>
            <a:pPr algn="l"/>
            <a:endParaRPr lang="tr-TR" altLang="en-US" sz="3200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l"/>
            <a:r>
              <a:rPr lang="tr-TR" altLang="en-US" sz="3200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 Beşinci </a:t>
            </a:r>
            <a:r>
              <a:rPr lang="tr-TR" altLang="en-US" sz="3200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cusp</a:t>
            </a:r>
            <a:r>
              <a:rPr lang="tr-TR" altLang="en-US" sz="3200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 yoktur. </a:t>
            </a:r>
            <a:endParaRPr lang="tr-TR" altLang="en-US" sz="3200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sp>
        <p:nvSpPr>
          <p:cNvPr id="8" name="AutoShape 7"/>
          <p:cNvSpPr>
            <a:spLocks/>
          </p:cNvSpPr>
          <p:nvPr/>
        </p:nvSpPr>
        <p:spPr bwMode="auto">
          <a:xfrm>
            <a:off x="1780674" y="0"/>
            <a:ext cx="10411326" cy="6689558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endParaRPr lang="tr-TR" altLang="en-US" dirty="0">
              <a:sym typeface="Comic Sans MS" panose="030F0702030302020204" pitchFamily="66" charset="0"/>
            </a:endParaRPr>
          </a:p>
        </p:txBody>
      </p:sp>
      <p:sp>
        <p:nvSpPr>
          <p:cNvPr id="9" name="Unvan 1"/>
          <p:cNvSpPr>
            <a:spLocks noGrp="1"/>
          </p:cNvSpPr>
          <p:nvPr>
            <p:ph type="title"/>
          </p:nvPr>
        </p:nvSpPr>
        <p:spPr>
          <a:xfrm>
            <a:off x="4469851" y="600047"/>
            <a:ext cx="8911687" cy="819679"/>
          </a:xfrm>
        </p:spPr>
        <p:txBody>
          <a:bodyPr/>
          <a:lstStyle/>
          <a:p>
            <a:r>
              <a:rPr lang="tr-TR" b="1" i="1" dirty="0" smtClean="0"/>
              <a:t>Üst 2. </a:t>
            </a:r>
            <a:r>
              <a:rPr lang="tr-TR" b="1" i="1" dirty="0" err="1" smtClean="0"/>
              <a:t>Molar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415328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26632" y="1106905"/>
            <a:ext cx="9288380" cy="43554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altLang="en-US" sz="3200" dirty="0" err="1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Oklüzal</a:t>
            </a:r>
            <a:r>
              <a:rPr lang="tr-TR" altLang="en-US" sz="3200" dirty="0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32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şekline göre iki tipi vardır: </a:t>
            </a:r>
          </a:p>
          <a:p>
            <a:pPr marL="293688"/>
            <a:r>
              <a:rPr lang="tr-TR" altLang="en-US" sz="3200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Birinci </a:t>
            </a:r>
            <a:r>
              <a:rPr lang="tr-TR" altLang="en-US" sz="3200" dirty="0" err="1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molara</a:t>
            </a:r>
            <a:r>
              <a:rPr lang="tr-TR" altLang="en-US" sz="32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benzeye</a:t>
            </a:r>
            <a:r>
              <a:rPr lang="tr-TR" altLang="en-US" sz="32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n tip (4 </a:t>
            </a:r>
            <a:r>
              <a:rPr lang="tr-TR" altLang="en-US" sz="32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cuspı</a:t>
            </a:r>
            <a:r>
              <a:rPr lang="tr-TR" altLang="en-US" sz="32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vardır). Daha sık rastlanır. Aşırı paralel kenar formundadır.</a:t>
            </a:r>
          </a:p>
          <a:p>
            <a:pPr marL="293688"/>
            <a:r>
              <a:rPr lang="tr-TR" altLang="en-US" sz="3200" dirty="0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Üçüncü </a:t>
            </a:r>
            <a:r>
              <a:rPr lang="tr-TR" altLang="en-US" sz="32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molara</a:t>
            </a:r>
            <a:r>
              <a:rPr lang="tr-TR" altLang="en-US" sz="32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benzeyen tip (3 </a:t>
            </a:r>
            <a:r>
              <a:rPr lang="tr-TR" altLang="en-US" sz="32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cuspı</a:t>
            </a:r>
            <a:r>
              <a:rPr lang="tr-TR" altLang="en-US" sz="32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vardır). </a:t>
            </a:r>
            <a:r>
              <a:rPr lang="tr-TR" altLang="en-US" sz="32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Distolingual</a:t>
            </a:r>
            <a:r>
              <a:rPr lang="tr-TR" altLang="en-US" sz="32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32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cusp</a:t>
            </a:r>
            <a:r>
              <a:rPr lang="tr-TR" altLang="en-US" sz="32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ya hiç gelişmemiş ya da çok az gelişmiştir. Kalp veya üçgen şeklinde bir </a:t>
            </a:r>
            <a:r>
              <a:rPr lang="tr-TR" altLang="en-US" sz="32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oklüzal</a:t>
            </a:r>
            <a:r>
              <a:rPr lang="tr-TR" altLang="en-US" sz="32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görünümü vardır. 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93082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92959" y="1315452"/>
            <a:ext cx="8915400" cy="3777622"/>
          </a:xfrm>
        </p:spPr>
        <p:txBody>
          <a:bodyPr>
            <a:noAutofit/>
          </a:bodyPr>
          <a:lstStyle/>
          <a:p>
            <a:pPr marL="293688"/>
            <a:r>
              <a:rPr lang="tr-TR" altLang="en-US" sz="2800" dirty="0" err="1" smtClean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B</a:t>
            </a:r>
            <a:r>
              <a:rPr lang="tr-TR" altLang="en-US" sz="2800" dirty="0" err="1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ukkalden</a:t>
            </a:r>
            <a:r>
              <a:rPr lang="tr-TR" altLang="en-US" sz="2800" dirty="0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2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bakıldığında DB </a:t>
            </a:r>
            <a:r>
              <a:rPr lang="tr-TR" altLang="en-US" sz="28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cusp</a:t>
            </a:r>
            <a:r>
              <a:rPr lang="tr-TR" altLang="en-US" sz="2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, </a:t>
            </a:r>
            <a:r>
              <a:rPr lang="tr-TR" altLang="en-US" sz="28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distal</a:t>
            </a:r>
            <a:r>
              <a:rPr lang="tr-TR" altLang="en-US" sz="2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marjinal sırt ve DL </a:t>
            </a:r>
            <a:r>
              <a:rPr lang="tr-TR" altLang="en-US" sz="28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cusp’ın</a:t>
            </a:r>
            <a:r>
              <a:rPr lang="tr-TR" altLang="en-US" sz="2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görünmesine izin verecek kadar küçüktür. </a:t>
            </a:r>
          </a:p>
          <a:p>
            <a:pPr marL="293688"/>
            <a:r>
              <a:rPr lang="tr-TR" altLang="en-US" sz="2800" dirty="0" err="1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Lingual</a:t>
            </a:r>
            <a:r>
              <a:rPr lang="tr-TR" altLang="en-US" sz="2800" dirty="0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2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kök </a:t>
            </a:r>
            <a:r>
              <a:rPr lang="tr-TR" altLang="en-US" sz="28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apeksi</a:t>
            </a:r>
            <a:r>
              <a:rPr lang="tr-TR" altLang="en-US" sz="2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distolingual</a:t>
            </a:r>
            <a:r>
              <a:rPr lang="tr-TR" altLang="en-US" sz="2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cusp</a:t>
            </a:r>
            <a:r>
              <a:rPr lang="tr-TR" altLang="en-US" sz="2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tepesi hizasındadır. </a:t>
            </a:r>
          </a:p>
          <a:p>
            <a:pPr marL="293688"/>
            <a:r>
              <a:rPr lang="tr-TR" altLang="en-US" sz="2800" dirty="0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Kron </a:t>
            </a:r>
            <a:r>
              <a:rPr lang="tr-TR" altLang="en-US" sz="28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bukkalden</a:t>
            </a:r>
            <a:r>
              <a:rPr lang="tr-TR" altLang="en-US" sz="2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linguale</a:t>
            </a:r>
            <a:r>
              <a:rPr lang="tr-TR" altLang="en-US" sz="2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doğru daralır.</a:t>
            </a:r>
          </a:p>
          <a:p>
            <a:pPr marL="293688"/>
            <a:r>
              <a:rPr lang="tr-TR" altLang="en-US" sz="2800" dirty="0" smtClean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Kapanışta </a:t>
            </a:r>
            <a:r>
              <a:rPr lang="tr-TR" altLang="en-US" sz="2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alt ikinci </a:t>
            </a:r>
            <a:r>
              <a:rPr lang="tr-TR" altLang="en-US" sz="28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molar</a:t>
            </a:r>
            <a:r>
              <a:rPr lang="tr-TR" altLang="en-US" sz="2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ve üçüncü </a:t>
            </a:r>
            <a:r>
              <a:rPr lang="tr-TR" altLang="en-US" sz="28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molar</a:t>
            </a:r>
            <a:r>
              <a:rPr lang="tr-TR" altLang="en-US" sz="2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ile temas eder. </a:t>
            </a:r>
            <a:endParaRPr lang="tr-TR" altLang="en-US" sz="2800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77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27852" y="1251283"/>
            <a:ext cx="9986211" cy="54864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altLang="en-US" sz="2000" dirty="0">
                <a:sym typeface="Arial" panose="020B0604020202020204" pitchFamily="34" charset="0"/>
              </a:rPr>
              <a:t>-	</a:t>
            </a:r>
            <a:r>
              <a:rPr lang="tr-TR" altLang="en-US" sz="2000" dirty="0" err="1">
                <a:sym typeface="Helvetica" panose="020B0604020202020204" pitchFamily="34" charset="0"/>
              </a:rPr>
              <a:t>Okluzal</a:t>
            </a:r>
            <a:r>
              <a:rPr lang="tr-TR" altLang="en-US" sz="2000" dirty="0">
                <a:sym typeface="Helvetica" panose="020B0604020202020204" pitchFamily="34" charset="0"/>
              </a:rPr>
              <a:t> yüz dikdörtgen şeklinde, ara yüz ise dörtgen şeklindedir (</a:t>
            </a:r>
            <a:r>
              <a:rPr lang="tr-TR" altLang="en-US" sz="2000" dirty="0" err="1">
                <a:sym typeface="Helvetica" panose="020B0604020202020204" pitchFamily="34" charset="0"/>
              </a:rPr>
              <a:t>Linguale</a:t>
            </a:r>
            <a:r>
              <a:rPr lang="tr-TR" altLang="en-US" sz="2000" dirty="0">
                <a:sym typeface="Helvetica" panose="020B0604020202020204" pitchFamily="34" charset="0"/>
              </a:rPr>
              <a:t> doğru 15 - 20 eğilmiştir).</a:t>
            </a:r>
          </a:p>
          <a:p>
            <a:pPr marL="0" indent="0">
              <a:buNone/>
            </a:pPr>
            <a:r>
              <a:rPr lang="tr-TR" altLang="en-US" sz="2000" dirty="0">
                <a:sym typeface="Arial" panose="020B0604020202020204" pitchFamily="34" charset="0"/>
              </a:rPr>
              <a:t>-	</a:t>
            </a:r>
            <a:r>
              <a:rPr lang="tr-TR" altLang="en-US" sz="2000" dirty="0" err="1">
                <a:sym typeface="Helvetica" panose="020B0604020202020204" pitchFamily="34" charset="0"/>
              </a:rPr>
              <a:t>Bukkolingual</a:t>
            </a:r>
            <a:r>
              <a:rPr lang="tr-TR" altLang="en-US" sz="2000" dirty="0">
                <a:sym typeface="Helvetica" panose="020B0604020202020204" pitchFamily="34" charset="0"/>
              </a:rPr>
              <a:t> boyutlar </a:t>
            </a:r>
            <a:r>
              <a:rPr lang="tr-TR" altLang="en-US" sz="2000" dirty="0" err="1">
                <a:sym typeface="Helvetica" panose="020B0604020202020204" pitchFamily="34" charset="0"/>
              </a:rPr>
              <a:t>mesial</a:t>
            </a:r>
            <a:r>
              <a:rPr lang="tr-TR" altLang="en-US" sz="2000" dirty="0">
                <a:sym typeface="Helvetica" panose="020B0604020202020204" pitchFamily="34" charset="0"/>
              </a:rPr>
              <a:t> tarafta </a:t>
            </a:r>
            <a:r>
              <a:rPr lang="tr-TR" altLang="en-US" sz="2000" dirty="0" err="1">
                <a:sym typeface="Helvetica" panose="020B0604020202020204" pitchFamily="34" charset="0"/>
              </a:rPr>
              <a:t>distale</a:t>
            </a:r>
            <a:r>
              <a:rPr lang="tr-TR" altLang="en-US" sz="2000" dirty="0">
                <a:sym typeface="Helvetica" panose="020B0604020202020204" pitchFamily="34" charset="0"/>
              </a:rPr>
              <a:t> göre daha geniştir. </a:t>
            </a:r>
          </a:p>
          <a:p>
            <a:pPr marL="0" indent="0">
              <a:buNone/>
            </a:pPr>
            <a:r>
              <a:rPr lang="tr-TR" altLang="en-US" sz="2000" dirty="0">
                <a:sym typeface="Arial" panose="020B0604020202020204" pitchFamily="34" charset="0"/>
              </a:rPr>
              <a:t>-	</a:t>
            </a:r>
            <a:r>
              <a:rPr lang="tr-TR" altLang="en-US" sz="2000" dirty="0">
                <a:sym typeface="Helvetica" panose="020B0604020202020204" pitchFamily="34" charset="0"/>
              </a:rPr>
              <a:t>Dört </a:t>
            </a:r>
            <a:r>
              <a:rPr lang="tr-TR" altLang="en-US" sz="2000" dirty="0" err="1">
                <a:sym typeface="Helvetica" panose="020B0604020202020204" pitchFamily="34" charset="0"/>
              </a:rPr>
              <a:t>tüberkülü</a:t>
            </a:r>
            <a:r>
              <a:rPr lang="tr-TR" altLang="en-US" sz="2000" dirty="0">
                <a:sym typeface="Helvetica" panose="020B0604020202020204" pitchFamily="34" charset="0"/>
              </a:rPr>
              <a:t> vardır: MB, DB, ML, DL</a:t>
            </a:r>
          </a:p>
          <a:p>
            <a:pPr marL="0" indent="0">
              <a:buNone/>
            </a:pPr>
            <a:r>
              <a:rPr lang="tr-TR" altLang="en-US" sz="2000" dirty="0">
                <a:sym typeface="Arial" panose="020B0604020202020204" pitchFamily="34" charset="0"/>
              </a:rPr>
              <a:t>-	</a:t>
            </a:r>
            <a:r>
              <a:rPr lang="tr-TR" altLang="en-US" sz="2000" dirty="0" err="1">
                <a:sym typeface="Helvetica" panose="020B0604020202020204" pitchFamily="34" charset="0"/>
              </a:rPr>
              <a:t>Oklüzal</a:t>
            </a:r>
            <a:r>
              <a:rPr lang="tr-TR" altLang="en-US" sz="2000" dirty="0">
                <a:sym typeface="Helvetica" panose="020B0604020202020204" pitchFamily="34" charset="0"/>
              </a:rPr>
              <a:t> yüz düz bir </a:t>
            </a:r>
            <a:r>
              <a:rPr lang="tr-TR" altLang="en-US" sz="2000" dirty="0" err="1">
                <a:sym typeface="Helvetica" panose="020B0604020202020204" pitchFamily="34" charset="0"/>
              </a:rPr>
              <a:t>stnral</a:t>
            </a:r>
            <a:r>
              <a:rPr lang="tr-TR" altLang="en-US" sz="2000" dirty="0">
                <a:sym typeface="Helvetica" panose="020B0604020202020204" pitchFamily="34" charset="0"/>
              </a:rPr>
              <a:t> olukla “+” işaretine benzer. </a:t>
            </a:r>
          </a:p>
          <a:p>
            <a:pPr marL="0" indent="0">
              <a:buNone/>
            </a:pPr>
            <a:r>
              <a:rPr lang="tr-TR" altLang="en-US" sz="2000" dirty="0">
                <a:sym typeface="Arial" panose="020B0604020202020204" pitchFamily="34" charset="0"/>
              </a:rPr>
              <a:t>-	</a:t>
            </a:r>
            <a:r>
              <a:rPr lang="tr-TR" altLang="en-US" sz="2000" dirty="0">
                <a:sym typeface="Helvetica" panose="020B0604020202020204" pitchFamily="34" charset="0"/>
              </a:rPr>
              <a:t>İki </a:t>
            </a:r>
            <a:r>
              <a:rPr lang="tr-TR" altLang="en-US" sz="2000" dirty="0" err="1">
                <a:sym typeface="Helvetica" panose="020B0604020202020204" pitchFamily="34" charset="0"/>
              </a:rPr>
              <a:t>transvers</a:t>
            </a:r>
            <a:r>
              <a:rPr lang="tr-TR" altLang="en-US" sz="2000" dirty="0">
                <a:sym typeface="Helvetica" panose="020B0604020202020204" pitchFamily="34" charset="0"/>
              </a:rPr>
              <a:t> oluk, </a:t>
            </a:r>
            <a:r>
              <a:rPr lang="tr-TR" altLang="en-US" sz="2000" dirty="0" err="1">
                <a:sym typeface="Helvetica" panose="020B0604020202020204" pitchFamily="34" charset="0"/>
              </a:rPr>
              <a:t>pitleri</a:t>
            </a:r>
            <a:r>
              <a:rPr lang="tr-TR" altLang="en-US" sz="2000" dirty="0">
                <a:sym typeface="Helvetica" panose="020B0604020202020204" pitchFamily="34" charset="0"/>
              </a:rPr>
              <a:t> </a:t>
            </a:r>
            <a:r>
              <a:rPr lang="tr-TR" altLang="en-US" sz="2000" dirty="0" err="1">
                <a:sym typeface="Helvetica" panose="020B0604020202020204" pitchFamily="34" charset="0"/>
              </a:rPr>
              <a:t>oln</a:t>
            </a:r>
            <a:r>
              <a:rPr lang="tr-TR" altLang="en-US" sz="2000" dirty="0">
                <a:sym typeface="Helvetica" panose="020B0604020202020204" pitchFamily="34" charset="0"/>
              </a:rPr>
              <a:t> üç çukur, üç ikincil </a:t>
            </a:r>
            <a:r>
              <a:rPr lang="tr-TR" altLang="en-US" sz="2000" dirty="0" err="1">
                <a:sym typeface="Helvetica" panose="020B0604020202020204" pitchFamily="34" charset="0"/>
              </a:rPr>
              <a:t>ouk</a:t>
            </a:r>
            <a:r>
              <a:rPr lang="tr-TR" altLang="en-US" sz="2000" dirty="0">
                <a:sym typeface="Helvetica" panose="020B0604020202020204" pitchFamily="34" charset="0"/>
              </a:rPr>
              <a:t>, </a:t>
            </a:r>
            <a:r>
              <a:rPr lang="tr-TR" altLang="en-US" sz="2000" dirty="0" err="1">
                <a:sym typeface="Helvetica" panose="020B0604020202020204" pitchFamily="34" charset="0"/>
              </a:rPr>
              <a:t>pit</a:t>
            </a:r>
            <a:r>
              <a:rPr lang="tr-TR" altLang="en-US" sz="2000" dirty="0">
                <a:sym typeface="Helvetica" panose="020B0604020202020204" pitchFamily="34" charset="0"/>
              </a:rPr>
              <a:t> içeren bir </a:t>
            </a:r>
            <a:r>
              <a:rPr lang="tr-TR" altLang="en-US" sz="2000" dirty="0" err="1">
                <a:sym typeface="Helvetica" panose="020B0604020202020204" pitchFamily="34" charset="0"/>
              </a:rPr>
              <a:t>bukkal</a:t>
            </a:r>
            <a:r>
              <a:rPr lang="tr-TR" altLang="en-US" sz="2000" dirty="0">
                <a:sym typeface="Helvetica" panose="020B0604020202020204" pitchFamily="34" charset="0"/>
              </a:rPr>
              <a:t> oluk ve kısa bir </a:t>
            </a:r>
            <a:r>
              <a:rPr lang="tr-TR" altLang="en-US" sz="2000" dirty="0" err="1">
                <a:sym typeface="Helvetica" panose="020B0604020202020204" pitchFamily="34" charset="0"/>
              </a:rPr>
              <a:t>lingual</a:t>
            </a:r>
            <a:r>
              <a:rPr lang="tr-TR" altLang="en-US" sz="2000" dirty="0">
                <a:sym typeface="Helvetica" panose="020B0604020202020204" pitchFamily="34" charset="0"/>
              </a:rPr>
              <a:t> oluk içerir. </a:t>
            </a:r>
          </a:p>
          <a:p>
            <a:pPr marL="0" indent="0">
              <a:buNone/>
            </a:pPr>
            <a:r>
              <a:rPr lang="tr-TR" altLang="en-US" sz="2000" dirty="0">
                <a:sym typeface="Arial" panose="020B0604020202020204" pitchFamily="34" charset="0"/>
              </a:rPr>
              <a:t>-	</a:t>
            </a:r>
            <a:r>
              <a:rPr lang="tr-TR" altLang="en-US" sz="2000" dirty="0">
                <a:sym typeface="Helvetica" panose="020B0604020202020204" pitchFamily="34" charset="0"/>
              </a:rPr>
              <a:t>Kökler alt birinci </a:t>
            </a:r>
            <a:r>
              <a:rPr lang="tr-TR" altLang="en-US" sz="2000" dirty="0" err="1">
                <a:sym typeface="Helvetica" panose="020B0604020202020204" pitchFamily="34" charset="0"/>
              </a:rPr>
              <a:t>molara</a:t>
            </a:r>
            <a:r>
              <a:rPr lang="tr-TR" altLang="en-US" sz="2000" dirty="0">
                <a:sym typeface="Helvetica" panose="020B0604020202020204" pitchFamily="34" charset="0"/>
              </a:rPr>
              <a:t> göre birbirlerine daha yakındır ve </a:t>
            </a:r>
            <a:r>
              <a:rPr lang="tr-TR" altLang="en-US" sz="2000" dirty="0" err="1">
                <a:sym typeface="Helvetica" panose="020B0604020202020204" pitchFamily="34" charset="0"/>
              </a:rPr>
              <a:t>distale</a:t>
            </a:r>
            <a:r>
              <a:rPr lang="tr-TR" altLang="en-US" sz="2000" dirty="0">
                <a:sym typeface="Helvetica" panose="020B0604020202020204" pitchFamily="34" charset="0"/>
              </a:rPr>
              <a:t> doğru eğimlidir. </a:t>
            </a:r>
          </a:p>
          <a:p>
            <a:pPr marL="0" indent="0">
              <a:buNone/>
            </a:pPr>
            <a:r>
              <a:rPr lang="tr-TR" altLang="en-US" sz="2000" dirty="0">
                <a:sym typeface="Arial" panose="020B0604020202020204" pitchFamily="34" charset="0"/>
              </a:rPr>
              <a:t>-	</a:t>
            </a:r>
            <a:r>
              <a:rPr lang="tr-TR" altLang="en-US" sz="2000" dirty="0" err="1">
                <a:sym typeface="Helvetica" panose="020B0604020202020204" pitchFamily="34" charset="0"/>
              </a:rPr>
              <a:t>Pulpa</a:t>
            </a:r>
            <a:r>
              <a:rPr lang="tr-TR" altLang="en-US" sz="2000" dirty="0">
                <a:sym typeface="Helvetica" panose="020B0604020202020204" pitchFamily="34" charset="0"/>
              </a:rPr>
              <a:t> odasının kök uzantısı alt birinci </a:t>
            </a:r>
            <a:r>
              <a:rPr lang="tr-TR" altLang="en-US" sz="2000" dirty="0" err="1">
                <a:sym typeface="Helvetica" panose="020B0604020202020204" pitchFamily="34" charset="0"/>
              </a:rPr>
              <a:t>molara</a:t>
            </a:r>
            <a:r>
              <a:rPr lang="tr-TR" altLang="en-US" sz="2000" dirty="0">
                <a:sym typeface="Helvetica" panose="020B0604020202020204" pitchFamily="34" charset="0"/>
              </a:rPr>
              <a:t> kıyasla belirgin bir şekilde daha uzundur.</a:t>
            </a:r>
            <a:r>
              <a:rPr lang="tr-TR" altLang="en-US" sz="2000" dirty="0">
                <a:sym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tr-TR" altLang="en-US" sz="2000" dirty="0">
                <a:sym typeface="Arial" panose="020B0604020202020204" pitchFamily="34" charset="0"/>
              </a:rPr>
              <a:t>-	</a:t>
            </a:r>
            <a:r>
              <a:rPr lang="tr-TR" altLang="en-US" sz="2000" dirty="0">
                <a:sym typeface="Helvetica" panose="020B0604020202020204" pitchFamily="34" charset="0"/>
              </a:rPr>
              <a:t>Kapanışta üst birinci </a:t>
            </a:r>
            <a:r>
              <a:rPr lang="tr-TR" altLang="en-US" sz="2000" dirty="0" err="1">
                <a:sym typeface="Helvetica" panose="020B0604020202020204" pitchFamily="34" charset="0"/>
              </a:rPr>
              <a:t>molar</a:t>
            </a:r>
            <a:r>
              <a:rPr lang="tr-TR" altLang="en-US" sz="2000" dirty="0">
                <a:sym typeface="Helvetica" panose="020B0604020202020204" pitchFamily="34" charset="0"/>
              </a:rPr>
              <a:t> ve üst </a:t>
            </a:r>
            <a:r>
              <a:rPr lang="tr-TR" altLang="en-US" sz="2000" dirty="0" err="1">
                <a:sym typeface="Helvetica" panose="020B0604020202020204" pitchFamily="34" charset="0"/>
              </a:rPr>
              <a:t>ikinc</a:t>
            </a:r>
            <a:r>
              <a:rPr lang="tr-TR" altLang="en-US" sz="2000" dirty="0">
                <a:sym typeface="Helvetica" panose="020B0604020202020204" pitchFamily="34" charset="0"/>
              </a:rPr>
              <a:t> </a:t>
            </a:r>
            <a:r>
              <a:rPr lang="tr-TR" altLang="en-US" sz="2000" dirty="0" err="1">
                <a:sym typeface="Helvetica" panose="020B0604020202020204" pitchFamily="34" charset="0"/>
              </a:rPr>
              <a:t>molarla</a:t>
            </a:r>
            <a:r>
              <a:rPr lang="tr-TR" altLang="en-US" sz="2000" dirty="0">
                <a:sym typeface="Helvetica" panose="020B0604020202020204" pitchFamily="34" charset="0"/>
              </a:rPr>
              <a:t> temas eder. </a:t>
            </a:r>
            <a:endParaRPr lang="tr-TR" altLang="en-US" sz="2000" dirty="0">
              <a:sym typeface="Arial" panose="020B0604020202020204" pitchFamily="34" charset="0"/>
            </a:endParaRP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2665115" y="190973"/>
            <a:ext cx="8911687" cy="819679"/>
          </a:xfrm>
        </p:spPr>
        <p:txBody>
          <a:bodyPr/>
          <a:lstStyle/>
          <a:p>
            <a:r>
              <a:rPr lang="tr-TR" b="1" i="1" dirty="0" smtClean="0"/>
              <a:t>Alt 2. </a:t>
            </a:r>
            <a:r>
              <a:rPr lang="tr-TR" b="1" i="1" dirty="0" err="1" smtClean="0"/>
              <a:t>Molar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687503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76</TotalTime>
  <Words>139</Words>
  <Application>Microsoft Office PowerPoint</Application>
  <PresentationFormat>Geniş ekran</PresentationFormat>
  <Paragraphs>25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2" baseType="lpstr">
      <vt:lpstr>Arial</vt:lpstr>
      <vt:lpstr>Century Gothic</vt:lpstr>
      <vt:lpstr>Comic Sans MS</vt:lpstr>
      <vt:lpstr>Gill Sans</vt:lpstr>
      <vt:lpstr>Helvetica</vt:lpstr>
      <vt:lpstr>Wingdings 3</vt:lpstr>
      <vt:lpstr>Duman</vt:lpstr>
      <vt:lpstr>Üst ve alt 2. molar diş</vt:lpstr>
      <vt:lpstr>Üst 2. Molar</vt:lpstr>
      <vt:lpstr>PowerPoint Sunusu</vt:lpstr>
      <vt:lpstr>PowerPoint Sunusu</vt:lpstr>
      <vt:lpstr>Alt 2. Molar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Anatomik eksenler ve düzlemler, yön terimleri</dc:title>
  <dc:creator>mert ocak</dc:creator>
  <cp:lastModifiedBy>mert ocak</cp:lastModifiedBy>
  <cp:revision>12</cp:revision>
  <dcterms:created xsi:type="dcterms:W3CDTF">2020-01-16T08:15:50Z</dcterms:created>
  <dcterms:modified xsi:type="dcterms:W3CDTF">2020-01-17T08:00:46Z</dcterms:modified>
</cp:coreProperties>
</file>