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65" autoAdjust="0"/>
    <p:restoredTop sz="94660"/>
  </p:normalViewPr>
  <p:slideViewPr>
    <p:cSldViewPr snapToGrid="0">
      <p:cViewPr varScale="1">
        <p:scale>
          <a:sx n="77" d="100"/>
          <a:sy n="77" d="100"/>
        </p:scale>
        <p:origin x="7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09.11.2020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9455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09.11.2020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4268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09.11.2020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6489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09.11.2020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6235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09.11.2020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1411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09.11.2020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1554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09.11.2020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7002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09.11.2020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843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09.11.2020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5080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09.11.2020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878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09.11.2020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8772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6E468-0BEA-4F72-AAEC-D77E93658061}" type="datetimeFigureOut">
              <a:rPr lang="tr-TR" smtClean="0"/>
              <a:t>09.11.2020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6454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gif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10" Type="http://schemas.openxmlformats.org/officeDocument/2006/relationships/image" Target="../media/image33.png"/><Relationship Id="rId4" Type="http://schemas.openxmlformats.org/officeDocument/2006/relationships/image" Target="../media/image27.jpeg"/><Relationship Id="rId9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EF4E260-B79D-41D8-90EB-C84807CD77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50141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6EAE429-9595-F54D-A821-188941D848A3}"/>
              </a:ext>
            </a:extLst>
          </p:cNvPr>
          <p:cNvSpPr txBox="1"/>
          <p:nvPr/>
        </p:nvSpPr>
        <p:spPr>
          <a:xfrm>
            <a:off x="4800600" y="1269255"/>
            <a:ext cx="6852466" cy="303894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COĞRAFİ BİLGİ SİSTEMLERİ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(JEM359)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3800" dirty="0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5. </a:t>
            </a:r>
            <a:r>
              <a:rPr lang="tr-TR" sz="3800" dirty="0" smtClean="0">
                <a:solidFill>
                  <a:srgbClr val="FFFFFF"/>
                </a:solidFill>
                <a:latin typeface="+mj-lt"/>
              </a:rPr>
              <a:t>İNTERPOLASYON</a:t>
            </a: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Doç. </a:t>
            </a:r>
            <a:r>
              <a:rPr lang="en-US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Dr. Sinan AKISKA</a:t>
            </a:r>
          </a:p>
        </p:txBody>
      </p:sp>
      <p:cxnSp>
        <p:nvCxnSpPr>
          <p:cNvPr id="47" name="Straight Connector 8">
            <a:extLst>
              <a:ext uri="{FF2B5EF4-FFF2-40B4-BE49-F238E27FC236}">
                <a16:creationId xmlns:a16="http://schemas.microsoft.com/office/drawing/2014/main" xmlns="" id="{0686AD50-C6DC-4D98-A467-9AC1F3C2D8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5234996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41208F6-8B1C-4098-9388-150BC8E447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5488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98A90CD-1E76-9840-B981-6BCE17832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934" y="1602131"/>
            <a:ext cx="3737490" cy="3669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8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3d-geology.de/im/1270551848_37_00_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9374" y="63531"/>
            <a:ext cx="3114033" cy="23355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28" name="Picture 4" descr="http://upload.wikimedia.org/wikipedia/commons/1/1d/Satellite_image_of_Cape_peninsul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26" y="514201"/>
            <a:ext cx="3707025" cy="233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upload.wikimedia.org/wikipedia/commons/c/c4/Maps-for-free_Sierra_Nevad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66" y="3247255"/>
            <a:ext cx="3430409" cy="2449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231634" y="2508591"/>
            <a:ext cx="328951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SAYISAL YÜKSEKLİK MODELLERİ NASIL </a:t>
            </a:r>
            <a:r>
              <a:rPr lang="tr-TR" b="1" dirty="0" smtClean="0"/>
              <a:t>YAPILIYOR ?</a:t>
            </a:r>
          </a:p>
          <a:p>
            <a:pPr algn="ctr"/>
            <a:endParaRPr lang="tr-TR" b="1" dirty="0"/>
          </a:p>
          <a:p>
            <a:pPr algn="ctr"/>
            <a:r>
              <a:rPr lang="tr-TR" b="1" dirty="0" smtClean="0"/>
              <a:t>KONTÜR HARITALARI NASIL </a:t>
            </a:r>
            <a:r>
              <a:rPr lang="tr-TR" b="1" dirty="0" smtClean="0"/>
              <a:t>YAPILIYOR ?</a:t>
            </a:r>
            <a:endParaRPr lang="tr-TR" b="1" dirty="0"/>
          </a:p>
        </p:txBody>
      </p:sp>
      <p:pic>
        <p:nvPicPr>
          <p:cNvPr id="1026" name="Picture 2" descr="http://surferhelp.goldensoftware.com/Resources/image/example_contourmap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365" y="0"/>
            <a:ext cx="2774267" cy="288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Geochemical anomaly maps of Au, Ag, Cu and Pb in the study area. Geochemical data obtained from, Asvadi 2004 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763" y="2992895"/>
            <a:ext cx="4222237" cy="3865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Objective based geochemical anomaly detection—Application of discriminant  function analysis in anomaly delineation in the Kuh Panj porphyry Cu  mineralization (Iran) - ScienceDirec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136" y="4043042"/>
            <a:ext cx="3704318" cy="2701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378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://www.toplumdusmani.net/sozluk_resim/pics/6127/1324210237_dca01a58ac7de5fa333d79efe01f366a_2883379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72" y="679258"/>
            <a:ext cx="3126363" cy="243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://opendtect.org/rel/doc/User/base/figures/3.Wacom_Table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4774" y="339670"/>
            <a:ext cx="3178456" cy="2360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://geodynamics.lanl.gov/Wohletz/DigiMap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234" y="242652"/>
            <a:ext cx="2554540" cy="2554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http://www.ablesw.com/r2v/r2v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148" y="3337354"/>
            <a:ext cx="3760481" cy="2821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ight Arrow 2"/>
          <p:cNvSpPr/>
          <p:nvPr/>
        </p:nvSpPr>
        <p:spPr>
          <a:xfrm>
            <a:off x="4440195" y="1519922"/>
            <a:ext cx="494128" cy="383019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Curved Left Arrow 3"/>
          <p:cNvSpPr/>
          <p:nvPr/>
        </p:nvSpPr>
        <p:spPr>
          <a:xfrm>
            <a:off x="11211697" y="2504303"/>
            <a:ext cx="667265" cy="1837038"/>
          </a:xfrm>
          <a:prstGeom prst="curvedLeftArrow">
            <a:avLst>
              <a:gd name="adj1" fmla="val 27495"/>
              <a:gd name="adj2" fmla="val 50000"/>
              <a:gd name="adj3" fmla="val 20062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 rot="10800000">
            <a:off x="6249091" y="4562820"/>
            <a:ext cx="496825" cy="370703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82223" y="135990"/>
            <a:ext cx="48746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HARİTA SAYISALLAŞTIRMA ve 3B YÜZEY OLUŞTURMA</a:t>
            </a:r>
            <a:endParaRPr lang="tr-TR" sz="1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76" name="Picture 28" descr="http://www.goldensoftware.com/newsletter_imgs/62/S9_P2_3-2Surfaces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186" y="4504300"/>
            <a:ext cx="2918978" cy="2186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 descr="https://www.rockware.com/assets/products/165/overview/section/rockworksind_min2b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24" y="3193826"/>
            <a:ext cx="3138772" cy="2001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459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earthquake.usgs.gov/learn/kids/coloring/xsectio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6" y="1082541"/>
            <a:ext cx="5088726" cy="490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73179" y="372979"/>
            <a:ext cx="8398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Modeller oluşturulurken bilinmeyen noktalara değerler nasıl atanıyor ?</a:t>
            </a:r>
            <a:endParaRPr lang="tr-TR" b="1" dirty="0"/>
          </a:p>
        </p:txBody>
      </p:sp>
      <p:pic>
        <p:nvPicPr>
          <p:cNvPr id="1028" name="Picture 4" descr="http://www.premierminerals.net/images/maps/Stacy/stacy_isopach_ful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4712" y="1082541"/>
            <a:ext cx="6601520" cy="412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676" y="4354402"/>
            <a:ext cx="3799947" cy="2386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175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998" y="3766121"/>
            <a:ext cx="4670839" cy="24095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52495" y="372979"/>
            <a:ext cx="3651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Ara değerler nasıl bulunuyor ?</a:t>
            </a:r>
            <a:endParaRPr lang="tr-TR" b="1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99810" y="4540051"/>
            <a:ext cx="5397223" cy="1615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defTabSz="914400"/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1. A noktası ile değeri bilinmeyen C noktası arasındaki mesafe 25 m. (ölçüldü).</a:t>
            </a:r>
          </a:p>
          <a:p>
            <a:pPr lvl="0" algn="ctr" defTabSz="914400"/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2. 20-10 = 10 (A ve B noktalarının değerleri arasındaki fark)</a:t>
            </a:r>
          </a:p>
          <a:p>
            <a:pPr lvl="0" algn="ctr" defTabSz="914400"/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3. 10 birim / 50 metre = 0,2 birim/metre (iki nokta arasındaki mesafe boyunca  değerlerdeki artan değişim)</a:t>
            </a:r>
          </a:p>
          <a:p>
            <a:pPr lvl="0" algn="ctr" defTabSz="914400"/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4. A ile C noktası arasındaki birim sayısı = 25 metre x 0,2 birim/metre = 5 birim</a:t>
            </a:r>
          </a:p>
          <a:p>
            <a:pPr lvl="0" algn="ctr" defTabSz="914400"/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5. C noktasının değeri = 10 + 5 = 15 birim</a:t>
            </a:r>
            <a:r>
              <a:rPr lang="tr-TR" sz="1100" dirty="0" smtClean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.</a:t>
            </a:r>
          </a:p>
          <a:p>
            <a:pPr lvl="0" algn="ctr" defTabSz="914400"/>
            <a:endParaRPr lang="tr-TR" sz="1100" dirty="0">
              <a:solidFill>
                <a:srgbClr val="000000"/>
              </a:solidFill>
              <a:latin typeface="Tw Cen MT (Body)"/>
              <a:cs typeface="Times New Roman" panose="02020603050405020304" pitchFamily="18" charset="0"/>
            </a:endParaRPr>
          </a:p>
          <a:p>
            <a:pPr lvl="0" algn="ctr" defTabSz="914400"/>
            <a:endParaRPr lang="tr-TR" sz="1100" dirty="0">
              <a:solidFill>
                <a:srgbClr val="000000"/>
              </a:solidFill>
              <a:latin typeface="Tw Cen MT (Body)"/>
              <a:cs typeface="Times New Roman" panose="02020603050405020304" pitchFamily="18" charset="0"/>
            </a:endParaRPr>
          </a:p>
          <a:p>
            <a:pPr lvl="0" algn="ctr" defTabSz="914400"/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DOĞRUSAL </a:t>
            </a:r>
            <a:r>
              <a:rPr lang="tr-TR" sz="1100" dirty="0" smtClean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(</a:t>
            </a:r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LİNEER</a:t>
            </a:r>
            <a:r>
              <a:rPr lang="tr-TR" sz="1100" dirty="0" smtClean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) İNTERPOLASYON</a:t>
            </a:r>
            <a:endParaRPr kumimoji="0" lang="tr-TR" sz="1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w Cen MT (Body)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980" y="1026773"/>
            <a:ext cx="3714882" cy="2984482"/>
          </a:xfrm>
          <a:prstGeom prst="rect">
            <a:avLst/>
          </a:prstGeom>
        </p:spPr>
      </p:pic>
      <p:pic>
        <p:nvPicPr>
          <p:cNvPr id="8" name="Picture 7" descr="Three number lines illustrating how interpolation is affected by assumptions about the underlying distribution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570"/>
          <a:stretch/>
        </p:blipFill>
        <p:spPr bwMode="auto">
          <a:xfrm>
            <a:off x="6408429" y="820815"/>
            <a:ext cx="3609975" cy="752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Three number lines illustrating how interpolation is affected by assumptions about the underlying distribution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041"/>
          <a:stretch/>
        </p:blipFill>
        <p:spPr bwMode="auto">
          <a:xfrm>
            <a:off x="6408427" y="2772331"/>
            <a:ext cx="3609975" cy="7933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7107983" y="1652123"/>
            <a:ext cx="2210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? ‘</a:t>
            </a:r>
            <a:r>
              <a:rPr lang="tr-TR" dirty="0" err="1" smtClean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nin</a:t>
            </a:r>
            <a:r>
              <a:rPr lang="tr-TR" dirty="0" smtClean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 değeri nedir ?</a:t>
            </a:r>
            <a:endParaRPr lang="tr-TR" dirty="0">
              <a:solidFill>
                <a:srgbClr val="000000"/>
              </a:solidFill>
              <a:latin typeface="Tw Cen MT (Body)"/>
              <a:cs typeface="Times New Roman" panose="02020603050405020304" pitchFamily="18" charset="0"/>
            </a:endParaRPr>
          </a:p>
        </p:txBody>
      </p:sp>
      <p:pic>
        <p:nvPicPr>
          <p:cNvPr id="10" name="Picture 9" descr="Three number lines illustrating how interpolation is affected by assumptions about the underlying distribution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61" b="32696"/>
          <a:stretch/>
        </p:blipFill>
        <p:spPr bwMode="auto">
          <a:xfrm>
            <a:off x="6408427" y="1583012"/>
            <a:ext cx="3609975" cy="9888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5423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83957" y="74133"/>
            <a:ext cx="891334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 smtClean="0">
                <a:solidFill>
                  <a:srgbClr val="FF0000"/>
                </a:solidFill>
              </a:rPr>
              <a:t>İnterpolasyon Nedir ?</a:t>
            </a:r>
          </a:p>
          <a:p>
            <a:pPr algn="ctr"/>
            <a:endParaRPr lang="tr-TR" sz="2000" dirty="0">
              <a:solidFill>
                <a:srgbClr val="FF0000"/>
              </a:solidFill>
            </a:endParaRPr>
          </a:p>
          <a:p>
            <a:pPr algn="ctr"/>
            <a:r>
              <a:rPr lang="tr-TR" sz="2000" dirty="0" smtClean="0"/>
              <a:t>Herhangi bir katmandaki bilinmeyen noktaların öznitelik değerlerinin, bilinen noktaların öznitelik değerleri kullanılarak bulunması işlemidir.</a:t>
            </a:r>
          </a:p>
          <a:p>
            <a:pPr algn="ctr"/>
            <a:endParaRPr lang="tr-TR" sz="2000" dirty="0"/>
          </a:p>
          <a:p>
            <a:pPr algn="ctr"/>
            <a:r>
              <a:rPr lang="tr-TR" sz="2000" dirty="0" smtClean="0"/>
              <a:t>Daha da basit bir ifadeyle bilinen değerler yardımı ile bilinen değerler arasındaki bilinmeyen bir değeri bulma işlemidir. </a:t>
            </a:r>
            <a:endParaRPr lang="tr-TR" sz="2000" dirty="0"/>
          </a:p>
        </p:txBody>
      </p:sp>
      <p:sp>
        <p:nvSpPr>
          <p:cNvPr id="2" name="TextBox 1"/>
          <p:cNvSpPr txBox="1"/>
          <p:nvPr/>
        </p:nvSpPr>
        <p:spPr>
          <a:xfrm>
            <a:off x="2125361" y="2652586"/>
            <a:ext cx="74305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Öznitelik değeri; </a:t>
            </a:r>
          </a:p>
          <a:p>
            <a:pPr algn="ctr"/>
            <a:r>
              <a:rPr lang="tr-TR" dirty="0" smtClean="0"/>
              <a:t>Yükseklik, kalorifik değer, kirlilik, % nem, % kül, %Pb, Au(ppm), kalınlık, cevher tavan ve taban yükseklikleri vb. değerlerdir.</a:t>
            </a:r>
            <a:endParaRPr lang="tr-TR" dirty="0"/>
          </a:p>
        </p:txBody>
      </p:sp>
      <p:pic>
        <p:nvPicPr>
          <p:cNvPr id="1034" name="Picture 10" descr="http://upload.wikimedia.org/wikipedia/commons/thumb/d/dd/LinearInterpolation.svg/300px-LinearInterpolation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967" y="3440631"/>
            <a:ext cx="2280762" cy="1824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upload.wikimedia.org/wikipedia/commons/thumb/5/53/Interpolation_example_spline.svg/2000px-Interpolation_example_spline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238" y="5168428"/>
            <a:ext cx="2111280" cy="168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www.quantdec.com/SYSEN597/GTKAV/section9/exb/interpolation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85" y="3938894"/>
            <a:ext cx="2655436" cy="274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publishing.cdlib.org/ucpressebooks/data/13030/51/ft6v19p151/figures/ft6v19p151_0017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992" y="3664678"/>
            <a:ext cx="3813105" cy="2779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://www.goldensoftware.com/newsletter_imgs/S10/1-map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9820" y="3664678"/>
            <a:ext cx="2859491" cy="2779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1769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52495" y="372979"/>
            <a:ext cx="3651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İnterpolasyon Yaklaşımları</a:t>
            </a:r>
            <a:endParaRPr lang="tr-TR" dirty="0"/>
          </a:p>
        </p:txBody>
      </p:sp>
      <p:pic>
        <p:nvPicPr>
          <p:cNvPr id="5122" name="Picture 2" descr="http://upload.wikimedia.org/wikipedia/commons/thumb/2/20/Coloured_Voronoi_2D.svg/220px-Coloured_Voronoi_2D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453" y="3131780"/>
            <a:ext cx="1628862" cy="162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223084" y="816001"/>
            <a:ext cx="3480417" cy="2966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Polinom İnterpolasyonu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En </a:t>
            </a:r>
            <a:r>
              <a:rPr lang="tr-TR" dirty="0"/>
              <a:t>Yakın Komşu </a:t>
            </a:r>
            <a:r>
              <a:rPr lang="tr-TR" dirty="0" smtClean="0"/>
              <a:t>Yöntemi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Bilineer interpolasyon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Bikübik interpolasyon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Ters mesafe ağırlıklı </a:t>
            </a:r>
            <a:r>
              <a:rPr lang="tr-TR" dirty="0" smtClean="0"/>
              <a:t>(IDW)</a:t>
            </a:r>
            <a:endParaRPr lang="tr-TR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Jeoistatistiksel </a:t>
            </a:r>
            <a:r>
              <a:rPr lang="tr-TR" dirty="0"/>
              <a:t>modeller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Yapay sinir </a:t>
            </a:r>
            <a:r>
              <a:rPr lang="tr-TR" dirty="0" smtClean="0"/>
              <a:t>ağları</a:t>
            </a:r>
            <a:endParaRPr lang="tr-TR" dirty="0"/>
          </a:p>
        </p:txBody>
      </p:sp>
      <p:pic>
        <p:nvPicPr>
          <p:cNvPr id="5138" name="Picture 18" descr="http://www.rsierra.com/DA/img30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110" y="5126514"/>
            <a:ext cx="1759526" cy="1564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0" name="Picture 20" descr="https://encrypted-tbn3.gstatic.com/images?q=tbn:ANd9GcT_ifcFH_jfb8vUYVsjKt1d-dZZ6wYXSHpjEzZhVP16aFjpSck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110" y="3823948"/>
            <a:ext cx="1946074" cy="122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2" name="Picture 22" descr="http://pg.lyellcollection.org/content/10/2/141/F1.larg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017" y="4481468"/>
            <a:ext cx="2546641" cy="214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http://upload.wikimedia.org/wikipedia/commons/c/c6/Bilininterp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4975" y="2512159"/>
            <a:ext cx="2092582" cy="1671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library.isr.ist.utl.pt/docs/scipy/_images/interpolate-2_00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3319" y="372979"/>
            <a:ext cx="3483482" cy="2154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docs.qgis.org/2.2/en/_images/idw_interpolation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160" y="5048185"/>
            <a:ext cx="3957570" cy="1720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www.mathworks.com/help/examples/matlab/InterpolateOveraGridUsingCubicMethodExample_0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493" y="3179045"/>
            <a:ext cx="2045780" cy="153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http://herschel.esac.esa.int/hcss-doc-13.0/load/sg/images/interpolation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450" y="728584"/>
            <a:ext cx="2546466" cy="2115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3232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0921"/>
            <a:ext cx="6359885" cy="455445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52942" y="-15410"/>
            <a:ext cx="77243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3600" dirty="0" smtClean="0">
                <a:solidFill>
                  <a:srgbClr val="FF0000"/>
                </a:solidFill>
              </a:rPr>
              <a:t>Örnek Çalışma (Ersoy and Yunsel, 2019)</a:t>
            </a:r>
            <a:endParaRPr lang="tr-TR" sz="3600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4530" t="20375" r="50260" b="24153"/>
          <a:stretch/>
        </p:blipFill>
        <p:spPr>
          <a:xfrm>
            <a:off x="6473985" y="532867"/>
            <a:ext cx="3535611" cy="31065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51021" t="7098" r="3880" b="15431"/>
          <a:stretch/>
        </p:blipFill>
        <p:spPr>
          <a:xfrm>
            <a:off x="8412480" y="3639399"/>
            <a:ext cx="3687546" cy="320332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627650" y="6473391"/>
            <a:ext cx="784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Fe (%)</a:t>
            </a:r>
            <a:endParaRPr lang="tr-TR" dirty="0"/>
          </a:p>
        </p:txBody>
      </p:sp>
      <p:sp>
        <p:nvSpPr>
          <p:cNvPr id="9" name="Rectangle 8"/>
          <p:cNvSpPr/>
          <p:nvPr/>
        </p:nvSpPr>
        <p:spPr>
          <a:xfrm>
            <a:off x="9917961" y="630921"/>
            <a:ext cx="10214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Cu (ppm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85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771" y="977030"/>
            <a:ext cx="5825490" cy="538719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253140" y="-15410"/>
            <a:ext cx="65239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3600" dirty="0" smtClean="0">
                <a:solidFill>
                  <a:srgbClr val="FF0000"/>
                </a:solidFill>
              </a:rPr>
              <a:t>Örnek Çalışma (Nazarpour, 2018)</a:t>
            </a:r>
            <a:endParaRPr lang="tr-TR" sz="36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5360" y="977030"/>
            <a:ext cx="5714200" cy="538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06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688</TotalTime>
  <Words>252</Words>
  <Application>Microsoft Office PowerPoint</Application>
  <PresentationFormat>Widescreen</PresentationFormat>
  <Paragraphs>40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Tw Cen MT (Body)</vt:lpstr>
      <vt:lpstr>Office Teması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Sinan.Akiska</dc:creator>
  <cp:lastModifiedBy>XxX</cp:lastModifiedBy>
  <cp:revision>158</cp:revision>
  <dcterms:created xsi:type="dcterms:W3CDTF">2020-10-12T14:09:30Z</dcterms:created>
  <dcterms:modified xsi:type="dcterms:W3CDTF">2020-11-09T12:48:41Z</dcterms:modified>
</cp:coreProperties>
</file>