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8"/>
  </p:notesMasterIdLst>
  <p:sldIdLst>
    <p:sldId id="256" r:id="rId2"/>
    <p:sldId id="257" r:id="rId3"/>
    <p:sldId id="258" r:id="rId4"/>
    <p:sldId id="259" r:id="rId5"/>
    <p:sldId id="260" r:id="rId6"/>
    <p:sldId id="293"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6A1151-F1F0-4C7D-8970-26314F75EECA}" type="datetimeFigureOut">
              <a:rPr lang="tr-TR" smtClean="0"/>
              <a:pPr/>
              <a:t>25.2.2018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3B73C-645A-4A75-AAC6-7E88C9F71B5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F4D79AFC-61D2-4815-B3F1-1D527EDCCEC7}" type="slidenum">
              <a:rPr lang="tr-TR" sz="1200">
                <a:latin typeface="Arial" charset="0"/>
                <a:cs typeface="+mn-cs"/>
              </a:rPr>
              <a:pPr algn="r">
                <a:defRPr/>
              </a:pPr>
              <a:t>2</a:t>
            </a:fld>
            <a:endParaRPr lang="tr-TR" sz="1200">
              <a:latin typeface="Arial" charset="0"/>
              <a:cs typeface="+mn-cs"/>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0B3B5B6-6479-4E80-81BC-329282B48E90}" type="slidenum">
              <a:rPr lang="tr-TR" sz="1200">
                <a:latin typeface="Arial" charset="0"/>
                <a:cs typeface="+mn-cs"/>
              </a:rPr>
              <a:pPr algn="r">
                <a:defRPr/>
              </a:pPr>
              <a:t>13</a:t>
            </a:fld>
            <a:endParaRPr lang="tr-TR" sz="1200">
              <a:latin typeface="Arial" charset="0"/>
              <a:cs typeface="+mn-cs"/>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B7638354-F9E9-451B-B65E-CFDC95697418}" type="slidenum">
              <a:rPr lang="tr-TR" sz="1200">
                <a:latin typeface="Arial" charset="0"/>
                <a:cs typeface="+mn-cs"/>
              </a:rPr>
              <a:pPr algn="r">
                <a:defRPr/>
              </a:pPr>
              <a:t>14</a:t>
            </a:fld>
            <a:endParaRPr lang="tr-TR" sz="1200">
              <a:latin typeface="Arial" charset="0"/>
              <a:cs typeface="+mn-cs"/>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6C82D6FA-A010-4020-8202-012C63F27C78}" type="slidenum">
              <a:rPr lang="tr-TR" sz="1200">
                <a:latin typeface="Arial" charset="0"/>
                <a:cs typeface="+mn-cs"/>
              </a:rPr>
              <a:pPr algn="r">
                <a:defRPr/>
              </a:pPr>
              <a:t>15</a:t>
            </a:fld>
            <a:endParaRPr lang="tr-TR" sz="1200">
              <a:latin typeface="Arial" charset="0"/>
              <a:cs typeface="+mn-cs"/>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5E9827A0-DAA2-47C6-947A-AA0C5E7C03CA}" type="slidenum">
              <a:rPr lang="tr-TR" sz="1200">
                <a:latin typeface="Arial" charset="0"/>
                <a:cs typeface="+mn-cs"/>
              </a:rPr>
              <a:pPr algn="r">
                <a:defRPr/>
              </a:pPr>
              <a:t>16</a:t>
            </a:fld>
            <a:endParaRPr lang="tr-TR" sz="1200">
              <a:latin typeface="Arial" charset="0"/>
              <a:cs typeface="+mn-cs"/>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C24CE96E-0766-456E-AD5F-DA9CB4180860}" type="slidenum">
              <a:rPr lang="tr-TR" sz="1200">
                <a:latin typeface="Arial" charset="0"/>
                <a:cs typeface="+mn-cs"/>
              </a:rPr>
              <a:pPr algn="r">
                <a:defRPr/>
              </a:pPr>
              <a:t>17</a:t>
            </a:fld>
            <a:endParaRPr lang="tr-TR" sz="1200">
              <a:latin typeface="Arial" charset="0"/>
              <a:cs typeface="+mn-cs"/>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ADC35351-0D81-4DB6-9BFB-D951B974A7BE}" type="slidenum">
              <a:rPr lang="tr-TR" sz="1200">
                <a:latin typeface="Arial" charset="0"/>
                <a:cs typeface="+mn-cs"/>
              </a:rPr>
              <a:pPr algn="r">
                <a:defRPr/>
              </a:pPr>
              <a:t>18</a:t>
            </a:fld>
            <a:endParaRPr lang="tr-TR" sz="1200">
              <a:latin typeface="Arial" charset="0"/>
              <a:cs typeface="+mn-cs"/>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DE374992-B159-45BE-9255-34B5223140C5}" type="slidenum">
              <a:rPr lang="tr-TR" sz="1200">
                <a:latin typeface="Arial" charset="0"/>
                <a:cs typeface="+mn-cs"/>
              </a:rPr>
              <a:pPr algn="r">
                <a:defRPr/>
              </a:pPr>
              <a:t>19</a:t>
            </a:fld>
            <a:endParaRPr lang="tr-TR" sz="1200">
              <a:latin typeface="Arial" charset="0"/>
              <a:cs typeface="+mn-cs"/>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E59C4C4-52E5-44DD-9BDF-E70A07CD80AD}" type="slidenum">
              <a:rPr lang="tr-TR" sz="1200">
                <a:latin typeface="Arial" charset="0"/>
                <a:cs typeface="+mn-cs"/>
              </a:rPr>
              <a:pPr algn="r">
                <a:defRPr/>
              </a:pPr>
              <a:t>20</a:t>
            </a:fld>
            <a:endParaRPr lang="tr-TR" sz="1200">
              <a:latin typeface="Arial" charset="0"/>
              <a:cs typeface="+mn-cs"/>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1B8E55C4-5302-4E69-BB8E-75227B9E83D7}" type="slidenum">
              <a:rPr lang="tr-TR" sz="1200">
                <a:latin typeface="Arial" charset="0"/>
                <a:cs typeface="+mn-cs"/>
              </a:rPr>
              <a:pPr algn="r">
                <a:defRPr/>
              </a:pPr>
              <a:t>21</a:t>
            </a:fld>
            <a:endParaRPr lang="tr-TR" sz="1200">
              <a:latin typeface="Arial" charset="0"/>
              <a:cs typeface="+mn-cs"/>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C5556EE-1197-45C2-A0EA-1BB30701FE93}" type="slidenum">
              <a:rPr lang="tr-TR" sz="1200">
                <a:latin typeface="Arial" charset="0"/>
                <a:cs typeface="+mn-cs"/>
              </a:rPr>
              <a:pPr algn="r">
                <a:defRPr/>
              </a:pPr>
              <a:t>22</a:t>
            </a:fld>
            <a:endParaRPr lang="tr-TR" sz="1200">
              <a:latin typeface="Arial" charset="0"/>
              <a:cs typeface="+mn-cs"/>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F5E7D0C4-1922-44A8-84FA-2081729C3B3F}" type="slidenum">
              <a:rPr lang="tr-TR" sz="1200">
                <a:latin typeface="Arial" charset="0"/>
                <a:cs typeface="+mn-cs"/>
              </a:rPr>
              <a:pPr algn="r">
                <a:defRPr/>
              </a:pPr>
              <a:t>3</a:t>
            </a:fld>
            <a:endParaRPr lang="tr-TR" sz="1200">
              <a:latin typeface="Arial" charset="0"/>
              <a:cs typeface="+mn-cs"/>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CB82F207-AD34-4747-9897-DD8FB003626C}" type="slidenum">
              <a:rPr lang="tr-TR" sz="1200">
                <a:latin typeface="Arial" charset="0"/>
                <a:cs typeface="+mn-cs"/>
              </a:rPr>
              <a:pPr algn="r">
                <a:defRPr/>
              </a:pPr>
              <a:t>23</a:t>
            </a:fld>
            <a:endParaRPr lang="tr-TR" sz="1200">
              <a:latin typeface="Arial" charset="0"/>
              <a:cs typeface="+mn-cs"/>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751DE01F-11AF-42A5-B8F4-6DED05023761}" type="slidenum">
              <a:rPr lang="tr-TR" sz="1200">
                <a:latin typeface="Arial" charset="0"/>
                <a:cs typeface="+mn-cs"/>
              </a:rPr>
              <a:pPr algn="r">
                <a:defRPr/>
              </a:pPr>
              <a:t>24</a:t>
            </a:fld>
            <a:endParaRPr lang="tr-TR" sz="1200">
              <a:latin typeface="Arial" charset="0"/>
              <a:cs typeface="+mn-cs"/>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774DB122-1B2B-4E8D-8563-1E3CD4923E6F}" type="slidenum">
              <a:rPr lang="tr-TR" sz="1200">
                <a:latin typeface="Arial" charset="0"/>
                <a:cs typeface="+mn-cs"/>
              </a:rPr>
              <a:pPr algn="r">
                <a:defRPr/>
              </a:pPr>
              <a:t>25</a:t>
            </a:fld>
            <a:endParaRPr lang="tr-TR" sz="1200">
              <a:latin typeface="Arial" charset="0"/>
              <a:cs typeface="+mn-cs"/>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E76A6B1D-6734-45EB-9576-DEA217DDF091}" type="slidenum">
              <a:rPr lang="tr-TR" sz="1200">
                <a:latin typeface="Arial" charset="0"/>
                <a:cs typeface="+mn-cs"/>
              </a:rPr>
              <a:pPr algn="r">
                <a:defRPr/>
              </a:pPr>
              <a:t>26</a:t>
            </a:fld>
            <a:endParaRPr lang="tr-TR" sz="1200">
              <a:latin typeface="Arial" charset="0"/>
              <a:cs typeface="+mn-cs"/>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B07A87BD-27D1-4A2B-A880-6C2A704E2C11}" type="slidenum">
              <a:rPr lang="tr-TR" sz="1200">
                <a:latin typeface="Arial" charset="0"/>
                <a:cs typeface="+mn-cs"/>
              </a:rPr>
              <a:pPr algn="r">
                <a:defRPr/>
              </a:pPr>
              <a:t>27</a:t>
            </a:fld>
            <a:endParaRPr lang="tr-TR" sz="1200">
              <a:latin typeface="Arial" charset="0"/>
              <a:cs typeface="+mn-cs"/>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7691B88-6B3E-4280-9EF7-0EF550648F03}" type="slidenum">
              <a:rPr lang="tr-TR" sz="1200">
                <a:latin typeface="Arial" charset="0"/>
                <a:cs typeface="+mn-cs"/>
              </a:rPr>
              <a:pPr algn="r">
                <a:defRPr/>
              </a:pPr>
              <a:t>28</a:t>
            </a:fld>
            <a:endParaRPr lang="tr-TR" sz="1200">
              <a:latin typeface="Arial" charset="0"/>
              <a:cs typeface="+mn-cs"/>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1246A0E-7A42-4771-AF5A-90CF49050199}" type="slidenum">
              <a:rPr lang="tr-TR" sz="1200">
                <a:latin typeface="Arial" charset="0"/>
                <a:cs typeface="+mn-cs"/>
              </a:rPr>
              <a:pPr algn="r">
                <a:defRPr/>
              </a:pPr>
              <a:t>29</a:t>
            </a:fld>
            <a:endParaRPr lang="tr-TR" sz="1200">
              <a:latin typeface="Arial" charset="0"/>
              <a:cs typeface="+mn-cs"/>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349D67FE-B0F1-4FAA-AD37-83C56F26235C}" type="slidenum">
              <a:rPr lang="tr-TR" sz="1200">
                <a:latin typeface="Arial" charset="0"/>
                <a:cs typeface="+mn-cs"/>
              </a:rPr>
              <a:pPr algn="r">
                <a:defRPr/>
              </a:pPr>
              <a:t>30</a:t>
            </a:fld>
            <a:endParaRPr lang="tr-TR" sz="1200">
              <a:latin typeface="Arial" charset="0"/>
              <a:cs typeface="+mn-cs"/>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DA64E27B-DFEE-4920-994E-FE38369405F8}" type="slidenum">
              <a:rPr lang="tr-TR" sz="1200">
                <a:latin typeface="Arial" charset="0"/>
                <a:cs typeface="+mn-cs"/>
              </a:rPr>
              <a:pPr algn="r">
                <a:defRPr/>
              </a:pPr>
              <a:t>31</a:t>
            </a:fld>
            <a:endParaRPr lang="tr-TR" sz="1200">
              <a:latin typeface="Arial" charset="0"/>
              <a:cs typeface="+mn-cs"/>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C96B6870-BD38-4F15-AA76-C3ECFE406804}" type="slidenum">
              <a:rPr lang="tr-TR" sz="1200">
                <a:latin typeface="Arial" charset="0"/>
                <a:cs typeface="+mn-cs"/>
              </a:rPr>
              <a:pPr algn="r">
                <a:defRPr/>
              </a:pPr>
              <a:t>32</a:t>
            </a:fld>
            <a:endParaRPr lang="tr-TR" sz="1200">
              <a:latin typeface="Arial" charset="0"/>
              <a:cs typeface="+mn-cs"/>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15B9971C-FE7E-49E1-A625-58480A00A546}" type="slidenum">
              <a:rPr lang="tr-TR" sz="1200">
                <a:latin typeface="Arial" charset="0"/>
                <a:cs typeface="+mn-cs"/>
              </a:rPr>
              <a:pPr algn="r">
                <a:defRPr/>
              </a:pPr>
              <a:t>5</a:t>
            </a:fld>
            <a:endParaRPr lang="tr-TR" sz="1200">
              <a:latin typeface="Arial" charset="0"/>
              <a:cs typeface="+mn-cs"/>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B52017F6-903E-4E0C-BC9B-7F5D83D0A4C9}" type="slidenum">
              <a:rPr lang="tr-TR" sz="1200">
                <a:latin typeface="Arial" charset="0"/>
                <a:cs typeface="+mn-cs"/>
              </a:rPr>
              <a:pPr algn="r">
                <a:defRPr/>
              </a:pPr>
              <a:t>33</a:t>
            </a:fld>
            <a:endParaRPr lang="tr-TR" sz="1200">
              <a:latin typeface="Arial" charset="0"/>
              <a:cs typeface="+mn-cs"/>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006379BB-5F8A-44FA-8954-90EB299030AD}" type="slidenum">
              <a:rPr lang="tr-TR" sz="1200">
                <a:latin typeface="Arial" charset="0"/>
                <a:cs typeface="+mn-cs"/>
              </a:rPr>
              <a:pPr algn="r">
                <a:defRPr/>
              </a:pPr>
              <a:t>34</a:t>
            </a:fld>
            <a:endParaRPr lang="tr-TR" sz="1200">
              <a:latin typeface="Arial" charset="0"/>
              <a:cs typeface="+mn-cs"/>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C0362C6D-C2BF-4544-97A4-7441883059B4}" type="slidenum">
              <a:rPr lang="tr-TR" sz="1200">
                <a:latin typeface="Arial" charset="0"/>
                <a:cs typeface="+mn-cs"/>
              </a:rPr>
              <a:pPr algn="r">
                <a:defRPr/>
              </a:pPr>
              <a:t>35</a:t>
            </a:fld>
            <a:endParaRPr lang="tr-TR" sz="1200">
              <a:latin typeface="Arial" charset="0"/>
              <a:cs typeface="+mn-cs"/>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0B0E64C2-387D-4196-AC87-B91628F925B8}" type="slidenum">
              <a:rPr lang="tr-TR" sz="1200">
                <a:latin typeface="Arial" charset="0"/>
                <a:cs typeface="+mn-cs"/>
              </a:rPr>
              <a:pPr algn="r">
                <a:defRPr/>
              </a:pPr>
              <a:t>7</a:t>
            </a:fld>
            <a:endParaRPr lang="tr-TR" sz="1200">
              <a:latin typeface="Arial" charset="0"/>
              <a:cs typeface="+mn-cs"/>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CBA599EE-1286-4C72-A1F6-95427DAC7EC7}" type="slidenum">
              <a:rPr lang="tr-TR" sz="1200">
                <a:latin typeface="Arial" charset="0"/>
                <a:cs typeface="+mn-cs"/>
              </a:rPr>
              <a:pPr algn="r">
                <a:defRPr/>
              </a:pPr>
              <a:t>8</a:t>
            </a:fld>
            <a:endParaRPr lang="tr-TR" sz="1200">
              <a:latin typeface="Arial" charset="0"/>
              <a:cs typeface="+mn-cs"/>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DF9CADC4-D663-4223-99C6-2CD9ABABBF54}" type="slidenum">
              <a:rPr lang="tr-TR" sz="1200">
                <a:latin typeface="Arial" charset="0"/>
                <a:cs typeface="+mn-cs"/>
              </a:rPr>
              <a:pPr algn="r">
                <a:defRPr/>
              </a:pPr>
              <a:t>9</a:t>
            </a:fld>
            <a:endParaRPr lang="tr-TR" sz="1200">
              <a:latin typeface="Arial" charset="0"/>
              <a:cs typeface="+mn-cs"/>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93C8986D-0899-4C90-933E-8A0048F948BE}" type="slidenum">
              <a:rPr lang="tr-TR" sz="1200">
                <a:latin typeface="Arial" charset="0"/>
                <a:cs typeface="+mn-cs"/>
              </a:rPr>
              <a:pPr algn="r">
                <a:defRPr/>
              </a:pPr>
              <a:t>10</a:t>
            </a:fld>
            <a:endParaRPr lang="tr-TR" sz="1200">
              <a:latin typeface="Arial" charset="0"/>
              <a:cs typeface="+mn-cs"/>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54DC1231-6819-402F-A94E-EDDA69453AE0}" type="slidenum">
              <a:rPr lang="tr-TR" sz="1200">
                <a:latin typeface="Arial" charset="0"/>
                <a:cs typeface="+mn-cs"/>
              </a:rPr>
              <a:pPr algn="r">
                <a:defRPr/>
              </a:pPr>
              <a:t>11</a:t>
            </a:fld>
            <a:endParaRPr lang="tr-TR" sz="1200">
              <a:latin typeface="Arial" charset="0"/>
              <a:cs typeface="+mn-cs"/>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bwMode="auto">
          <a:xfrm>
            <a:off x="3885081" y="8685559"/>
            <a:ext cx="2971321" cy="456981"/>
          </a:xfrm>
          <a:prstGeom prst="rect">
            <a:avLst/>
          </a:prstGeom>
          <a:noFill/>
          <a:ln>
            <a:miter lim="800000"/>
            <a:headEnd/>
            <a:tailEnd/>
          </a:ln>
        </p:spPr>
        <p:txBody>
          <a:bodyPr lIns="92117" tIns="46058" rIns="92117" bIns="46058" anchor="b"/>
          <a:lstStyle/>
          <a:p>
            <a:pPr algn="r">
              <a:defRPr/>
            </a:pPr>
            <a:fld id="{502FF1AE-0515-4DFF-9E52-B17CE686106F}" type="slidenum">
              <a:rPr lang="tr-TR" sz="1200">
                <a:latin typeface="Arial" charset="0"/>
                <a:cs typeface="+mn-cs"/>
              </a:rPr>
              <a:pPr algn="r">
                <a:defRPr/>
              </a:pPr>
              <a:t>12</a:t>
            </a:fld>
            <a:endParaRPr lang="tr-TR" sz="1200">
              <a:latin typeface="Arial" charset="0"/>
              <a:cs typeface="+mn-cs"/>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517157E-6906-49B0-9BC5-1A31141B879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827E7A1-C075-48F5-B5BA-A4240C1022C9}"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1517157E-6906-49B0-9BC5-1A31141B8790}"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27E7A1-C075-48F5-B5BA-A4240C1022C9}" type="datetimeFigureOut">
              <a:rPr lang="tr-TR" smtClean="0"/>
              <a:pPr/>
              <a:t>25.2.2018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517157E-6906-49B0-9BC5-1A31141B8790}"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Arial" charset="0"/>
              </a:rPr>
              <a:t>Finans Kavramı ve Finansal Yönetim</a:t>
            </a:r>
            <a:endParaRPr lang="tr-TR" dirty="0"/>
          </a:p>
        </p:txBody>
      </p:sp>
      <p:sp>
        <p:nvSpPr>
          <p:cNvPr id="3" name="2 Alt Başlık"/>
          <p:cNvSpPr>
            <a:spLocks noGrp="1"/>
          </p:cNvSpPr>
          <p:nvPr>
            <p:ph type="subTitle" idx="1"/>
          </p:nvPr>
        </p:nvSpPr>
        <p:spPr/>
        <p:txBody>
          <a:bodyPr/>
          <a:lstStyle/>
          <a:p>
            <a:r>
              <a:rPr lang="tr-TR" dirty="0" smtClean="0"/>
              <a:t>2018</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Fon Gereksinimi</a:t>
            </a:r>
          </a:p>
        </p:txBody>
      </p:sp>
      <p:sp>
        <p:nvSpPr>
          <p:cNvPr id="40963" name="Rectangle 3"/>
          <p:cNvSpPr>
            <a:spLocks noGrp="1"/>
          </p:cNvSpPr>
          <p:nvPr>
            <p:ph idx="1"/>
          </p:nvPr>
        </p:nvSpPr>
        <p:spPr>
          <a:noFill/>
        </p:spPr>
        <p:txBody>
          <a:bodyPr anchor="ctr">
            <a:normAutofit/>
          </a:bodyPr>
          <a:lstStyle/>
          <a:p>
            <a:pPr algn="just" eaLnBrk="1" hangingPunct="1">
              <a:lnSpc>
                <a:spcPct val="80000"/>
              </a:lnSpc>
            </a:pPr>
            <a:r>
              <a:rPr lang="tr-TR" sz="2500" dirty="0" smtClean="0">
                <a:solidFill>
                  <a:schemeClr val="tx2"/>
                </a:solidFill>
              </a:rPr>
              <a:t>Uzun dönemli projeler ve sermaye yatırımları uzun dönemli kaynaklar ile kısa dönemli harcamalar kısa dönemli fon kaynakları ile finanse edilmelidir.</a:t>
            </a:r>
          </a:p>
          <a:p>
            <a:pPr>
              <a:lnSpc>
                <a:spcPct val="80000"/>
              </a:lnSpc>
            </a:pPr>
            <a:endParaRPr lang="tr-TR" sz="2900" dirty="0" smtClean="0">
              <a:solidFill>
                <a:schemeClr val="tx2"/>
              </a:solidFill>
            </a:endParaRPr>
          </a:p>
          <a:p>
            <a:pPr>
              <a:lnSpc>
                <a:spcPct val="80000"/>
              </a:lnSpc>
            </a:pPr>
            <a:r>
              <a:rPr lang="tr-TR" sz="2900" dirty="0" smtClean="0">
                <a:solidFill>
                  <a:schemeClr val="tx2"/>
                </a:solidFill>
              </a:rPr>
              <a:t>Fon Kaynakları</a:t>
            </a:r>
          </a:p>
          <a:p>
            <a:pPr>
              <a:lnSpc>
                <a:spcPct val="80000"/>
              </a:lnSpc>
              <a:buFont typeface="Wingdings 3" pitchFamily="18" charset="2"/>
              <a:buNone/>
            </a:pPr>
            <a:endParaRPr lang="tr-TR" sz="2900" dirty="0" smtClean="0">
              <a:solidFill>
                <a:schemeClr val="tx2"/>
              </a:solidFill>
            </a:endParaRPr>
          </a:p>
          <a:p>
            <a:pPr>
              <a:lnSpc>
                <a:spcPct val="80000"/>
              </a:lnSpc>
              <a:buFont typeface="Wingdings 3" pitchFamily="18" charset="2"/>
              <a:buNone/>
            </a:pPr>
            <a:r>
              <a:rPr lang="tr-TR" sz="2500" dirty="0" smtClean="0">
                <a:solidFill>
                  <a:schemeClr val="tx2"/>
                </a:solidFill>
              </a:rPr>
              <a:t>- Satışlar				- Varlık Satışları</a:t>
            </a:r>
          </a:p>
          <a:p>
            <a:pPr>
              <a:lnSpc>
                <a:spcPct val="80000"/>
              </a:lnSpc>
              <a:buFont typeface="Wingdings 3" pitchFamily="18" charset="2"/>
              <a:buNone/>
            </a:pPr>
            <a:r>
              <a:rPr lang="tr-TR" sz="2500" dirty="0" smtClean="0">
                <a:solidFill>
                  <a:schemeClr val="tx2"/>
                </a:solidFill>
              </a:rPr>
              <a:t>- Dağıtılmamış kârlar			- Ticari krediler</a:t>
            </a:r>
          </a:p>
          <a:p>
            <a:pPr>
              <a:lnSpc>
                <a:spcPct val="80000"/>
              </a:lnSpc>
              <a:buFontTx/>
              <a:buNone/>
            </a:pPr>
            <a:r>
              <a:rPr lang="tr-TR" sz="2500" dirty="0" smtClean="0">
                <a:solidFill>
                  <a:schemeClr val="tx2"/>
                </a:solidFill>
              </a:rPr>
              <a:t>- Banka kredileri			- Tahviller</a:t>
            </a:r>
          </a:p>
          <a:p>
            <a:pPr>
              <a:lnSpc>
                <a:spcPct val="80000"/>
              </a:lnSpc>
              <a:buFontTx/>
              <a:buNone/>
            </a:pPr>
            <a:r>
              <a:rPr lang="tr-TR" sz="2500" dirty="0" smtClean="0">
                <a:solidFill>
                  <a:schemeClr val="tx2"/>
                </a:solidFill>
              </a:rPr>
              <a:t>- Hisse senetleri			- </a:t>
            </a:r>
            <a:r>
              <a:rPr lang="tr-TR" sz="2500" dirty="0" err="1" smtClean="0">
                <a:solidFill>
                  <a:schemeClr val="tx2"/>
                </a:solidFill>
              </a:rPr>
              <a:t>Factoring</a:t>
            </a:r>
            <a:endParaRPr lang="tr-TR" sz="2500" dirty="0" smtClean="0">
              <a:solidFill>
                <a:schemeClr val="tx2"/>
              </a:solidFill>
            </a:endParaRPr>
          </a:p>
          <a:p>
            <a:pPr>
              <a:lnSpc>
                <a:spcPct val="80000"/>
              </a:lnSpc>
              <a:buFontTx/>
              <a:buNone/>
            </a:pPr>
            <a:r>
              <a:rPr lang="tr-TR" sz="2500" dirty="0" smtClean="0">
                <a:solidFill>
                  <a:schemeClr val="tx2"/>
                </a:solidFill>
              </a:rPr>
              <a:t>- Leasing				- Finansman bonoları</a:t>
            </a:r>
            <a:endParaRPr lang="tr-TR" sz="2900" dirty="0" smtClean="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Fon Kullanımı</a:t>
            </a:r>
          </a:p>
        </p:txBody>
      </p:sp>
      <p:sp>
        <p:nvSpPr>
          <p:cNvPr id="41987" name="Rectangle 3"/>
          <p:cNvSpPr>
            <a:spLocks noGrp="1"/>
          </p:cNvSpPr>
          <p:nvPr>
            <p:ph idx="1"/>
          </p:nvPr>
        </p:nvSpPr>
        <p:spPr>
          <a:noFill/>
        </p:spPr>
        <p:txBody>
          <a:bodyPr anchor="ctr">
            <a:normAutofit lnSpcReduction="10000"/>
          </a:bodyPr>
          <a:lstStyle/>
          <a:p>
            <a:pPr algn="just" eaLnBrk="1" hangingPunct="1"/>
            <a:r>
              <a:rPr lang="tr-TR" sz="2800" smtClean="0">
                <a:solidFill>
                  <a:schemeClr val="tx2"/>
                </a:solidFill>
              </a:rPr>
              <a:t>Kira ödemeleri</a:t>
            </a:r>
            <a:endParaRPr lang="tr-TR" sz="2900" smtClean="0">
              <a:solidFill>
                <a:schemeClr val="tx2"/>
              </a:solidFill>
            </a:endParaRPr>
          </a:p>
          <a:p>
            <a:pPr algn="just" eaLnBrk="1" hangingPunct="1"/>
            <a:r>
              <a:rPr lang="tr-TR" sz="2800" smtClean="0">
                <a:solidFill>
                  <a:schemeClr val="tx2"/>
                </a:solidFill>
              </a:rPr>
              <a:t>Fabrika donanımları</a:t>
            </a:r>
            <a:endParaRPr lang="tr-TR" sz="2900" smtClean="0">
              <a:solidFill>
                <a:schemeClr val="tx2"/>
              </a:solidFill>
            </a:endParaRPr>
          </a:p>
          <a:p>
            <a:pPr algn="just" eaLnBrk="1" hangingPunct="1"/>
            <a:r>
              <a:rPr lang="tr-TR" sz="2800" smtClean="0">
                <a:solidFill>
                  <a:schemeClr val="tx2"/>
                </a:solidFill>
              </a:rPr>
              <a:t>Malzemeler</a:t>
            </a:r>
            <a:endParaRPr lang="tr-TR" sz="2900" smtClean="0">
              <a:solidFill>
                <a:schemeClr val="tx2"/>
              </a:solidFill>
            </a:endParaRPr>
          </a:p>
          <a:p>
            <a:pPr algn="just" eaLnBrk="1" hangingPunct="1"/>
            <a:r>
              <a:rPr lang="tr-TR" sz="2800" smtClean="0">
                <a:solidFill>
                  <a:schemeClr val="tx2"/>
                </a:solidFill>
              </a:rPr>
              <a:t>Reklam ve tutundurma</a:t>
            </a:r>
            <a:endParaRPr lang="tr-TR" sz="2900" smtClean="0">
              <a:solidFill>
                <a:schemeClr val="tx2"/>
              </a:solidFill>
            </a:endParaRPr>
          </a:p>
          <a:p>
            <a:pPr algn="just" eaLnBrk="1" hangingPunct="1"/>
            <a:r>
              <a:rPr lang="tr-TR" sz="2800" smtClean="0">
                <a:solidFill>
                  <a:schemeClr val="tx2"/>
                </a:solidFill>
              </a:rPr>
              <a:t>Pazarlama giderleri</a:t>
            </a:r>
            <a:endParaRPr lang="tr-TR" sz="2900" smtClean="0">
              <a:solidFill>
                <a:schemeClr val="tx2"/>
              </a:solidFill>
            </a:endParaRPr>
          </a:p>
          <a:p>
            <a:pPr algn="just" eaLnBrk="1" hangingPunct="1"/>
            <a:r>
              <a:rPr lang="tr-TR" sz="2800" smtClean="0">
                <a:solidFill>
                  <a:schemeClr val="tx2"/>
                </a:solidFill>
              </a:rPr>
              <a:t>Maaş ve ücretler</a:t>
            </a:r>
            <a:endParaRPr lang="tr-TR" sz="2900" smtClean="0">
              <a:solidFill>
                <a:schemeClr val="tx2"/>
              </a:solidFill>
            </a:endParaRPr>
          </a:p>
          <a:p>
            <a:pPr algn="just" eaLnBrk="1" hangingPunct="1"/>
            <a:r>
              <a:rPr lang="tr-TR" sz="2800" smtClean="0">
                <a:solidFill>
                  <a:schemeClr val="tx2"/>
                </a:solidFill>
              </a:rPr>
              <a:t>Kamu hizmetleri</a:t>
            </a:r>
            <a:endParaRPr lang="tr-TR" sz="2900" smtClean="0">
              <a:solidFill>
                <a:schemeClr val="tx2"/>
              </a:solidFill>
            </a:endParaRPr>
          </a:p>
          <a:p>
            <a:pPr algn="just" eaLnBrk="1" hangingPunct="1"/>
            <a:r>
              <a:rPr lang="tr-TR" sz="2800" smtClean="0">
                <a:solidFill>
                  <a:schemeClr val="tx2"/>
                </a:solidFill>
              </a:rPr>
              <a:t>Faiz ve k</a:t>
            </a:r>
            <a:r>
              <a:rPr lang="tr-TR" sz="2900" smtClean="0">
                <a:solidFill>
                  <a:schemeClr val="tx2"/>
                </a:solidFill>
              </a:rPr>
              <a:t>â</a:t>
            </a:r>
            <a:r>
              <a:rPr lang="tr-TR" sz="2800" smtClean="0">
                <a:solidFill>
                  <a:schemeClr val="tx2"/>
                </a:solidFill>
              </a:rPr>
              <a:t>r payları</a:t>
            </a:r>
            <a:endParaRPr lang="tr-TR" sz="2900" smtClean="0">
              <a:solidFill>
                <a:schemeClr val="tx2"/>
              </a:solidFill>
            </a:endParaRPr>
          </a:p>
          <a:p>
            <a:pPr algn="just" eaLnBrk="1" hangingPunct="1"/>
            <a:r>
              <a:rPr lang="tr-TR" sz="2800" smtClean="0">
                <a:solidFill>
                  <a:schemeClr val="tx2"/>
                </a:solidFill>
              </a:rPr>
              <a:t>Vergiler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Kısa Süreli Fon Kaynakları</a:t>
            </a:r>
          </a:p>
        </p:txBody>
      </p:sp>
      <p:sp>
        <p:nvSpPr>
          <p:cNvPr id="43011" name="Rectangle 3"/>
          <p:cNvSpPr>
            <a:spLocks noGrp="1"/>
          </p:cNvSpPr>
          <p:nvPr>
            <p:ph idx="1"/>
          </p:nvPr>
        </p:nvSpPr>
        <p:spPr>
          <a:noFill/>
        </p:spPr>
        <p:txBody>
          <a:bodyPr anchor="ctr"/>
          <a:lstStyle/>
          <a:p>
            <a:pPr algn="just" eaLnBrk="1" hangingPunct="1"/>
            <a:r>
              <a:rPr lang="tr-TR" sz="2800" smtClean="0">
                <a:solidFill>
                  <a:schemeClr val="tx2"/>
                </a:solidFill>
              </a:rPr>
              <a:t>İşletmelerin bir yıl içinde geri ödemeleri gereken kaynaklardır. Kısa süreli fon kaynakları genellikle dönen varlıkların finansmanında kullanılır.</a:t>
            </a:r>
          </a:p>
          <a:p>
            <a:pPr>
              <a:buFont typeface="Wingdings 3" pitchFamily="18" charset="2"/>
              <a:buNone/>
            </a:pPr>
            <a:endParaRPr lang="tr-TR" sz="2800" smtClean="0">
              <a:solidFill>
                <a:schemeClr val="tx2"/>
              </a:solidFill>
            </a:endParaRPr>
          </a:p>
          <a:p>
            <a:pPr lvl="2"/>
            <a:r>
              <a:rPr lang="tr-TR" sz="2200" smtClean="0">
                <a:solidFill>
                  <a:schemeClr val="tx2"/>
                </a:solidFill>
              </a:rPr>
              <a:t>Ticari krediler</a:t>
            </a:r>
          </a:p>
          <a:p>
            <a:pPr lvl="2"/>
            <a:r>
              <a:rPr lang="tr-TR" sz="2200" smtClean="0">
                <a:solidFill>
                  <a:schemeClr val="tx2"/>
                </a:solidFill>
              </a:rPr>
              <a:t>Banka kredileri</a:t>
            </a:r>
          </a:p>
          <a:p>
            <a:pPr lvl="2"/>
            <a:r>
              <a:rPr lang="tr-TR" sz="2200" smtClean="0">
                <a:solidFill>
                  <a:schemeClr val="tx2"/>
                </a:solidFill>
              </a:rPr>
              <a:t>Finansman bonosu</a:t>
            </a:r>
          </a:p>
          <a:p>
            <a:pPr lvl="2"/>
            <a:r>
              <a:rPr lang="tr-TR" sz="2200" smtClean="0">
                <a:solidFill>
                  <a:schemeClr val="tx2"/>
                </a:solidFill>
              </a:rPr>
              <a:t>Factoring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Kısa Süreli Fon Kaynakları</a:t>
            </a:r>
          </a:p>
        </p:txBody>
      </p:sp>
      <p:sp>
        <p:nvSpPr>
          <p:cNvPr id="44035" name="Rectangle 3"/>
          <p:cNvSpPr>
            <a:spLocks noGrp="1"/>
          </p:cNvSpPr>
          <p:nvPr>
            <p:ph idx="1"/>
          </p:nvPr>
        </p:nvSpPr>
        <p:spPr>
          <a:noFill/>
        </p:spPr>
        <p:txBody>
          <a:bodyPr anchor="ctr"/>
          <a:lstStyle/>
          <a:p>
            <a:pPr algn="just" eaLnBrk="1" hangingPunct="1">
              <a:lnSpc>
                <a:spcPct val="80000"/>
              </a:lnSpc>
            </a:pPr>
            <a:r>
              <a:rPr lang="tr-TR" sz="2500" smtClean="0">
                <a:solidFill>
                  <a:schemeClr val="tx2"/>
                </a:solidFill>
              </a:rPr>
              <a:t>Ticari krediler</a:t>
            </a:r>
          </a:p>
          <a:p>
            <a:pPr lvl="1">
              <a:lnSpc>
                <a:spcPct val="80000"/>
              </a:lnSpc>
            </a:pPr>
            <a:r>
              <a:rPr lang="tr-TR" sz="2200" smtClean="0">
                <a:solidFill>
                  <a:schemeClr val="tx2"/>
                </a:solidFill>
              </a:rPr>
              <a:t>Alım-satımdaki  “açık hesap” uygulaması</a:t>
            </a:r>
          </a:p>
          <a:p>
            <a:pPr lvl="1">
              <a:lnSpc>
                <a:spcPct val="80000"/>
              </a:lnSpc>
            </a:pPr>
            <a:r>
              <a:rPr lang="tr-TR" sz="2200" smtClean="0">
                <a:solidFill>
                  <a:schemeClr val="tx2"/>
                </a:solidFill>
              </a:rPr>
              <a:t>Senet karşılığı alım yapılması</a:t>
            </a:r>
          </a:p>
          <a:p>
            <a:pPr>
              <a:lnSpc>
                <a:spcPct val="80000"/>
              </a:lnSpc>
            </a:pPr>
            <a:endParaRPr lang="tr-TR" sz="2300" smtClean="0">
              <a:solidFill>
                <a:schemeClr val="tx2"/>
              </a:solidFill>
            </a:endParaRPr>
          </a:p>
          <a:p>
            <a:pPr>
              <a:lnSpc>
                <a:spcPct val="80000"/>
              </a:lnSpc>
            </a:pPr>
            <a:r>
              <a:rPr lang="tr-TR" sz="2300" smtClean="0">
                <a:solidFill>
                  <a:schemeClr val="tx2"/>
                </a:solidFill>
              </a:rPr>
              <a:t>Banka kredileri</a:t>
            </a:r>
          </a:p>
          <a:p>
            <a:pPr lvl="1">
              <a:lnSpc>
                <a:spcPct val="80000"/>
              </a:lnSpc>
            </a:pPr>
            <a:r>
              <a:rPr lang="tr-TR" sz="2200" smtClean="0">
                <a:solidFill>
                  <a:schemeClr val="tx2"/>
                </a:solidFill>
              </a:rPr>
              <a:t>Nitelikleri bakımından banka kredileri</a:t>
            </a:r>
          </a:p>
          <a:p>
            <a:pPr lvl="2">
              <a:lnSpc>
                <a:spcPct val="80000"/>
              </a:lnSpc>
            </a:pPr>
            <a:r>
              <a:rPr lang="tr-TR" sz="1900" smtClean="0">
                <a:solidFill>
                  <a:schemeClr val="tx2"/>
                </a:solidFill>
              </a:rPr>
              <a:t>Nakdi krediler</a:t>
            </a:r>
          </a:p>
          <a:p>
            <a:pPr lvl="3">
              <a:lnSpc>
                <a:spcPct val="80000"/>
              </a:lnSpc>
            </a:pPr>
            <a:r>
              <a:rPr lang="tr-TR" sz="1700" smtClean="0">
                <a:solidFill>
                  <a:schemeClr val="tx2"/>
                </a:solidFill>
              </a:rPr>
              <a:t>Iskonto</a:t>
            </a:r>
          </a:p>
          <a:p>
            <a:pPr lvl="3">
              <a:lnSpc>
                <a:spcPct val="80000"/>
              </a:lnSpc>
            </a:pPr>
            <a:r>
              <a:rPr lang="tr-TR" sz="1700" smtClean="0">
                <a:solidFill>
                  <a:schemeClr val="tx2"/>
                </a:solidFill>
              </a:rPr>
              <a:t>Avans</a:t>
            </a:r>
          </a:p>
          <a:p>
            <a:pPr lvl="3">
              <a:lnSpc>
                <a:spcPct val="80000"/>
              </a:lnSpc>
            </a:pPr>
            <a:r>
              <a:rPr lang="tr-TR" sz="1700" smtClean="0">
                <a:solidFill>
                  <a:schemeClr val="tx2"/>
                </a:solidFill>
              </a:rPr>
              <a:t>Borçlu cari hesap</a:t>
            </a:r>
          </a:p>
          <a:p>
            <a:pPr lvl="2">
              <a:lnSpc>
                <a:spcPct val="80000"/>
              </a:lnSpc>
            </a:pPr>
            <a:r>
              <a:rPr lang="tr-TR" sz="1900" smtClean="0">
                <a:solidFill>
                  <a:schemeClr val="tx2"/>
                </a:solidFill>
              </a:rPr>
              <a:t>Kefalet ve teminat mektupları</a:t>
            </a:r>
          </a:p>
          <a:p>
            <a:pPr lvl="1">
              <a:lnSpc>
                <a:spcPct val="80000"/>
              </a:lnSpc>
            </a:pPr>
            <a:r>
              <a:rPr lang="tr-TR" sz="2200" smtClean="0">
                <a:solidFill>
                  <a:schemeClr val="tx2"/>
                </a:solidFill>
              </a:rPr>
              <a:t>Teminatları bakımından banka kredileri</a:t>
            </a:r>
          </a:p>
          <a:p>
            <a:pPr lvl="2">
              <a:lnSpc>
                <a:spcPct val="80000"/>
              </a:lnSpc>
            </a:pPr>
            <a:r>
              <a:rPr lang="tr-TR" sz="1900" smtClean="0">
                <a:solidFill>
                  <a:schemeClr val="tx2"/>
                </a:solidFill>
              </a:rPr>
              <a:t>Şahsi teminat karşılığı kredi (açık kredi)</a:t>
            </a:r>
          </a:p>
          <a:p>
            <a:pPr lvl="2">
              <a:lnSpc>
                <a:spcPct val="80000"/>
              </a:lnSpc>
            </a:pPr>
            <a:r>
              <a:rPr lang="tr-TR" sz="1900" smtClean="0">
                <a:solidFill>
                  <a:schemeClr val="tx2"/>
                </a:solidFill>
              </a:rPr>
              <a:t>Kefalet ya da maddi teminat karşılığı kredi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Kısa Süreli Fon Kaynakları</a:t>
            </a:r>
          </a:p>
        </p:txBody>
      </p:sp>
      <p:sp>
        <p:nvSpPr>
          <p:cNvPr id="45059" name="Rectangle 3"/>
          <p:cNvSpPr>
            <a:spLocks noGrp="1"/>
          </p:cNvSpPr>
          <p:nvPr>
            <p:ph idx="1"/>
          </p:nvPr>
        </p:nvSpPr>
        <p:spPr>
          <a:noFill/>
        </p:spPr>
        <p:txBody>
          <a:bodyPr anchor="ctr"/>
          <a:lstStyle/>
          <a:p>
            <a:pPr algn="just" eaLnBrk="1" hangingPunct="1">
              <a:lnSpc>
                <a:spcPct val="90000"/>
              </a:lnSpc>
            </a:pPr>
            <a:r>
              <a:rPr lang="tr-TR" sz="2500" smtClean="0">
                <a:solidFill>
                  <a:schemeClr val="tx2"/>
                </a:solidFill>
              </a:rPr>
              <a:t>Finansman Bonoları</a:t>
            </a:r>
            <a:endParaRPr lang="tr-TR" sz="2400" smtClean="0">
              <a:solidFill>
                <a:schemeClr val="tx2"/>
              </a:solidFill>
            </a:endParaRPr>
          </a:p>
          <a:p>
            <a:pPr lvl="1" algn="just" eaLnBrk="1" hangingPunct="1">
              <a:lnSpc>
                <a:spcPct val="90000"/>
              </a:lnSpc>
            </a:pPr>
            <a:r>
              <a:rPr lang="tr-TR" sz="2200" smtClean="0">
                <a:solidFill>
                  <a:schemeClr val="tx2"/>
                </a:solidFill>
              </a:rPr>
              <a:t>Vadeleri 30 gün ile 360 gün arasında değişen, alınıp satılabilen ve devredilen senetlerdir, kısa vadelidir.</a:t>
            </a:r>
          </a:p>
          <a:p>
            <a:pPr algn="just" eaLnBrk="1" hangingPunct="1">
              <a:lnSpc>
                <a:spcPct val="90000"/>
              </a:lnSpc>
            </a:pPr>
            <a:endParaRPr lang="tr-TR" sz="2500" smtClean="0">
              <a:solidFill>
                <a:schemeClr val="tx2"/>
              </a:solidFill>
            </a:endParaRPr>
          </a:p>
          <a:p>
            <a:pPr algn="just" eaLnBrk="1" hangingPunct="1">
              <a:lnSpc>
                <a:spcPct val="90000"/>
              </a:lnSpc>
            </a:pPr>
            <a:r>
              <a:rPr lang="tr-TR" sz="2500" smtClean="0">
                <a:solidFill>
                  <a:schemeClr val="tx2"/>
                </a:solidFill>
              </a:rPr>
              <a:t>Factoring</a:t>
            </a:r>
          </a:p>
          <a:p>
            <a:pPr lvl="1" algn="just" eaLnBrk="1" hangingPunct="1">
              <a:lnSpc>
                <a:spcPct val="90000"/>
              </a:lnSpc>
            </a:pPr>
            <a:r>
              <a:rPr lang="tr-TR" sz="2200" smtClean="0">
                <a:solidFill>
                  <a:schemeClr val="tx2"/>
                </a:solidFill>
              </a:rPr>
              <a:t>Mal ve hizmet satışı yapan işletmelerin bu satışlarından doğan vadeli alacaklarına ilişkin haklarını factoring işletmelerine satmasıyla fon sağlamaları uygulamasıdır.</a:t>
            </a:r>
          </a:p>
          <a:p>
            <a:pPr lvl="1" algn="just" eaLnBrk="1" hangingPunct="1">
              <a:lnSpc>
                <a:spcPct val="90000"/>
              </a:lnSpc>
            </a:pPr>
            <a:endParaRPr lang="tr-TR" sz="2200" smtClean="0">
              <a:solidFill>
                <a:schemeClr val="tx2"/>
              </a:solidFill>
            </a:endParaRPr>
          </a:p>
          <a:p>
            <a:pPr lvl="1" algn="just" eaLnBrk="1" hangingPunct="1">
              <a:lnSpc>
                <a:spcPct val="90000"/>
              </a:lnSpc>
            </a:pPr>
            <a:r>
              <a:rPr lang="tr-TR" sz="2200" smtClean="0">
                <a:solidFill>
                  <a:schemeClr val="tx2"/>
                </a:solidFill>
              </a:rPr>
              <a:t>Factoring işletmesi alacakların tahsilini yüklenirse “gerçek factoring”, yüklenmez ise “gerçek olmayan factoring” denir.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Uzun Süreli Fon Kaynakları</a:t>
            </a:r>
          </a:p>
        </p:txBody>
      </p:sp>
      <p:sp>
        <p:nvSpPr>
          <p:cNvPr id="46083" name="Rectangle 3"/>
          <p:cNvSpPr>
            <a:spLocks noGrp="1"/>
          </p:cNvSpPr>
          <p:nvPr>
            <p:ph idx="1"/>
          </p:nvPr>
        </p:nvSpPr>
        <p:spPr>
          <a:noFill/>
        </p:spPr>
        <p:txBody>
          <a:bodyPr anchor="ctr"/>
          <a:lstStyle/>
          <a:p>
            <a:pPr algn="just" eaLnBrk="1" hangingPunct="1"/>
            <a:r>
              <a:rPr lang="tr-TR" sz="2800" smtClean="0">
                <a:solidFill>
                  <a:schemeClr val="tx2"/>
                </a:solidFill>
              </a:rPr>
              <a:t>Sermaye yatırımları veya uzun süreli projelerin finansmanı için başvurulan ve geri ödemeleri bir yılı aşan fonlardır.</a:t>
            </a:r>
          </a:p>
          <a:p>
            <a:endParaRPr lang="tr-TR" sz="2800" smtClean="0">
              <a:solidFill>
                <a:schemeClr val="tx2"/>
              </a:solidFill>
            </a:endParaRPr>
          </a:p>
          <a:p>
            <a:pPr lvl="1"/>
            <a:r>
              <a:rPr lang="tr-TR" sz="2500" smtClean="0">
                <a:solidFill>
                  <a:schemeClr val="tx2"/>
                </a:solidFill>
              </a:rPr>
              <a:t>Uzun süreli banka kredileri ve ticari krediler</a:t>
            </a:r>
          </a:p>
          <a:p>
            <a:pPr lvl="1"/>
            <a:r>
              <a:rPr lang="tr-TR" sz="2500" smtClean="0">
                <a:solidFill>
                  <a:schemeClr val="tx2"/>
                </a:solidFill>
              </a:rPr>
              <a:t>Hisse senetleri</a:t>
            </a:r>
          </a:p>
          <a:p>
            <a:pPr lvl="1"/>
            <a:r>
              <a:rPr lang="tr-TR" sz="2500" smtClean="0">
                <a:solidFill>
                  <a:schemeClr val="tx2"/>
                </a:solidFill>
              </a:rPr>
              <a:t>Tahviller</a:t>
            </a:r>
          </a:p>
          <a:p>
            <a:pPr lvl="1"/>
            <a:r>
              <a:rPr lang="tr-TR" sz="2500" smtClean="0">
                <a:solidFill>
                  <a:schemeClr val="tx2"/>
                </a:solidFill>
              </a:rPr>
              <a:t>Finansal kiralama</a:t>
            </a:r>
          </a:p>
          <a:p>
            <a:pPr algn="just" eaLnBrk="1" hangingPunct="1"/>
            <a:endParaRPr lang="tr-TR" sz="2900" smtClean="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Uzun Süreli Fon Kaynakları</a:t>
            </a:r>
          </a:p>
        </p:txBody>
      </p:sp>
      <p:sp>
        <p:nvSpPr>
          <p:cNvPr id="47107" name="Rectangle 3"/>
          <p:cNvSpPr>
            <a:spLocks noGrp="1"/>
          </p:cNvSpPr>
          <p:nvPr>
            <p:ph idx="1"/>
          </p:nvPr>
        </p:nvSpPr>
        <p:spPr>
          <a:noFill/>
        </p:spPr>
        <p:txBody>
          <a:bodyPr anchor="ctr"/>
          <a:lstStyle/>
          <a:p>
            <a:pPr algn="just" eaLnBrk="1" hangingPunct="1"/>
            <a:r>
              <a:rPr lang="tr-TR" sz="2800" dirty="0" smtClean="0">
                <a:solidFill>
                  <a:schemeClr val="tx2"/>
                </a:solidFill>
              </a:rPr>
              <a:t>Banka kredileri</a:t>
            </a:r>
            <a:endParaRPr lang="tr-TR" sz="2900" dirty="0" smtClean="0">
              <a:solidFill>
                <a:schemeClr val="tx2"/>
              </a:solidFill>
            </a:endParaRPr>
          </a:p>
          <a:p>
            <a:pPr lvl="1" algn="just" eaLnBrk="1" hangingPunct="1"/>
            <a:r>
              <a:rPr lang="tr-TR" sz="2500" dirty="0" smtClean="0">
                <a:solidFill>
                  <a:schemeClr val="tx2"/>
                </a:solidFill>
              </a:rPr>
              <a:t>Geri ödemesi bir yılı aşan kredilerdir. Bir takım şekil şartlarına bağlıdır. Geri ödemeler işletmenin nakit akışına bağlıdır.</a:t>
            </a:r>
            <a:endParaRPr lang="tr-TR" sz="2400" dirty="0" smtClean="0">
              <a:solidFill>
                <a:schemeClr val="tx2"/>
              </a:solidFill>
            </a:endParaRPr>
          </a:p>
          <a:p>
            <a:pPr algn="just" eaLnBrk="1" hangingPunct="1"/>
            <a:endParaRPr lang="tr-TR" sz="2800" dirty="0" smtClean="0">
              <a:solidFill>
                <a:schemeClr val="tx2"/>
              </a:solidFill>
            </a:endParaRPr>
          </a:p>
          <a:p>
            <a:pPr algn="just" eaLnBrk="1" hangingPunct="1"/>
            <a:r>
              <a:rPr lang="tr-TR" sz="2800" dirty="0" smtClean="0">
                <a:solidFill>
                  <a:schemeClr val="tx2"/>
                </a:solidFill>
              </a:rPr>
              <a:t>Ticari krediler (satıcı kredileri)</a:t>
            </a:r>
            <a:endParaRPr lang="tr-TR" sz="2900" dirty="0" smtClean="0">
              <a:solidFill>
                <a:schemeClr val="tx2"/>
              </a:solidFill>
            </a:endParaRPr>
          </a:p>
          <a:p>
            <a:pPr lvl="1" algn="just" eaLnBrk="1" hangingPunct="1"/>
            <a:r>
              <a:rPr lang="tr-TR" sz="2500" dirty="0" smtClean="0">
                <a:solidFill>
                  <a:schemeClr val="tx2"/>
                </a:solidFill>
              </a:rPr>
              <a:t>Duran varlık satan işletmelerin müşterilerine uzun dönemli kredi açmalarıdır. Duran varlığın bedeli belli bir ödeme planı içinde faizi ile birlikte ödenir.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Uzun Süreli Fon Kaynakları</a:t>
            </a:r>
          </a:p>
        </p:txBody>
      </p:sp>
      <p:sp>
        <p:nvSpPr>
          <p:cNvPr id="48131" name="Rectangle 3"/>
          <p:cNvSpPr>
            <a:spLocks noGrp="1"/>
          </p:cNvSpPr>
          <p:nvPr>
            <p:ph idx="1"/>
          </p:nvPr>
        </p:nvSpPr>
        <p:spPr>
          <a:noFill/>
        </p:spPr>
        <p:txBody>
          <a:bodyPr anchor="ctr">
            <a:normAutofit/>
          </a:bodyPr>
          <a:lstStyle/>
          <a:p>
            <a:pPr algn="just" eaLnBrk="1" hangingPunct="1"/>
            <a:r>
              <a:rPr lang="tr-TR" smtClean="0">
                <a:solidFill>
                  <a:schemeClr val="tx2"/>
                </a:solidFill>
              </a:rPr>
              <a:t>Hisse Senedi</a:t>
            </a:r>
          </a:p>
          <a:p>
            <a:pPr lvl="1" algn="just" eaLnBrk="1" hangingPunct="1"/>
            <a:r>
              <a:rPr lang="tr-TR" smtClean="0">
                <a:solidFill>
                  <a:schemeClr val="tx2"/>
                </a:solidFill>
              </a:rPr>
              <a:t>Hisse senetleri, sahibine ortaklık hakkı ve buna bağlı olarak da kar payı alma olanağı sağlayan finansal değerlerdir. Süre ve faiz ödemesi yoktur.</a:t>
            </a:r>
          </a:p>
          <a:p>
            <a:pPr algn="just" eaLnBrk="1" hangingPunct="1"/>
            <a:endParaRPr lang="tr-TR" smtClean="0">
              <a:solidFill>
                <a:schemeClr val="tx2"/>
              </a:solidFill>
            </a:endParaRPr>
          </a:p>
          <a:p>
            <a:pPr algn="just" eaLnBrk="1" hangingPunct="1"/>
            <a:r>
              <a:rPr lang="tr-TR" smtClean="0">
                <a:solidFill>
                  <a:schemeClr val="tx2"/>
                </a:solidFill>
              </a:rPr>
              <a:t>Tahvil</a:t>
            </a:r>
          </a:p>
          <a:p>
            <a:pPr lvl="1" algn="just" eaLnBrk="1" hangingPunct="1"/>
            <a:r>
              <a:rPr lang="tr-TR" smtClean="0">
                <a:solidFill>
                  <a:schemeClr val="tx2"/>
                </a:solidFill>
              </a:rPr>
              <a:t>İhtiyaç duyulan para tahvil çıkarılarak yatırımcılardan borç alınabilir. Tahvil, bir borç senedidir. Tahvil alanlara belli bir dönem sonunda ana para ile birlikte faiz ödenir.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Uzun Süreli Fon Kaynakları</a:t>
            </a:r>
          </a:p>
        </p:txBody>
      </p:sp>
      <p:sp>
        <p:nvSpPr>
          <p:cNvPr id="49155" name="Rectangle 3"/>
          <p:cNvSpPr>
            <a:spLocks noGrp="1"/>
          </p:cNvSpPr>
          <p:nvPr>
            <p:ph idx="1"/>
          </p:nvPr>
        </p:nvSpPr>
        <p:spPr>
          <a:noFill/>
        </p:spPr>
        <p:txBody>
          <a:bodyPr anchor="ctr">
            <a:normAutofit lnSpcReduction="10000"/>
          </a:bodyPr>
          <a:lstStyle/>
          <a:p>
            <a:pPr algn="just" eaLnBrk="1" hangingPunct="1">
              <a:lnSpc>
                <a:spcPct val="90000"/>
              </a:lnSpc>
            </a:pPr>
            <a:r>
              <a:rPr lang="tr-TR" smtClean="0">
                <a:solidFill>
                  <a:schemeClr val="tx2"/>
                </a:solidFill>
              </a:rPr>
              <a:t>Finansal Kiralama</a:t>
            </a:r>
          </a:p>
          <a:p>
            <a:pPr lvl="1" algn="just" eaLnBrk="1" hangingPunct="1">
              <a:lnSpc>
                <a:spcPct val="90000"/>
              </a:lnSpc>
            </a:pPr>
            <a:endParaRPr lang="tr-TR" smtClean="0">
              <a:solidFill>
                <a:schemeClr val="tx2"/>
              </a:solidFill>
            </a:endParaRPr>
          </a:p>
          <a:p>
            <a:pPr lvl="1" algn="just" eaLnBrk="1" hangingPunct="1">
              <a:lnSpc>
                <a:spcPct val="90000"/>
              </a:lnSpc>
            </a:pPr>
            <a:r>
              <a:rPr lang="tr-TR" smtClean="0">
                <a:solidFill>
                  <a:schemeClr val="tx2"/>
                </a:solidFill>
              </a:rPr>
              <a:t>İşletmenin ihtiyaç duyduğu bir varlığı veya donanımı satın alma yerine kiralaması tekniğidir. Bu teknikte, kiraya veren ile kiracı arasında belli bir süreyi kapsayan bir sözleşme yapılır.</a:t>
            </a:r>
          </a:p>
          <a:p>
            <a:pPr lvl="1" algn="just" eaLnBrk="1" hangingPunct="1">
              <a:lnSpc>
                <a:spcPct val="90000"/>
              </a:lnSpc>
            </a:pPr>
            <a:endParaRPr lang="tr-TR" smtClean="0">
              <a:solidFill>
                <a:schemeClr val="tx2"/>
              </a:solidFill>
            </a:endParaRPr>
          </a:p>
          <a:p>
            <a:pPr lvl="1" algn="just" eaLnBrk="1" hangingPunct="1">
              <a:lnSpc>
                <a:spcPct val="90000"/>
              </a:lnSpc>
            </a:pPr>
            <a:r>
              <a:rPr lang="tr-TR" smtClean="0">
                <a:solidFill>
                  <a:schemeClr val="tx2"/>
                </a:solidFill>
              </a:rPr>
              <a:t>Kiralama süresi boyunca kiracı malı kullanır, kirasını öder. Kira süresi sonunda kiracının varlığı satın alma hakkı vardır. </a:t>
            </a:r>
          </a:p>
          <a:p>
            <a:pPr lvl="1" algn="just" eaLnBrk="1" hangingPunct="1">
              <a:lnSpc>
                <a:spcPct val="90000"/>
              </a:lnSpc>
            </a:pPr>
            <a:endParaRPr lang="tr-TR" smtClean="0">
              <a:solidFill>
                <a:schemeClr val="tx2"/>
              </a:solidFill>
            </a:endParaRPr>
          </a:p>
          <a:p>
            <a:pPr lvl="1" algn="just" eaLnBrk="1" hangingPunct="1">
              <a:lnSpc>
                <a:spcPct val="90000"/>
              </a:lnSpc>
            </a:pPr>
            <a:r>
              <a:rPr lang="tr-TR" smtClean="0">
                <a:solidFill>
                  <a:schemeClr val="tx2"/>
                </a:solidFill>
              </a:rPr>
              <a:t>Finansal kiralama, borç bulmakta güçlük çeken işletmeler için iyi bir yöntemdir.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Finansman Türleri</a:t>
            </a:r>
          </a:p>
        </p:txBody>
      </p:sp>
      <p:sp>
        <p:nvSpPr>
          <p:cNvPr id="50179" name="Rectangle 3"/>
          <p:cNvSpPr>
            <a:spLocks noGrp="1"/>
          </p:cNvSpPr>
          <p:nvPr>
            <p:ph idx="1"/>
          </p:nvPr>
        </p:nvSpPr>
        <p:spPr>
          <a:noFill/>
        </p:spPr>
        <p:txBody>
          <a:bodyPr anchor="ctr">
            <a:normAutofit lnSpcReduction="10000"/>
          </a:bodyPr>
          <a:lstStyle/>
          <a:p>
            <a:pPr algn="just" eaLnBrk="1" hangingPunct="1"/>
            <a:r>
              <a:rPr lang="tr-TR" sz="2800" smtClean="0">
                <a:solidFill>
                  <a:schemeClr val="tx2"/>
                </a:solidFill>
              </a:rPr>
              <a:t>Kaynağına Göre Finansman Türleri</a:t>
            </a:r>
          </a:p>
          <a:p>
            <a:pPr lvl="1"/>
            <a:endParaRPr lang="tr-TR" sz="2400" smtClean="0">
              <a:solidFill>
                <a:schemeClr val="tx2"/>
              </a:solidFill>
            </a:endParaRPr>
          </a:p>
          <a:p>
            <a:pPr lvl="1"/>
            <a:r>
              <a:rPr lang="tr-TR" sz="2400" smtClean="0">
                <a:solidFill>
                  <a:schemeClr val="tx2"/>
                </a:solidFill>
              </a:rPr>
              <a:t>Özkaynaklardan finansman</a:t>
            </a:r>
          </a:p>
          <a:p>
            <a:pPr lvl="1"/>
            <a:r>
              <a:rPr lang="tr-TR" sz="2400" smtClean="0">
                <a:solidFill>
                  <a:schemeClr val="tx2"/>
                </a:solidFill>
              </a:rPr>
              <a:t>Dış kaynaklardan finansman</a:t>
            </a:r>
          </a:p>
          <a:p>
            <a:pPr lvl="1"/>
            <a:r>
              <a:rPr lang="tr-TR" sz="2400" smtClean="0">
                <a:solidFill>
                  <a:schemeClr val="tx2"/>
                </a:solidFill>
              </a:rPr>
              <a:t>Otofinansman</a:t>
            </a:r>
          </a:p>
          <a:p>
            <a:pPr lvl="1">
              <a:buFont typeface="Verdana" pitchFamily="34" charset="0"/>
              <a:buNone/>
            </a:pPr>
            <a:endParaRPr lang="tr-TR" sz="2400" smtClean="0">
              <a:solidFill>
                <a:schemeClr val="tx2"/>
              </a:solidFill>
            </a:endParaRPr>
          </a:p>
          <a:p>
            <a:r>
              <a:rPr lang="tr-TR" sz="2800" smtClean="0">
                <a:solidFill>
                  <a:schemeClr val="tx2"/>
                </a:solidFill>
              </a:rPr>
              <a:t>Süreye Göre Finansman Türleri</a:t>
            </a:r>
          </a:p>
          <a:p>
            <a:pPr lvl="1"/>
            <a:endParaRPr lang="tr-TR" sz="2400" smtClean="0">
              <a:solidFill>
                <a:schemeClr val="tx2"/>
              </a:solidFill>
            </a:endParaRPr>
          </a:p>
          <a:p>
            <a:pPr lvl="1"/>
            <a:r>
              <a:rPr lang="tr-TR" sz="2400" smtClean="0">
                <a:solidFill>
                  <a:schemeClr val="tx2"/>
                </a:solidFill>
              </a:rPr>
              <a:t>Uzun süreli finansman</a:t>
            </a:r>
          </a:p>
          <a:p>
            <a:pPr lvl="1"/>
            <a:r>
              <a:rPr lang="tr-TR" sz="2400" smtClean="0">
                <a:solidFill>
                  <a:schemeClr val="tx2"/>
                </a:solidFill>
              </a:rPr>
              <a:t>Kısa süreli finansman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300" dirty="0" smtClean="0">
                <a:latin typeface="Arial" charset="0"/>
              </a:rPr>
              <a:t>Finans Kavramı ve Finansal Yönetim</a:t>
            </a:r>
          </a:p>
        </p:txBody>
      </p:sp>
      <p:sp>
        <p:nvSpPr>
          <p:cNvPr id="31747" name="Rectangle 3"/>
          <p:cNvSpPr>
            <a:spLocks noGrp="1"/>
          </p:cNvSpPr>
          <p:nvPr>
            <p:ph idx="1"/>
          </p:nvPr>
        </p:nvSpPr>
        <p:spPr>
          <a:noFill/>
        </p:spPr>
        <p:txBody>
          <a:bodyPr anchor="ctr">
            <a:normAutofit lnSpcReduction="10000"/>
          </a:bodyPr>
          <a:lstStyle/>
          <a:p>
            <a:pPr algn="just" eaLnBrk="1" hangingPunct="1">
              <a:lnSpc>
                <a:spcPct val="80000"/>
              </a:lnSpc>
            </a:pPr>
            <a:r>
              <a:rPr lang="tr-TR" sz="2500" smtClean="0">
                <a:solidFill>
                  <a:srgbClr val="FF3300"/>
                </a:solidFill>
              </a:rPr>
              <a:t>Finans:</a:t>
            </a:r>
            <a:r>
              <a:rPr lang="tr-TR" sz="2500" smtClean="0">
                <a:solidFill>
                  <a:schemeClr val="tx2"/>
                </a:solidFill>
              </a:rPr>
              <a:t> Kişi ve kurumların yararlanabileceği para, fon ya da sermayeye denir.</a:t>
            </a:r>
          </a:p>
          <a:p>
            <a:pPr algn="just" eaLnBrk="1" hangingPunct="1">
              <a:lnSpc>
                <a:spcPct val="80000"/>
              </a:lnSpc>
            </a:pPr>
            <a:endParaRPr lang="tr-TR" sz="2300" smtClean="0">
              <a:solidFill>
                <a:schemeClr val="tx2"/>
              </a:solidFill>
            </a:endParaRPr>
          </a:p>
          <a:p>
            <a:pPr algn="just" eaLnBrk="1" hangingPunct="1">
              <a:lnSpc>
                <a:spcPct val="80000"/>
              </a:lnSpc>
            </a:pPr>
            <a:r>
              <a:rPr lang="tr-TR" sz="2500" smtClean="0">
                <a:solidFill>
                  <a:srgbClr val="FF3300"/>
                </a:solidFill>
              </a:rPr>
              <a:t>Finansman:</a:t>
            </a:r>
            <a:r>
              <a:rPr lang="tr-TR" sz="2500" smtClean="0">
                <a:solidFill>
                  <a:schemeClr val="tx2"/>
                </a:solidFill>
              </a:rPr>
              <a:t> Genellikle finans ile aynı anlamda kullanılmakla birlikte para veya sermayenin sağlanmasını ifade eder.</a:t>
            </a:r>
          </a:p>
          <a:p>
            <a:pPr algn="just" eaLnBrk="1" hangingPunct="1">
              <a:lnSpc>
                <a:spcPct val="80000"/>
              </a:lnSpc>
            </a:pPr>
            <a:endParaRPr lang="tr-TR" sz="2300" smtClean="0">
              <a:solidFill>
                <a:schemeClr val="tx2"/>
              </a:solidFill>
            </a:endParaRPr>
          </a:p>
          <a:p>
            <a:pPr algn="just" eaLnBrk="1" hangingPunct="1">
              <a:lnSpc>
                <a:spcPct val="80000"/>
              </a:lnSpc>
            </a:pPr>
            <a:r>
              <a:rPr lang="tr-TR" sz="2500" smtClean="0">
                <a:solidFill>
                  <a:schemeClr val="tx2"/>
                </a:solidFill>
              </a:rPr>
              <a:t>Bir işletmede finans işlevi</a:t>
            </a:r>
            <a:r>
              <a:rPr lang="tr-TR" sz="2300" smtClean="0">
                <a:solidFill>
                  <a:schemeClr val="tx2"/>
                </a:solidFill>
              </a:rPr>
              <a:t> </a:t>
            </a:r>
            <a:r>
              <a:rPr lang="tr-TR" sz="2500" smtClean="0">
                <a:solidFill>
                  <a:schemeClr val="tx2"/>
                </a:solidFill>
              </a:rPr>
              <a:t>işletmelerin amaçlarına ulaşması için gerekli fonların sağlanmasını, planlanmasını ve daha etkin bir şekilde kullanılması faaliyetlerini yerine getirir.</a:t>
            </a:r>
            <a:endParaRPr lang="tr-TR" sz="2400" smtClean="0">
              <a:solidFill>
                <a:schemeClr val="tx2"/>
              </a:solidFill>
            </a:endParaRPr>
          </a:p>
          <a:p>
            <a:pPr algn="just" eaLnBrk="1" hangingPunct="1">
              <a:lnSpc>
                <a:spcPct val="80000"/>
              </a:lnSpc>
            </a:pPr>
            <a:endParaRPr lang="tr-TR" sz="2400" smtClean="0">
              <a:solidFill>
                <a:schemeClr val="tx2"/>
              </a:solidFill>
            </a:endParaRPr>
          </a:p>
          <a:p>
            <a:pPr>
              <a:lnSpc>
                <a:spcPct val="80000"/>
              </a:lnSpc>
            </a:pPr>
            <a:r>
              <a:rPr lang="tr-TR" sz="2500" smtClean="0">
                <a:solidFill>
                  <a:srgbClr val="FF3300"/>
                </a:solidFill>
              </a:rPr>
              <a:t>Fon,</a:t>
            </a:r>
            <a:r>
              <a:rPr lang="tr-TR" sz="2500" smtClean="0">
                <a:solidFill>
                  <a:schemeClr val="tx2"/>
                </a:solidFill>
              </a:rPr>
              <a:t> nakit + nakit benzeri değerleri ifade eder.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p:cNvSpPr>
          <p:nvPr>
            <p:ph type="title"/>
          </p:nvPr>
        </p:nvSpPr>
        <p:spPr bwMode="auto"/>
        <p:txBody>
          <a:bodyPr wrap="square" lIns="91440" tIns="45720" rIns="91440" bIns="45720" numCol="1" anchorCtr="0" compatLnSpc="1">
            <a:prstTxWarp prst="textNoShape">
              <a:avLst/>
            </a:prstTxWarp>
            <a:normAutofit fontScale="90000"/>
          </a:bodyPr>
          <a:lstStyle/>
          <a:p>
            <a:pPr>
              <a:defRPr/>
            </a:pPr>
            <a:r>
              <a:rPr lang="tr-TR" smtClean="0">
                <a:latin typeface="Arial" charset="0"/>
              </a:rPr>
              <a:t>Finansal Piyasa ve Kurumlar</a:t>
            </a:r>
          </a:p>
        </p:txBody>
      </p:sp>
      <p:sp>
        <p:nvSpPr>
          <p:cNvPr id="51203" name="Rectangle 3"/>
          <p:cNvSpPr>
            <a:spLocks noGrp="1"/>
          </p:cNvSpPr>
          <p:nvPr>
            <p:ph idx="1"/>
          </p:nvPr>
        </p:nvSpPr>
        <p:spPr>
          <a:noFill/>
        </p:spPr>
        <p:txBody>
          <a:bodyPr anchor="ctr">
            <a:normAutofit/>
          </a:bodyPr>
          <a:lstStyle/>
          <a:p>
            <a:pPr algn="just" eaLnBrk="1" hangingPunct="1">
              <a:lnSpc>
                <a:spcPct val="90000"/>
              </a:lnSpc>
            </a:pPr>
            <a:r>
              <a:rPr lang="tr-TR" sz="2800" smtClean="0">
                <a:solidFill>
                  <a:schemeClr val="tx2"/>
                </a:solidFill>
              </a:rPr>
              <a:t>Finansal Piyasa,  borç verilebilir fonların arzı ile bu fonlara yönelik talebin buluştuğu piyasadır.</a:t>
            </a:r>
            <a:endParaRPr lang="tr-TR" smtClean="0">
              <a:solidFill>
                <a:schemeClr val="tx2"/>
              </a:solidFill>
            </a:endParaRPr>
          </a:p>
          <a:p>
            <a:pPr algn="just" eaLnBrk="1" hangingPunct="1">
              <a:lnSpc>
                <a:spcPct val="90000"/>
              </a:lnSpc>
            </a:pPr>
            <a:endParaRPr lang="tr-TR" smtClean="0">
              <a:solidFill>
                <a:schemeClr val="tx2"/>
              </a:solidFill>
            </a:endParaRPr>
          </a:p>
          <a:p>
            <a:pPr algn="just" eaLnBrk="1" hangingPunct="1">
              <a:lnSpc>
                <a:spcPct val="90000"/>
              </a:lnSpc>
            </a:pPr>
            <a:r>
              <a:rPr lang="tr-TR" smtClean="0">
                <a:solidFill>
                  <a:schemeClr val="tx2"/>
                </a:solidFill>
              </a:rPr>
              <a:t>Finansal piyasaların oluşumu için gerekli 5 unsur:</a:t>
            </a:r>
          </a:p>
          <a:p>
            <a:pPr lvl="1">
              <a:lnSpc>
                <a:spcPct val="90000"/>
              </a:lnSpc>
              <a:buFontTx/>
              <a:buChar char="-"/>
            </a:pPr>
            <a:r>
              <a:rPr lang="tr-TR" smtClean="0">
                <a:solidFill>
                  <a:schemeClr val="tx2"/>
                </a:solidFill>
              </a:rPr>
              <a:t>Fon arz edenler (tasarruf sahipleri)</a:t>
            </a:r>
          </a:p>
          <a:p>
            <a:pPr lvl="1">
              <a:lnSpc>
                <a:spcPct val="90000"/>
              </a:lnSpc>
              <a:buFontTx/>
              <a:buChar char="-"/>
            </a:pPr>
            <a:r>
              <a:rPr lang="tr-TR" smtClean="0">
                <a:solidFill>
                  <a:schemeClr val="tx2"/>
                </a:solidFill>
              </a:rPr>
              <a:t>Fon talep edenler (yatırımcılar)</a:t>
            </a:r>
          </a:p>
          <a:p>
            <a:pPr lvl="1">
              <a:lnSpc>
                <a:spcPct val="90000"/>
              </a:lnSpc>
              <a:buFontTx/>
              <a:buChar char="-"/>
            </a:pPr>
            <a:r>
              <a:rPr lang="tr-TR" smtClean="0">
                <a:solidFill>
                  <a:schemeClr val="tx2"/>
                </a:solidFill>
              </a:rPr>
              <a:t>Yatırım ve finansman araçları</a:t>
            </a:r>
          </a:p>
          <a:p>
            <a:pPr lvl="1">
              <a:lnSpc>
                <a:spcPct val="90000"/>
              </a:lnSpc>
              <a:buFontTx/>
              <a:buChar char="-"/>
            </a:pPr>
            <a:r>
              <a:rPr lang="tr-TR" smtClean="0">
                <a:solidFill>
                  <a:schemeClr val="tx2"/>
                </a:solidFill>
              </a:rPr>
              <a:t>Yardımcı kuruluşlar</a:t>
            </a:r>
          </a:p>
          <a:p>
            <a:pPr lvl="1">
              <a:lnSpc>
                <a:spcPct val="90000"/>
              </a:lnSpc>
              <a:buFontTx/>
              <a:buChar char="-"/>
            </a:pPr>
            <a:r>
              <a:rPr lang="tr-TR" smtClean="0">
                <a:solidFill>
                  <a:schemeClr val="tx2"/>
                </a:solidFill>
              </a:rPr>
              <a:t>Hukuki ve idari düzen</a:t>
            </a:r>
            <a:endParaRPr lang="tr-TR" sz="2400" smtClean="0">
              <a:solidFill>
                <a:schemeClr val="tx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p:cNvSpPr>
          <p:nvPr>
            <p:ph type="title"/>
          </p:nvPr>
        </p:nvSpPr>
        <p:spPr bwMode="auto"/>
        <p:txBody>
          <a:bodyPr wrap="square" lIns="91440" tIns="45720" rIns="91440" bIns="45720" numCol="1" anchorCtr="0" compatLnSpc="1">
            <a:prstTxWarp prst="textNoShape">
              <a:avLst/>
            </a:prstTxWarp>
            <a:normAutofit fontScale="90000"/>
          </a:bodyPr>
          <a:lstStyle/>
          <a:p>
            <a:pPr>
              <a:defRPr/>
            </a:pPr>
            <a:r>
              <a:rPr lang="tr-TR" smtClean="0">
                <a:latin typeface="Arial" charset="0"/>
              </a:rPr>
              <a:t>Finansal Piyasa ve Kurumlar</a:t>
            </a:r>
          </a:p>
        </p:txBody>
      </p:sp>
      <p:sp>
        <p:nvSpPr>
          <p:cNvPr id="52227" name="Rectangle 3"/>
          <p:cNvSpPr>
            <a:spLocks noGrp="1" noChangeArrowheads="1"/>
          </p:cNvSpPr>
          <p:nvPr>
            <p:ph sz="half" idx="1"/>
          </p:nvPr>
        </p:nvSpPr>
        <p:spPr>
          <a:xfrm>
            <a:off x="452438" y="1481138"/>
            <a:ext cx="4043362" cy="4395787"/>
          </a:xfrm>
        </p:spPr>
        <p:txBody>
          <a:bodyPr anchor="ctr"/>
          <a:lstStyle/>
          <a:p>
            <a:pPr algn="just" eaLnBrk="1" hangingPunct="1">
              <a:buFont typeface="Wingdings 3" pitchFamily="18" charset="2"/>
              <a:buNone/>
            </a:pPr>
            <a:r>
              <a:rPr lang="tr-TR" sz="2200" smtClean="0">
                <a:solidFill>
                  <a:schemeClr val="tx2"/>
                </a:solidFill>
              </a:rPr>
              <a:t>Doğrudan Finansman</a:t>
            </a:r>
          </a:p>
          <a:p>
            <a:pPr algn="just" eaLnBrk="1" hangingPunct="1"/>
            <a:endParaRPr lang="tr-TR" sz="2200" smtClean="0">
              <a:solidFill>
                <a:schemeClr val="tx2"/>
              </a:solidFill>
            </a:endParaRPr>
          </a:p>
          <a:p>
            <a:pPr algn="just" eaLnBrk="1" hangingPunct="1"/>
            <a:r>
              <a:rPr lang="tr-TR" sz="2200" smtClean="0">
                <a:solidFill>
                  <a:schemeClr val="tx2"/>
                </a:solidFill>
              </a:rPr>
              <a:t>Gelir fazlası olanların ellerindeki tasarrufu doğrudan borç vermeleri</a:t>
            </a:r>
          </a:p>
          <a:p>
            <a:pPr algn="just" eaLnBrk="1" hangingPunct="1"/>
            <a:endParaRPr lang="tr-TR" sz="2200" smtClean="0">
              <a:solidFill>
                <a:schemeClr val="tx2"/>
              </a:solidFill>
            </a:endParaRPr>
          </a:p>
          <a:p>
            <a:pPr algn="just" eaLnBrk="1" hangingPunct="1"/>
            <a:endParaRPr lang="tr-TR" sz="2200" smtClean="0">
              <a:solidFill>
                <a:schemeClr val="tx2"/>
              </a:solidFill>
            </a:endParaRPr>
          </a:p>
        </p:txBody>
      </p:sp>
      <p:sp>
        <p:nvSpPr>
          <p:cNvPr id="52228" name="Rectangle 4"/>
          <p:cNvSpPr>
            <a:spLocks noGrp="1"/>
          </p:cNvSpPr>
          <p:nvPr>
            <p:ph sz="half" idx="2"/>
          </p:nvPr>
        </p:nvSpPr>
        <p:spPr>
          <a:xfrm>
            <a:off x="4643438" y="1481138"/>
            <a:ext cx="4043362" cy="4395787"/>
          </a:xfrm>
          <a:noFill/>
        </p:spPr>
        <p:txBody>
          <a:bodyPr anchor="ctr"/>
          <a:lstStyle/>
          <a:p>
            <a:pPr marL="509588" indent="-400050" algn="just">
              <a:buFont typeface="Wingdings 3" pitchFamily="18" charset="2"/>
              <a:buNone/>
            </a:pPr>
            <a:r>
              <a:rPr lang="tr-TR" sz="2200" smtClean="0">
                <a:solidFill>
                  <a:schemeClr val="tx2"/>
                </a:solidFill>
              </a:rPr>
              <a:t>Dolaylı Finansman</a:t>
            </a:r>
          </a:p>
          <a:p>
            <a:pPr marL="509588" indent="-400050" algn="just">
              <a:buFont typeface="Wingdings 3" pitchFamily="18" charset="2"/>
              <a:buNone/>
            </a:pPr>
            <a:endParaRPr lang="tr-TR" sz="2200" smtClean="0">
              <a:solidFill>
                <a:schemeClr val="tx2"/>
              </a:solidFill>
            </a:endParaRPr>
          </a:p>
          <a:p>
            <a:pPr marL="509588" indent="-400050" algn="just"/>
            <a:r>
              <a:rPr lang="tr-TR" sz="2200" smtClean="0">
                <a:solidFill>
                  <a:schemeClr val="tx2"/>
                </a:solidFill>
              </a:rPr>
              <a:t>Gelir fazlası olanların ellerindeki tasarrufu aracı kurumlar aracılığıyla borç vermeleri </a:t>
            </a:r>
            <a:endParaRPr lang="tr-TR" sz="22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defRPr/>
            </a:pPr>
            <a:r>
              <a:rPr lang="tr-TR" sz="3700" smtClean="0">
                <a:latin typeface="Arial" charset="0"/>
              </a:rPr>
              <a:t>Vade Açısından Finansal Pazarlar</a:t>
            </a:r>
          </a:p>
        </p:txBody>
      </p:sp>
      <p:sp>
        <p:nvSpPr>
          <p:cNvPr id="53251" name="Rectangle 3"/>
          <p:cNvSpPr>
            <a:spLocks noGrp="1"/>
          </p:cNvSpPr>
          <p:nvPr>
            <p:ph idx="1"/>
          </p:nvPr>
        </p:nvSpPr>
        <p:spPr>
          <a:noFill/>
        </p:spPr>
        <p:txBody>
          <a:bodyPr anchor="ctr"/>
          <a:lstStyle/>
          <a:p>
            <a:pPr algn="just" eaLnBrk="1" hangingPunct="1">
              <a:lnSpc>
                <a:spcPct val="80000"/>
              </a:lnSpc>
            </a:pPr>
            <a:r>
              <a:rPr lang="tr-TR" sz="2400" dirty="0" smtClean="0">
                <a:solidFill>
                  <a:schemeClr val="tx2"/>
                </a:solidFill>
              </a:rPr>
              <a:t>PARA PİYASASI</a:t>
            </a:r>
          </a:p>
          <a:p>
            <a:pPr algn="just" eaLnBrk="1" hangingPunct="1">
              <a:lnSpc>
                <a:spcPct val="80000"/>
              </a:lnSpc>
            </a:pPr>
            <a:endParaRPr lang="tr-TR" sz="2400" dirty="0" smtClean="0">
              <a:solidFill>
                <a:schemeClr val="tx2"/>
              </a:solidFill>
            </a:endParaRPr>
          </a:p>
          <a:p>
            <a:pPr algn="just" eaLnBrk="1" hangingPunct="1">
              <a:lnSpc>
                <a:spcPct val="80000"/>
              </a:lnSpc>
            </a:pPr>
            <a:r>
              <a:rPr lang="tr-TR" sz="2400" dirty="0" smtClean="0">
                <a:solidFill>
                  <a:schemeClr val="tx2"/>
                </a:solidFill>
              </a:rPr>
              <a:t>Bir yıl veya daha kısa süreli fon arz ve talebinin karşılaştığı piyasadır. Döner varlıkların finansmanında kullanılır.</a:t>
            </a:r>
          </a:p>
          <a:p>
            <a:pPr algn="just" eaLnBrk="1" hangingPunct="1">
              <a:lnSpc>
                <a:spcPct val="80000"/>
              </a:lnSpc>
            </a:pPr>
            <a:endParaRPr lang="tr-TR" sz="2400" dirty="0" smtClean="0">
              <a:solidFill>
                <a:schemeClr val="tx2"/>
              </a:solidFill>
            </a:endParaRPr>
          </a:p>
          <a:p>
            <a:pPr lvl="1" algn="just" eaLnBrk="1" hangingPunct="1">
              <a:lnSpc>
                <a:spcPct val="80000"/>
              </a:lnSpc>
            </a:pPr>
            <a:r>
              <a:rPr lang="tr-TR" sz="2400" dirty="0" smtClean="0">
                <a:solidFill>
                  <a:schemeClr val="tx2"/>
                </a:solidFill>
              </a:rPr>
              <a:t>Para piyasası araçları; ticari senetler</a:t>
            </a:r>
          </a:p>
          <a:p>
            <a:pPr lvl="1" algn="just" eaLnBrk="1" hangingPunct="1">
              <a:lnSpc>
                <a:spcPct val="80000"/>
              </a:lnSpc>
            </a:pPr>
            <a:r>
              <a:rPr lang="tr-TR" sz="2400" dirty="0" smtClean="0">
                <a:solidFill>
                  <a:schemeClr val="tx2"/>
                </a:solidFill>
              </a:rPr>
              <a:t>Para piyasası kaynakları; çeşitli mevduatlar</a:t>
            </a:r>
          </a:p>
          <a:p>
            <a:pPr lvl="1" algn="just" eaLnBrk="1" hangingPunct="1">
              <a:lnSpc>
                <a:spcPct val="80000"/>
              </a:lnSpc>
            </a:pPr>
            <a:r>
              <a:rPr lang="tr-TR" sz="2400" dirty="0" smtClean="0">
                <a:solidFill>
                  <a:schemeClr val="tx2"/>
                </a:solidFill>
              </a:rPr>
              <a:t>Para piyasası temel unsurları; kişiler, kurumlar ve bankalar</a:t>
            </a:r>
          </a:p>
          <a:p>
            <a:pPr lvl="1" algn="just" eaLnBrk="1" hangingPunct="1">
              <a:lnSpc>
                <a:spcPct val="80000"/>
              </a:lnSpc>
            </a:pPr>
            <a:endParaRPr lang="tr-TR" sz="1600" dirty="0" smtClean="0">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Para Piyasaları</a:t>
            </a:r>
          </a:p>
        </p:txBody>
      </p:sp>
      <p:sp>
        <p:nvSpPr>
          <p:cNvPr id="54275" name="Rectangle 3"/>
          <p:cNvSpPr>
            <a:spLocks noGrp="1"/>
          </p:cNvSpPr>
          <p:nvPr>
            <p:ph sz="half" idx="1"/>
          </p:nvPr>
        </p:nvSpPr>
        <p:spPr>
          <a:noFill/>
        </p:spPr>
        <p:txBody>
          <a:bodyPr anchor="ctr"/>
          <a:lstStyle/>
          <a:p>
            <a:pPr algn="just" eaLnBrk="1" hangingPunct="1"/>
            <a:r>
              <a:rPr lang="tr-TR" dirty="0" smtClean="0">
                <a:solidFill>
                  <a:schemeClr val="tx2"/>
                </a:solidFill>
              </a:rPr>
              <a:t>Oyuncular</a:t>
            </a:r>
          </a:p>
          <a:p>
            <a:pPr algn="just" eaLnBrk="1" hangingPunct="1"/>
            <a:r>
              <a:rPr lang="tr-TR" sz="2400" dirty="0" smtClean="0">
                <a:latin typeface="Arial" charset="0"/>
              </a:rPr>
              <a:t>TCMB</a:t>
            </a:r>
          </a:p>
          <a:p>
            <a:pPr algn="just" eaLnBrk="1" hangingPunct="1"/>
            <a:r>
              <a:rPr lang="tr-TR" sz="2400" dirty="0" smtClean="0">
                <a:latin typeface="Arial" charset="0"/>
              </a:rPr>
              <a:t>Ticari Bankalar</a:t>
            </a:r>
          </a:p>
          <a:p>
            <a:pPr algn="just" eaLnBrk="1" hangingPunct="1"/>
            <a:r>
              <a:rPr lang="tr-TR" sz="2400" dirty="0" smtClean="0">
                <a:latin typeface="Arial" charset="0"/>
              </a:rPr>
              <a:t>Yatırım Bankaları</a:t>
            </a:r>
          </a:p>
          <a:p>
            <a:pPr algn="just" eaLnBrk="1" hangingPunct="1"/>
            <a:r>
              <a:rPr lang="tr-TR" sz="2400" dirty="0" smtClean="0">
                <a:latin typeface="Arial" charset="0"/>
              </a:rPr>
              <a:t>Sigorta Şirketleri</a:t>
            </a:r>
          </a:p>
          <a:p>
            <a:pPr algn="just" eaLnBrk="1" hangingPunct="1"/>
            <a:r>
              <a:rPr lang="tr-TR" sz="2400" dirty="0" smtClean="0">
                <a:latin typeface="Arial" charset="0"/>
              </a:rPr>
              <a:t>Kredi Birlikleri</a:t>
            </a:r>
          </a:p>
          <a:p>
            <a:pPr algn="just" eaLnBrk="1" hangingPunct="1"/>
            <a:r>
              <a:rPr lang="tr-TR" sz="2400" dirty="0" err="1" smtClean="0">
                <a:latin typeface="Arial" charset="0"/>
              </a:rPr>
              <a:t>Factoring</a:t>
            </a:r>
            <a:r>
              <a:rPr lang="tr-TR" sz="2400" dirty="0" smtClean="0">
                <a:latin typeface="Arial" charset="0"/>
              </a:rPr>
              <a:t> Şirketleri</a:t>
            </a:r>
          </a:p>
          <a:p>
            <a:pPr algn="just" eaLnBrk="1" hangingPunct="1"/>
            <a:r>
              <a:rPr lang="tr-TR" sz="2400" dirty="0" smtClean="0">
                <a:latin typeface="Arial" charset="0"/>
              </a:rPr>
              <a:t>Finansal Kiralama Şirketleri</a:t>
            </a:r>
            <a:endParaRPr lang="en-US" sz="2400" dirty="0" smtClean="0">
              <a:latin typeface="Arial" charset="0"/>
            </a:endParaRPr>
          </a:p>
        </p:txBody>
      </p:sp>
      <p:sp>
        <p:nvSpPr>
          <p:cNvPr id="54276" name="Rectangle 4"/>
          <p:cNvSpPr>
            <a:spLocks noGrp="1"/>
          </p:cNvSpPr>
          <p:nvPr>
            <p:ph sz="half" idx="2"/>
          </p:nvPr>
        </p:nvSpPr>
        <p:spPr>
          <a:noFill/>
        </p:spPr>
        <p:txBody>
          <a:bodyPr anchor="ctr"/>
          <a:lstStyle/>
          <a:p>
            <a:r>
              <a:rPr lang="tr-TR" smtClean="0"/>
              <a:t>Araçlar</a:t>
            </a:r>
          </a:p>
          <a:p>
            <a:r>
              <a:rPr lang="tr-TR" sz="2400" smtClean="0">
                <a:latin typeface="Arial" charset="0"/>
              </a:rPr>
              <a:t>Hazine Bonoları</a:t>
            </a:r>
          </a:p>
          <a:p>
            <a:r>
              <a:rPr lang="tr-TR" sz="2400" smtClean="0">
                <a:latin typeface="Arial" charset="0"/>
              </a:rPr>
              <a:t>Mevduat Sertifikaları</a:t>
            </a:r>
          </a:p>
          <a:p>
            <a:r>
              <a:rPr lang="tr-TR" sz="2400" smtClean="0">
                <a:latin typeface="Arial" charset="0"/>
              </a:rPr>
              <a:t>Ticari Evrak</a:t>
            </a:r>
          </a:p>
          <a:p>
            <a:r>
              <a:rPr lang="tr-TR" sz="2400" smtClean="0">
                <a:latin typeface="Arial" charset="0"/>
              </a:rPr>
              <a:t>Repo</a:t>
            </a:r>
          </a:p>
          <a:p>
            <a:r>
              <a:rPr lang="tr-TR" sz="2400" smtClean="0">
                <a:latin typeface="Arial" charset="0"/>
              </a:rPr>
              <a:t>Ters Repo</a:t>
            </a:r>
            <a:endParaRPr lang="tr-TR" sz="23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defRPr/>
            </a:pPr>
            <a:r>
              <a:rPr lang="tr-TR" sz="3700" smtClean="0">
                <a:latin typeface="Arial" charset="0"/>
              </a:rPr>
              <a:t>Vade Açısından Finansal Pazarlar</a:t>
            </a:r>
          </a:p>
        </p:txBody>
      </p:sp>
      <p:sp>
        <p:nvSpPr>
          <p:cNvPr id="55299" name="Rectangle 3"/>
          <p:cNvSpPr>
            <a:spLocks noGrp="1"/>
          </p:cNvSpPr>
          <p:nvPr>
            <p:ph idx="1"/>
          </p:nvPr>
        </p:nvSpPr>
        <p:spPr>
          <a:noFill/>
        </p:spPr>
        <p:txBody>
          <a:bodyPr anchor="ctr"/>
          <a:lstStyle/>
          <a:p>
            <a:pPr algn="just" eaLnBrk="1" hangingPunct="1">
              <a:lnSpc>
                <a:spcPct val="80000"/>
              </a:lnSpc>
            </a:pPr>
            <a:r>
              <a:rPr lang="tr-TR" sz="1800" smtClean="0">
                <a:solidFill>
                  <a:schemeClr val="tx2"/>
                </a:solidFill>
              </a:rPr>
              <a:t>SERMAYE PİYASASI</a:t>
            </a:r>
            <a:endParaRPr lang="tr-TR" sz="1900" smtClean="0">
              <a:solidFill>
                <a:schemeClr val="tx2"/>
              </a:solidFill>
            </a:endParaRP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Bir yıldan uzun süreli fon ve arz talebinin karşılaştığı piyasadır. Duran varlıkların finansmanında kullanılır.</a:t>
            </a:r>
            <a:endParaRPr lang="tr-TR" sz="1700" smtClean="0">
              <a:solidFill>
                <a:schemeClr val="tx2"/>
              </a:solidFill>
            </a:endParaRPr>
          </a:p>
          <a:p>
            <a:pPr algn="just" eaLnBrk="1" hangingPunct="1">
              <a:lnSpc>
                <a:spcPct val="80000"/>
              </a:lnSpc>
            </a:pPr>
            <a:endParaRPr lang="tr-TR" sz="1700" smtClean="0">
              <a:solidFill>
                <a:schemeClr val="tx2"/>
              </a:solidFill>
            </a:endParaRPr>
          </a:p>
          <a:p>
            <a:pPr algn="just" eaLnBrk="1" hangingPunct="1">
              <a:lnSpc>
                <a:spcPct val="80000"/>
              </a:lnSpc>
            </a:pPr>
            <a:r>
              <a:rPr lang="tr-TR" sz="1900" smtClean="0">
                <a:solidFill>
                  <a:schemeClr val="tx2"/>
                </a:solidFill>
              </a:rPr>
              <a:t>Resmi bir şekilde ve belirli bir merkezde oluşturulur. Bu merkeze “Menkul Kıymetler Borsası” denir. </a:t>
            </a: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Menkul Kıymetler Borsası, uzun vadeli yatırımlara konu olan menkul kıymetlerin alınıp satıldığı düzenli ve örgütlenmiş pazardır.</a:t>
            </a: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Örgütlenmiş ve Örgütlenmemiş Piyasa </a:t>
            </a: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Borsa</a:t>
            </a:r>
            <a:r>
              <a:rPr lang="tr-TR" sz="1700" smtClean="0">
                <a:solidFill>
                  <a:schemeClr val="tx2"/>
                </a:solidFill>
              </a:rPr>
              <a:t>, </a:t>
            </a:r>
            <a:r>
              <a:rPr lang="tr-TR" sz="1900" smtClean="0">
                <a:solidFill>
                  <a:schemeClr val="tx2"/>
                </a:solidFill>
              </a:rPr>
              <a:t>ticaretle ya da finansal işlemlerle uğraşan kişilerin toplandıkları kamuya açık piyasalardır.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defRPr/>
            </a:pPr>
            <a:r>
              <a:rPr lang="tr-TR" sz="3700" smtClean="0">
                <a:latin typeface="Arial" charset="0"/>
              </a:rPr>
              <a:t>Vade Açısından Finansal Pazarlar</a:t>
            </a:r>
          </a:p>
        </p:txBody>
      </p:sp>
      <p:sp>
        <p:nvSpPr>
          <p:cNvPr id="56323" name="Rectangle 3"/>
          <p:cNvSpPr>
            <a:spLocks noGrp="1"/>
          </p:cNvSpPr>
          <p:nvPr>
            <p:ph idx="1"/>
          </p:nvPr>
        </p:nvSpPr>
        <p:spPr>
          <a:noFill/>
        </p:spPr>
        <p:txBody>
          <a:bodyPr anchor="ctr"/>
          <a:lstStyle/>
          <a:p>
            <a:pPr algn="just" eaLnBrk="1" hangingPunct="1">
              <a:lnSpc>
                <a:spcPct val="90000"/>
              </a:lnSpc>
            </a:pPr>
            <a:r>
              <a:rPr lang="tr-TR" sz="2400" smtClean="0">
                <a:solidFill>
                  <a:schemeClr val="tx2"/>
                </a:solidFill>
              </a:rPr>
              <a:t>Sermaye Piyasalarında, </a:t>
            </a:r>
          </a:p>
          <a:p>
            <a:pPr algn="just" eaLnBrk="1" hangingPunct="1">
              <a:lnSpc>
                <a:spcPct val="90000"/>
              </a:lnSpc>
            </a:pPr>
            <a:endParaRPr lang="tr-TR" sz="2500" smtClean="0">
              <a:solidFill>
                <a:schemeClr val="tx2"/>
              </a:solidFill>
            </a:endParaRPr>
          </a:p>
          <a:p>
            <a:pPr algn="just" eaLnBrk="1" hangingPunct="1">
              <a:lnSpc>
                <a:spcPct val="90000"/>
              </a:lnSpc>
            </a:pPr>
            <a:r>
              <a:rPr lang="tr-TR" sz="2500" smtClean="0">
                <a:solidFill>
                  <a:schemeClr val="tx2"/>
                </a:solidFill>
              </a:rPr>
              <a:t>Birincil Piyasa; menkul kıymetlerin ilk kez ihraç edildikleri ve fon arz</a:t>
            </a:r>
            <a:r>
              <a:rPr lang="tr-TR" sz="2400" smtClean="0">
                <a:solidFill>
                  <a:schemeClr val="tx2"/>
                </a:solidFill>
              </a:rPr>
              <a:t> edenlerle karşılaştıkları piyasalardır.</a:t>
            </a:r>
          </a:p>
          <a:p>
            <a:pPr algn="just" eaLnBrk="1" hangingPunct="1">
              <a:lnSpc>
                <a:spcPct val="90000"/>
              </a:lnSpc>
            </a:pPr>
            <a:endParaRPr lang="tr-TR" sz="2500" smtClean="0">
              <a:solidFill>
                <a:schemeClr val="tx2"/>
              </a:solidFill>
            </a:endParaRPr>
          </a:p>
          <a:p>
            <a:pPr algn="just" eaLnBrk="1" hangingPunct="1">
              <a:lnSpc>
                <a:spcPct val="90000"/>
              </a:lnSpc>
            </a:pPr>
            <a:r>
              <a:rPr lang="tr-TR" sz="2500" smtClean="0">
                <a:solidFill>
                  <a:schemeClr val="tx2"/>
                </a:solidFill>
              </a:rPr>
              <a:t>İkincil Piyasa; daha önce çıkartılmış menkul kıymetlerin işlem gördüğü piyasalardır.</a:t>
            </a:r>
          </a:p>
          <a:p>
            <a:pPr algn="just" eaLnBrk="1" hangingPunct="1">
              <a:lnSpc>
                <a:spcPct val="90000"/>
              </a:lnSpc>
            </a:pPr>
            <a:endParaRPr lang="tr-TR" sz="2500" smtClean="0">
              <a:solidFill>
                <a:schemeClr val="tx2"/>
              </a:solidFill>
            </a:endParaRPr>
          </a:p>
          <a:p>
            <a:pPr algn="just" eaLnBrk="1" hangingPunct="1">
              <a:lnSpc>
                <a:spcPct val="90000"/>
              </a:lnSpc>
            </a:pPr>
            <a:r>
              <a:rPr lang="tr-TR" sz="2500" smtClean="0">
                <a:solidFill>
                  <a:schemeClr val="tx2"/>
                </a:solidFill>
              </a:rPr>
              <a:t>İşletmeler, ikincil piyasalardaki işlemlerden fon sağlamazlar.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Kurumları</a:t>
            </a:r>
          </a:p>
        </p:txBody>
      </p:sp>
      <p:sp>
        <p:nvSpPr>
          <p:cNvPr id="57347" name="Rectangle 3"/>
          <p:cNvSpPr>
            <a:spLocks noGrp="1"/>
          </p:cNvSpPr>
          <p:nvPr>
            <p:ph idx="1"/>
          </p:nvPr>
        </p:nvSpPr>
        <p:spPr>
          <a:noFill/>
        </p:spPr>
        <p:txBody>
          <a:bodyPr anchor="ctr"/>
          <a:lstStyle/>
          <a:p>
            <a:pPr algn="just" eaLnBrk="1" hangingPunct="1">
              <a:lnSpc>
                <a:spcPct val="80000"/>
              </a:lnSpc>
            </a:pPr>
            <a:r>
              <a:rPr lang="tr-TR" sz="1900" smtClean="0">
                <a:solidFill>
                  <a:schemeClr val="tx2"/>
                </a:solidFill>
              </a:rPr>
              <a:t>Aracı Kurumlar</a:t>
            </a: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Sermaye piyasası araçlarının yetkili kuruluşlar tarafından kendi nam ve hesabına, başkası nam ve hesabına, kendi namına başkası hesabına alım satımını yapan kurumlardır.</a:t>
            </a:r>
          </a:p>
          <a:p>
            <a:pPr algn="just" eaLnBrk="1" hangingPunct="1">
              <a:lnSpc>
                <a:spcPct val="80000"/>
              </a:lnSpc>
            </a:pPr>
            <a:endParaRPr lang="tr-TR" sz="1900" smtClean="0">
              <a:solidFill>
                <a:schemeClr val="tx2"/>
              </a:solidFill>
            </a:endParaRPr>
          </a:p>
          <a:p>
            <a:pPr algn="just" eaLnBrk="1" hangingPunct="1">
              <a:lnSpc>
                <a:spcPct val="80000"/>
              </a:lnSpc>
            </a:pPr>
            <a:r>
              <a:rPr lang="tr-TR" sz="1900" smtClean="0">
                <a:solidFill>
                  <a:schemeClr val="tx2"/>
                </a:solidFill>
              </a:rPr>
              <a:t>Faaliyetleri (SPK)</a:t>
            </a:r>
          </a:p>
          <a:p>
            <a:pPr lvl="1" algn="just" eaLnBrk="1" hangingPunct="1">
              <a:lnSpc>
                <a:spcPct val="80000"/>
              </a:lnSpc>
            </a:pPr>
            <a:endParaRPr lang="tr-TR" sz="1700" smtClean="0">
              <a:solidFill>
                <a:schemeClr val="tx2"/>
              </a:solidFill>
            </a:endParaRPr>
          </a:p>
          <a:p>
            <a:pPr lvl="1" algn="just" eaLnBrk="1" hangingPunct="1">
              <a:lnSpc>
                <a:spcPct val="80000"/>
              </a:lnSpc>
            </a:pPr>
            <a:r>
              <a:rPr lang="tr-TR" sz="1700" smtClean="0">
                <a:solidFill>
                  <a:schemeClr val="tx2"/>
                </a:solidFill>
              </a:rPr>
              <a:t>Sermaye piyasası araçlarının halka arzına aracılık</a:t>
            </a:r>
          </a:p>
          <a:p>
            <a:pPr lvl="1" algn="just" eaLnBrk="1" hangingPunct="1">
              <a:lnSpc>
                <a:spcPct val="80000"/>
              </a:lnSpc>
            </a:pPr>
            <a:r>
              <a:rPr lang="tr-TR" sz="1700" smtClean="0">
                <a:solidFill>
                  <a:schemeClr val="tx2"/>
                </a:solidFill>
              </a:rPr>
              <a:t>Sermaye piyasası araçlarının ikincil piyasada alım satımına aracılık</a:t>
            </a:r>
          </a:p>
          <a:p>
            <a:pPr lvl="1" algn="just" eaLnBrk="1" hangingPunct="1">
              <a:lnSpc>
                <a:spcPct val="80000"/>
              </a:lnSpc>
            </a:pPr>
            <a:r>
              <a:rPr lang="tr-TR" sz="1700" smtClean="0">
                <a:solidFill>
                  <a:schemeClr val="tx2"/>
                </a:solidFill>
              </a:rPr>
              <a:t>Portföy işletmeciliği ve yönetimi</a:t>
            </a:r>
          </a:p>
          <a:p>
            <a:pPr lvl="1" algn="just" eaLnBrk="1" hangingPunct="1">
              <a:lnSpc>
                <a:spcPct val="80000"/>
              </a:lnSpc>
            </a:pPr>
            <a:r>
              <a:rPr lang="tr-TR" sz="1700" smtClean="0">
                <a:solidFill>
                  <a:schemeClr val="tx2"/>
                </a:solidFill>
              </a:rPr>
              <a:t>Yatırım danışmanlığı</a:t>
            </a:r>
          </a:p>
          <a:p>
            <a:pPr lvl="1" algn="just" eaLnBrk="1" hangingPunct="1">
              <a:lnSpc>
                <a:spcPct val="80000"/>
              </a:lnSpc>
            </a:pPr>
            <a:r>
              <a:rPr lang="tr-TR" sz="1700" smtClean="0">
                <a:solidFill>
                  <a:schemeClr val="tx2"/>
                </a:solidFill>
              </a:rPr>
              <a:t>Menkul kıymetlerin geri alım veya satım taahhüdü ile alım satım</a:t>
            </a:r>
          </a:p>
          <a:p>
            <a:pPr lvl="1" algn="just" eaLnBrk="1" hangingPunct="1">
              <a:lnSpc>
                <a:spcPct val="80000"/>
              </a:lnSpc>
            </a:pPr>
            <a:r>
              <a:rPr lang="tr-TR" sz="1700" smtClean="0">
                <a:solidFill>
                  <a:schemeClr val="tx2"/>
                </a:solidFill>
              </a:rPr>
              <a:t>Finansal göstergelere, sermaye piyasası aracılarına, mal ve kıymetli madenlere dayalı vadeli işlem yapılmasına aracılık</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Kurumları</a:t>
            </a:r>
          </a:p>
        </p:txBody>
      </p:sp>
      <p:sp>
        <p:nvSpPr>
          <p:cNvPr id="58371" name="Rectangle 3"/>
          <p:cNvSpPr>
            <a:spLocks noGrp="1"/>
          </p:cNvSpPr>
          <p:nvPr>
            <p:ph idx="1"/>
          </p:nvPr>
        </p:nvSpPr>
        <p:spPr>
          <a:noFill/>
        </p:spPr>
        <p:txBody>
          <a:bodyPr anchor="ctr"/>
          <a:lstStyle/>
          <a:p>
            <a:pPr algn="just" eaLnBrk="1" hangingPunct="1">
              <a:lnSpc>
                <a:spcPct val="90000"/>
              </a:lnSpc>
            </a:pPr>
            <a:r>
              <a:rPr lang="tr-TR" sz="2400" smtClean="0">
                <a:solidFill>
                  <a:schemeClr val="tx2"/>
                </a:solidFill>
              </a:rPr>
              <a:t>Yatırım Ortaklıkları</a:t>
            </a:r>
            <a:endParaRPr lang="tr-TR" sz="2500" smtClean="0">
              <a:solidFill>
                <a:schemeClr val="tx2"/>
              </a:solidFill>
            </a:endParaRPr>
          </a:p>
          <a:p>
            <a:pPr algn="just" eaLnBrk="1" hangingPunct="1">
              <a:lnSpc>
                <a:spcPct val="90000"/>
              </a:lnSpc>
            </a:pPr>
            <a:r>
              <a:rPr lang="tr-TR" sz="2400" smtClean="0">
                <a:solidFill>
                  <a:schemeClr val="tx2"/>
                </a:solidFill>
              </a:rPr>
              <a:t>Sermaye piyasası aracıları, gayrimenkul, altın ve diğer kıymetli madenler portföylerini işletmek amacıyla kurulan kayıtlı sermaye esasına tabi olan anonim ortaklıklardır. Bu ortaklar portföy işletmeciliği yaparlar.</a:t>
            </a:r>
          </a:p>
          <a:p>
            <a:pPr algn="just" eaLnBrk="1" hangingPunct="1">
              <a:lnSpc>
                <a:spcPct val="90000"/>
              </a:lnSpc>
            </a:pPr>
            <a:endParaRPr lang="tr-TR" sz="2500" smtClean="0">
              <a:solidFill>
                <a:schemeClr val="tx2"/>
              </a:solidFill>
            </a:endParaRPr>
          </a:p>
          <a:p>
            <a:pPr algn="just" eaLnBrk="1" hangingPunct="1">
              <a:lnSpc>
                <a:spcPct val="90000"/>
              </a:lnSpc>
            </a:pPr>
            <a:r>
              <a:rPr lang="tr-TR" sz="2400" smtClean="0">
                <a:solidFill>
                  <a:schemeClr val="tx2"/>
                </a:solidFill>
              </a:rPr>
              <a:t>Yapamayacakları faaliyetler:</a:t>
            </a:r>
          </a:p>
          <a:p>
            <a:pPr lvl="1" algn="just" eaLnBrk="1" hangingPunct="1">
              <a:lnSpc>
                <a:spcPct val="90000"/>
              </a:lnSpc>
            </a:pPr>
            <a:r>
              <a:rPr lang="tr-TR" sz="2200" smtClean="0">
                <a:solidFill>
                  <a:schemeClr val="tx2"/>
                </a:solidFill>
              </a:rPr>
              <a:t>Ödünç para verme işleriyle uğraşamazlar</a:t>
            </a:r>
            <a:r>
              <a:rPr lang="tr-TR" smtClean="0">
                <a:solidFill>
                  <a:schemeClr val="tx2"/>
                </a:solidFill>
              </a:rPr>
              <a:t>.</a:t>
            </a:r>
          </a:p>
          <a:p>
            <a:pPr lvl="1" algn="just" eaLnBrk="1" hangingPunct="1">
              <a:lnSpc>
                <a:spcPct val="90000"/>
              </a:lnSpc>
            </a:pPr>
            <a:r>
              <a:rPr lang="tr-TR" sz="2200" smtClean="0">
                <a:solidFill>
                  <a:schemeClr val="tx2"/>
                </a:solidFill>
              </a:rPr>
              <a:t>Mevduat toplayamazlar</a:t>
            </a:r>
            <a:r>
              <a:rPr lang="tr-TR" smtClean="0">
                <a:solidFill>
                  <a:schemeClr val="tx2"/>
                </a:solidFill>
              </a:rPr>
              <a:t>.</a:t>
            </a:r>
          </a:p>
          <a:p>
            <a:pPr lvl="1" algn="just" eaLnBrk="1" hangingPunct="1">
              <a:lnSpc>
                <a:spcPct val="90000"/>
              </a:lnSpc>
            </a:pPr>
            <a:r>
              <a:rPr lang="tr-TR" sz="2200" smtClean="0">
                <a:solidFill>
                  <a:schemeClr val="tx2"/>
                </a:solidFill>
              </a:rPr>
              <a:t>Ticari, sınai ve zirai faaliyette bulunamazlar</a:t>
            </a:r>
            <a:r>
              <a:rPr lang="tr-TR" smtClean="0">
                <a:solidFill>
                  <a:schemeClr val="tx2"/>
                </a:solidFill>
              </a:rPr>
              <a:t>.</a:t>
            </a:r>
          </a:p>
          <a:p>
            <a:pPr lvl="1" algn="just" eaLnBrk="1" hangingPunct="1">
              <a:lnSpc>
                <a:spcPct val="90000"/>
              </a:lnSpc>
            </a:pPr>
            <a:r>
              <a:rPr lang="tr-TR" sz="2200" smtClean="0">
                <a:solidFill>
                  <a:schemeClr val="tx2"/>
                </a:solidFill>
              </a:rPr>
              <a:t>Aracılık faaliyetinde bulunamazlar</a:t>
            </a:r>
            <a:r>
              <a:rPr lang="tr-TR" smtClean="0">
                <a:solidFill>
                  <a:schemeClr val="tx2"/>
                </a:solidFill>
              </a:rPr>
              <a:t>.</a:t>
            </a:r>
            <a:endParaRPr lang="tr-TR" sz="2200" smtClean="0">
              <a:solidFill>
                <a:schemeClr val="tx2"/>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Kurumları</a:t>
            </a:r>
          </a:p>
        </p:txBody>
      </p:sp>
      <p:sp>
        <p:nvSpPr>
          <p:cNvPr id="59395" name="Rectangle 3"/>
          <p:cNvSpPr>
            <a:spLocks noGrp="1"/>
          </p:cNvSpPr>
          <p:nvPr>
            <p:ph idx="1"/>
          </p:nvPr>
        </p:nvSpPr>
        <p:spPr>
          <a:noFill/>
        </p:spPr>
        <p:txBody>
          <a:bodyPr anchor="ctr"/>
          <a:lstStyle/>
          <a:p>
            <a:pPr algn="just" eaLnBrk="1" hangingPunct="1">
              <a:lnSpc>
                <a:spcPct val="90000"/>
              </a:lnSpc>
            </a:pPr>
            <a:r>
              <a:rPr lang="tr-TR" sz="2400" smtClean="0">
                <a:solidFill>
                  <a:schemeClr val="tx2"/>
                </a:solidFill>
              </a:rPr>
              <a:t>Yatırım Fonları</a:t>
            </a:r>
          </a:p>
          <a:p>
            <a:pPr algn="just" eaLnBrk="1" hangingPunct="1">
              <a:lnSpc>
                <a:spcPct val="90000"/>
              </a:lnSpc>
            </a:pPr>
            <a:endParaRPr lang="tr-TR" sz="2400" smtClean="0">
              <a:solidFill>
                <a:schemeClr val="tx2"/>
              </a:solidFill>
            </a:endParaRPr>
          </a:p>
          <a:p>
            <a:pPr algn="just" eaLnBrk="1" hangingPunct="1">
              <a:lnSpc>
                <a:spcPct val="90000"/>
              </a:lnSpc>
            </a:pPr>
            <a:r>
              <a:rPr lang="tr-TR" sz="2400" smtClean="0">
                <a:solidFill>
                  <a:schemeClr val="tx2"/>
                </a:solidFill>
              </a:rPr>
              <a:t>Halktan katılma belgesi karşılığında toplanan paralarla belge sahipleri hesabına, riski dağıtarak, sermaye piyasası aracıları, gayrimenkul, altın ve diğer kıymetli madenler portföyü işletmek amacıyla kurulan mal varlığına yatırım fonu denir. (Bankalar, sigorta şirketleri, aracı kurumlar, emekli ve yardım sandıkları)</a:t>
            </a:r>
          </a:p>
          <a:p>
            <a:pPr algn="just" eaLnBrk="1" hangingPunct="1">
              <a:lnSpc>
                <a:spcPct val="90000"/>
              </a:lnSpc>
            </a:pPr>
            <a:endParaRPr lang="tr-TR" sz="2400" smtClean="0">
              <a:solidFill>
                <a:schemeClr val="tx2"/>
              </a:solidFill>
            </a:endParaRPr>
          </a:p>
          <a:p>
            <a:pPr algn="just" eaLnBrk="1" hangingPunct="1">
              <a:lnSpc>
                <a:spcPct val="90000"/>
              </a:lnSpc>
            </a:pPr>
            <a:r>
              <a:rPr lang="tr-TR" sz="2400" smtClean="0">
                <a:solidFill>
                  <a:schemeClr val="tx2"/>
                </a:solidFill>
              </a:rPr>
              <a:t>Fonun tüzel kişiliği yoktur. Fonun mal varlığı ile kurucunun mal varlığı birbirinden ayrıdır.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Kurumları</a:t>
            </a:r>
          </a:p>
        </p:txBody>
      </p:sp>
      <p:sp>
        <p:nvSpPr>
          <p:cNvPr id="60419" name="Rectangle 3"/>
          <p:cNvSpPr>
            <a:spLocks noGrp="1"/>
          </p:cNvSpPr>
          <p:nvPr>
            <p:ph idx="1"/>
          </p:nvPr>
        </p:nvSpPr>
        <p:spPr>
          <a:noFill/>
        </p:spPr>
        <p:txBody>
          <a:bodyPr anchor="ctr"/>
          <a:lstStyle/>
          <a:p>
            <a:pPr algn="just" eaLnBrk="1" hangingPunct="1"/>
            <a:r>
              <a:rPr lang="tr-TR" sz="2800" smtClean="0">
                <a:solidFill>
                  <a:schemeClr val="tx2"/>
                </a:solidFill>
              </a:rPr>
              <a:t>Diğer Sermaye Kurumları</a:t>
            </a:r>
          </a:p>
          <a:p>
            <a:pPr algn="just" eaLnBrk="1" hangingPunct="1"/>
            <a:endParaRPr lang="tr-TR" sz="2800" smtClean="0">
              <a:solidFill>
                <a:schemeClr val="tx2"/>
              </a:solidFill>
            </a:endParaRPr>
          </a:p>
          <a:p>
            <a:pPr algn="just" eaLnBrk="1" hangingPunct="1"/>
            <a:r>
              <a:rPr lang="tr-TR" sz="2800" smtClean="0">
                <a:solidFill>
                  <a:schemeClr val="tx2"/>
                </a:solidFill>
              </a:rPr>
              <a:t>Yatırım danışmanlığı yapan, sermaye kuruluşlarını denetleyen, genel finans ortaklıkları, portföy yönetimi ile uğraşan firmalar gibi sermaye piyasasında faaliyet göstermesine izin verilen diğer kurumlardır.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300" smtClean="0">
                <a:latin typeface="Arial" charset="0"/>
              </a:rPr>
              <a:t>Finans Kavramı ve Finansal Yönetim</a:t>
            </a:r>
          </a:p>
        </p:txBody>
      </p:sp>
      <p:sp>
        <p:nvSpPr>
          <p:cNvPr id="32771" name="Rectangle 3"/>
          <p:cNvSpPr>
            <a:spLocks noGrp="1"/>
          </p:cNvSpPr>
          <p:nvPr>
            <p:ph idx="1"/>
          </p:nvPr>
        </p:nvSpPr>
        <p:spPr>
          <a:noFill/>
        </p:spPr>
        <p:txBody>
          <a:bodyPr anchor="ctr"/>
          <a:lstStyle/>
          <a:p>
            <a:pPr algn="just" eaLnBrk="1" hangingPunct="1"/>
            <a:r>
              <a:rPr lang="tr-TR" sz="2800" smtClean="0">
                <a:solidFill>
                  <a:schemeClr val="tx2"/>
                </a:solidFill>
              </a:rPr>
              <a:t>Küçük işletmelerde finans ve muhasebe işlemleri genelde tek bir bölümde toplanmaktadır.</a:t>
            </a:r>
          </a:p>
          <a:p>
            <a:pPr algn="just" eaLnBrk="1" hangingPunct="1"/>
            <a:endParaRPr lang="tr-TR" sz="2800" smtClean="0">
              <a:solidFill>
                <a:schemeClr val="tx2"/>
              </a:solidFill>
            </a:endParaRPr>
          </a:p>
          <a:p>
            <a:pPr algn="just" eaLnBrk="1" hangingPunct="1"/>
            <a:r>
              <a:rPr lang="tr-TR" sz="2800" smtClean="0">
                <a:solidFill>
                  <a:schemeClr val="tx2"/>
                </a:solidFill>
              </a:rPr>
              <a:t>Büyük işletmelerde finans bölümü, fon akışlarını yönetmek ve denetlemek, kredi kurumları ile ilişkilerini sürdürmek gibi görevleri vardır.</a:t>
            </a:r>
            <a:endParaRPr lang="tr-TR" smtClean="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Araçları</a:t>
            </a:r>
          </a:p>
        </p:txBody>
      </p:sp>
      <p:sp>
        <p:nvSpPr>
          <p:cNvPr id="61443" name="Rectangle 3"/>
          <p:cNvSpPr>
            <a:spLocks noGrp="1"/>
          </p:cNvSpPr>
          <p:nvPr>
            <p:ph idx="1"/>
          </p:nvPr>
        </p:nvSpPr>
        <p:spPr>
          <a:noFill/>
        </p:spPr>
        <p:txBody>
          <a:bodyPr anchor="ctr"/>
          <a:lstStyle/>
          <a:p>
            <a:pPr algn="just" eaLnBrk="1" hangingPunct="1"/>
            <a:r>
              <a:rPr lang="tr-TR" sz="2800" smtClean="0">
                <a:solidFill>
                  <a:schemeClr val="tx2"/>
                </a:solidFill>
              </a:rPr>
              <a:t>Sermaye Piyasası Araçları, menkul kıymetler ve diğer sermaye piyasası araçlarıdır.</a:t>
            </a:r>
          </a:p>
          <a:p>
            <a:pPr algn="just" eaLnBrk="1" hangingPunct="1"/>
            <a:endParaRPr lang="tr-TR" sz="2800" smtClean="0">
              <a:solidFill>
                <a:schemeClr val="tx2"/>
              </a:solidFill>
            </a:endParaRPr>
          </a:p>
          <a:p>
            <a:pPr algn="just" eaLnBrk="1" hangingPunct="1"/>
            <a:r>
              <a:rPr lang="tr-TR" sz="2800" smtClean="0">
                <a:solidFill>
                  <a:schemeClr val="tx2"/>
                </a:solidFill>
              </a:rPr>
              <a:t>Menkul kıymet, hisse senedi ve tahviller, gelir ortaklığı senetleri, banka bonosu, finansman bonoları, varlığa dayalı menkul kıymetler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Araçları</a:t>
            </a:r>
          </a:p>
        </p:txBody>
      </p:sp>
      <p:sp>
        <p:nvSpPr>
          <p:cNvPr id="62467" name="Rectangle 3"/>
          <p:cNvSpPr>
            <a:spLocks noGrp="1"/>
          </p:cNvSpPr>
          <p:nvPr>
            <p:ph idx="1"/>
          </p:nvPr>
        </p:nvSpPr>
        <p:spPr>
          <a:noFill/>
        </p:spPr>
        <p:txBody>
          <a:bodyPr anchor="ctr"/>
          <a:lstStyle/>
          <a:p>
            <a:pPr algn="just" eaLnBrk="1" hangingPunct="1">
              <a:lnSpc>
                <a:spcPct val="80000"/>
              </a:lnSpc>
            </a:pPr>
            <a:r>
              <a:rPr lang="tr-TR" sz="2500" smtClean="0">
                <a:solidFill>
                  <a:schemeClr val="tx2"/>
                </a:solidFill>
              </a:rPr>
              <a:t>Hisse Senetleri</a:t>
            </a:r>
          </a:p>
          <a:p>
            <a:pPr algn="just" eaLnBrk="1" hangingPunct="1">
              <a:lnSpc>
                <a:spcPct val="80000"/>
              </a:lnSpc>
            </a:pPr>
            <a:endParaRPr lang="tr-TR" sz="2500" smtClean="0">
              <a:solidFill>
                <a:schemeClr val="tx2"/>
              </a:solidFill>
            </a:endParaRPr>
          </a:p>
          <a:p>
            <a:pPr lvl="1" algn="just" eaLnBrk="1" hangingPunct="1">
              <a:lnSpc>
                <a:spcPct val="80000"/>
              </a:lnSpc>
            </a:pPr>
            <a:r>
              <a:rPr lang="tr-TR" sz="1800" smtClean="0">
                <a:solidFill>
                  <a:schemeClr val="tx2"/>
                </a:solidFill>
              </a:rPr>
              <a:t>Uzun vadeli fon sağlama aracıdır. </a:t>
            </a:r>
            <a:endParaRPr lang="tr-TR" sz="1900" smtClean="0">
              <a:solidFill>
                <a:schemeClr val="tx2"/>
              </a:solidFill>
            </a:endParaRPr>
          </a:p>
          <a:p>
            <a:pPr lvl="1" algn="just" eaLnBrk="1" hangingPunct="1">
              <a:lnSpc>
                <a:spcPct val="80000"/>
              </a:lnSpc>
            </a:pPr>
            <a:r>
              <a:rPr lang="tr-TR" sz="1800" smtClean="0">
                <a:solidFill>
                  <a:schemeClr val="tx2"/>
                </a:solidFill>
              </a:rPr>
              <a:t>Anonim ortaklıklar veya sermayesi paylara bölünmüş komandit ortaklıklar, özel kanunla kurulmuş olan kuruluşlar tarafından çıkartılır. </a:t>
            </a:r>
            <a:endParaRPr lang="tr-TR" sz="1900" smtClean="0">
              <a:solidFill>
                <a:schemeClr val="tx2"/>
              </a:solidFill>
            </a:endParaRPr>
          </a:p>
          <a:p>
            <a:pPr lvl="1" algn="just" eaLnBrk="1" hangingPunct="1">
              <a:lnSpc>
                <a:spcPct val="80000"/>
              </a:lnSpc>
            </a:pPr>
            <a:r>
              <a:rPr lang="tr-TR" sz="1800" smtClean="0">
                <a:solidFill>
                  <a:schemeClr val="tx2"/>
                </a:solidFill>
              </a:rPr>
              <a:t>Belirli bir sermaye katılım payını temsil eder.</a:t>
            </a:r>
            <a:endParaRPr lang="tr-TR" sz="1900" smtClean="0">
              <a:solidFill>
                <a:schemeClr val="tx2"/>
              </a:solidFill>
            </a:endParaRPr>
          </a:p>
          <a:p>
            <a:pPr lvl="1" algn="just" eaLnBrk="1" hangingPunct="1">
              <a:lnSpc>
                <a:spcPct val="80000"/>
              </a:lnSpc>
            </a:pPr>
            <a:r>
              <a:rPr lang="tr-TR" sz="1800" smtClean="0">
                <a:solidFill>
                  <a:schemeClr val="tx2"/>
                </a:solidFill>
              </a:rPr>
              <a:t>Sahiplerine ortaklık haklarından yararlanma olanağı verir. </a:t>
            </a:r>
            <a:endParaRPr lang="tr-TR" sz="1900" smtClean="0">
              <a:solidFill>
                <a:schemeClr val="tx2"/>
              </a:solidFill>
            </a:endParaRPr>
          </a:p>
          <a:p>
            <a:pPr algn="just" eaLnBrk="1" hangingPunct="1">
              <a:lnSpc>
                <a:spcPct val="80000"/>
              </a:lnSpc>
            </a:pPr>
            <a:endParaRPr lang="tr-TR" sz="2200" smtClean="0">
              <a:solidFill>
                <a:schemeClr val="tx2"/>
              </a:solidFill>
            </a:endParaRPr>
          </a:p>
          <a:p>
            <a:pPr algn="just" eaLnBrk="1" hangingPunct="1">
              <a:lnSpc>
                <a:spcPct val="80000"/>
              </a:lnSpc>
            </a:pPr>
            <a:r>
              <a:rPr lang="tr-TR" sz="2200" smtClean="0">
                <a:solidFill>
                  <a:schemeClr val="tx2"/>
                </a:solidFill>
              </a:rPr>
              <a:t>Hisse senetleri sahiplerine 3 tür getiri sağlar:</a:t>
            </a:r>
            <a:endParaRPr lang="tr-TR" sz="2100" smtClean="0">
              <a:solidFill>
                <a:schemeClr val="tx2"/>
              </a:solidFill>
            </a:endParaRPr>
          </a:p>
          <a:p>
            <a:pPr lvl="1" algn="just" eaLnBrk="1" hangingPunct="1">
              <a:lnSpc>
                <a:spcPct val="80000"/>
              </a:lnSpc>
            </a:pPr>
            <a:endParaRPr lang="tr-TR" sz="1800" smtClean="0">
              <a:solidFill>
                <a:schemeClr val="tx2"/>
              </a:solidFill>
            </a:endParaRPr>
          </a:p>
          <a:p>
            <a:pPr lvl="1" algn="just" eaLnBrk="1" hangingPunct="1">
              <a:lnSpc>
                <a:spcPct val="80000"/>
              </a:lnSpc>
            </a:pPr>
            <a:r>
              <a:rPr lang="tr-TR" sz="1800" smtClean="0">
                <a:solidFill>
                  <a:schemeClr val="tx2"/>
                </a:solidFill>
              </a:rPr>
              <a:t>Kâr payı</a:t>
            </a:r>
            <a:endParaRPr lang="tr-TR" sz="1900" smtClean="0">
              <a:solidFill>
                <a:schemeClr val="tx2"/>
              </a:solidFill>
            </a:endParaRPr>
          </a:p>
          <a:p>
            <a:pPr lvl="1" algn="just" eaLnBrk="1" hangingPunct="1">
              <a:lnSpc>
                <a:spcPct val="80000"/>
              </a:lnSpc>
            </a:pPr>
            <a:r>
              <a:rPr lang="tr-TR" sz="1800" smtClean="0">
                <a:solidFill>
                  <a:schemeClr val="tx2"/>
                </a:solidFill>
              </a:rPr>
              <a:t>Zaman içinde hisse senedinin değerinde meydana gelen artış</a:t>
            </a:r>
            <a:endParaRPr lang="tr-TR" sz="1900" smtClean="0">
              <a:solidFill>
                <a:schemeClr val="tx2"/>
              </a:solidFill>
            </a:endParaRPr>
          </a:p>
          <a:p>
            <a:pPr lvl="1" algn="just" eaLnBrk="1" hangingPunct="1">
              <a:lnSpc>
                <a:spcPct val="80000"/>
              </a:lnSpc>
            </a:pPr>
            <a:r>
              <a:rPr lang="tr-TR" sz="1800" smtClean="0">
                <a:solidFill>
                  <a:schemeClr val="tx2"/>
                </a:solidFill>
              </a:rPr>
              <a:t>Rüçhan hakkı (öncelikli satın alma hakkı) satışından elde edilen gelir</a:t>
            </a:r>
            <a:r>
              <a:rPr lang="tr-TR" sz="1900" smtClean="0">
                <a:solidFill>
                  <a:schemeClr val="tx2"/>
                </a:solidFill>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Araçları</a:t>
            </a:r>
          </a:p>
        </p:txBody>
      </p:sp>
      <p:sp>
        <p:nvSpPr>
          <p:cNvPr id="63491" name="Rectangle 3"/>
          <p:cNvSpPr>
            <a:spLocks noGrp="1"/>
          </p:cNvSpPr>
          <p:nvPr>
            <p:ph idx="1"/>
          </p:nvPr>
        </p:nvSpPr>
        <p:spPr>
          <a:noFill/>
        </p:spPr>
        <p:txBody>
          <a:bodyPr anchor="ctr"/>
          <a:lstStyle/>
          <a:p>
            <a:pPr algn="just" eaLnBrk="1" hangingPunct="1"/>
            <a:r>
              <a:rPr lang="tr-TR" sz="2800" smtClean="0">
                <a:solidFill>
                  <a:schemeClr val="tx2"/>
                </a:solidFill>
              </a:rPr>
              <a:t>Tahviller</a:t>
            </a:r>
            <a:endParaRPr lang="tr-TR" smtClean="0">
              <a:solidFill>
                <a:schemeClr val="tx2"/>
              </a:solidFill>
            </a:endParaRPr>
          </a:p>
          <a:p>
            <a:pPr lvl="1" algn="just" eaLnBrk="1" hangingPunct="1"/>
            <a:r>
              <a:rPr lang="tr-TR" sz="2500" smtClean="0">
                <a:solidFill>
                  <a:schemeClr val="tx2"/>
                </a:solidFill>
              </a:rPr>
              <a:t>Anonim şirketlerin borç para bulmak için çıkarttığı borç senetleridir.</a:t>
            </a:r>
          </a:p>
          <a:p>
            <a:pPr lvl="1" algn="just" eaLnBrk="1" hangingPunct="1"/>
            <a:r>
              <a:rPr lang="tr-TR" sz="2500" smtClean="0">
                <a:solidFill>
                  <a:schemeClr val="tx2"/>
                </a:solidFill>
              </a:rPr>
              <a:t>Tahvil sahibi alacaklılık hakkı ve fon alma hakkı kazanır. İşletme kar da etse zarar da etse her yıl kuponlarda gösterilen faizi tahvil sahiplerine öder.</a:t>
            </a:r>
          </a:p>
          <a:p>
            <a:pPr lvl="1" algn="just" eaLnBrk="1" hangingPunct="1"/>
            <a:r>
              <a:rPr lang="tr-TR" sz="2500" smtClean="0">
                <a:solidFill>
                  <a:schemeClr val="tx2"/>
                </a:solidFill>
              </a:rPr>
              <a:t>Süresi en az 2 yıldır.</a:t>
            </a:r>
            <a:endParaRPr lang="tr-TR" smtClean="0">
              <a:solidFill>
                <a:schemeClr val="tx2"/>
              </a:solidFill>
            </a:endParaRPr>
          </a:p>
          <a:p>
            <a:pPr lvl="2" algn="just" eaLnBrk="1" hangingPunct="1"/>
            <a:r>
              <a:rPr lang="tr-TR" sz="2200" smtClean="0">
                <a:solidFill>
                  <a:schemeClr val="tx2"/>
                </a:solidFill>
              </a:rPr>
              <a:t>Anonim şirketler</a:t>
            </a:r>
            <a:endParaRPr lang="tr-TR" smtClean="0">
              <a:solidFill>
                <a:schemeClr val="tx2"/>
              </a:solidFill>
            </a:endParaRPr>
          </a:p>
          <a:p>
            <a:pPr lvl="2" algn="just" eaLnBrk="1" hangingPunct="1"/>
            <a:r>
              <a:rPr lang="tr-TR" sz="2200" smtClean="0">
                <a:solidFill>
                  <a:schemeClr val="tx2"/>
                </a:solidFill>
              </a:rPr>
              <a:t>Kamu iktisadi teşekkülleri	tahvil çıkarabilirler</a:t>
            </a:r>
            <a:endParaRPr lang="tr-TR" smtClean="0">
              <a:solidFill>
                <a:schemeClr val="tx2"/>
              </a:solidFill>
            </a:endParaRPr>
          </a:p>
          <a:p>
            <a:pPr lvl="2" algn="just" eaLnBrk="1" hangingPunct="1"/>
            <a:r>
              <a:rPr lang="tr-TR" sz="2200" smtClean="0">
                <a:solidFill>
                  <a:schemeClr val="tx2"/>
                </a:solidFill>
              </a:rPr>
              <a:t>Mahalli idareler</a:t>
            </a:r>
          </a:p>
        </p:txBody>
      </p:sp>
      <p:sp>
        <p:nvSpPr>
          <p:cNvPr id="63492" name="AutoShape 4"/>
          <p:cNvSpPr>
            <a:spLocks/>
          </p:cNvSpPr>
          <p:nvPr/>
        </p:nvSpPr>
        <p:spPr bwMode="auto">
          <a:xfrm>
            <a:off x="4932363" y="4724400"/>
            <a:ext cx="73025" cy="1225550"/>
          </a:xfrm>
          <a:prstGeom prst="rightBrace">
            <a:avLst>
              <a:gd name="adj1" fmla="val 139855"/>
              <a:gd name="adj2" fmla="val 50000"/>
            </a:avLst>
          </a:prstGeom>
          <a:noFill/>
          <a:ln w="9525">
            <a:solidFill>
              <a:schemeClr val="tx1"/>
            </a:solidFill>
            <a:round/>
            <a:headEnd/>
            <a:tailEnd/>
          </a:ln>
        </p:spPr>
        <p:txBody>
          <a:bodyPr wrap="none" anchor="ctr"/>
          <a:lstStyle/>
          <a:p>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Araçları</a:t>
            </a:r>
          </a:p>
        </p:txBody>
      </p:sp>
      <p:sp>
        <p:nvSpPr>
          <p:cNvPr id="64515" name="Rectangle 3"/>
          <p:cNvSpPr>
            <a:spLocks noGrp="1"/>
          </p:cNvSpPr>
          <p:nvPr>
            <p:ph idx="1"/>
          </p:nvPr>
        </p:nvSpPr>
        <p:spPr>
          <a:noFill/>
        </p:spPr>
        <p:txBody>
          <a:bodyPr anchor="ctr">
            <a:normAutofit lnSpcReduction="10000"/>
          </a:bodyPr>
          <a:lstStyle/>
          <a:p>
            <a:pPr algn="just" eaLnBrk="1" hangingPunct="1">
              <a:lnSpc>
                <a:spcPct val="80000"/>
              </a:lnSpc>
            </a:pPr>
            <a:r>
              <a:rPr lang="tr-TR" sz="2500" smtClean="0">
                <a:solidFill>
                  <a:schemeClr val="tx2"/>
                </a:solidFill>
              </a:rPr>
              <a:t>Diğer Menkul Kıymetler</a:t>
            </a:r>
            <a:endParaRPr lang="tr-TR" sz="2300" smtClean="0">
              <a:solidFill>
                <a:schemeClr val="tx2"/>
              </a:solidFill>
            </a:endParaRPr>
          </a:p>
          <a:p>
            <a:pPr algn="just" eaLnBrk="1" hangingPunct="1">
              <a:lnSpc>
                <a:spcPct val="80000"/>
              </a:lnSpc>
            </a:pPr>
            <a:endParaRPr lang="tr-TR" sz="2300" smtClean="0">
              <a:solidFill>
                <a:schemeClr val="tx2"/>
              </a:solidFill>
            </a:endParaRPr>
          </a:p>
          <a:p>
            <a:pPr algn="just" eaLnBrk="1" hangingPunct="1">
              <a:lnSpc>
                <a:spcPct val="80000"/>
              </a:lnSpc>
            </a:pPr>
            <a:r>
              <a:rPr lang="tr-TR" sz="2300" smtClean="0">
                <a:solidFill>
                  <a:schemeClr val="tx2"/>
                </a:solidFill>
              </a:rPr>
              <a:t>Gelir Ortaklığı Senetleri</a:t>
            </a:r>
          </a:p>
          <a:p>
            <a:pPr algn="just" eaLnBrk="1" hangingPunct="1">
              <a:lnSpc>
                <a:spcPct val="80000"/>
              </a:lnSpc>
            </a:pPr>
            <a:endParaRPr lang="tr-TR" sz="2300" smtClean="0">
              <a:solidFill>
                <a:schemeClr val="tx2"/>
              </a:solidFill>
            </a:endParaRPr>
          </a:p>
          <a:p>
            <a:pPr lvl="1" algn="just" eaLnBrk="1" hangingPunct="1">
              <a:lnSpc>
                <a:spcPct val="80000"/>
              </a:lnSpc>
            </a:pPr>
            <a:r>
              <a:rPr lang="tr-TR" sz="2100" smtClean="0">
                <a:solidFill>
                  <a:schemeClr val="tx2"/>
                </a:solidFill>
              </a:rPr>
              <a:t>Köprü, baraj, elektrik santrali, karayolu, demiryolu gibi kamuya ait kurum ve kuruluşların gelirlerine gerçek ve tüzel kişilerin ortak olması için çıkarılan senetlerdir. Değişken faizli bir tahvil özelliği taşımaktadır.</a:t>
            </a:r>
          </a:p>
          <a:p>
            <a:pPr algn="just" eaLnBrk="1" hangingPunct="1">
              <a:lnSpc>
                <a:spcPct val="80000"/>
              </a:lnSpc>
            </a:pPr>
            <a:endParaRPr lang="tr-TR" sz="2300" smtClean="0">
              <a:solidFill>
                <a:schemeClr val="tx2"/>
              </a:solidFill>
            </a:endParaRPr>
          </a:p>
          <a:p>
            <a:pPr algn="just" eaLnBrk="1" hangingPunct="1">
              <a:lnSpc>
                <a:spcPct val="80000"/>
              </a:lnSpc>
            </a:pPr>
            <a:r>
              <a:rPr lang="tr-TR" sz="2300" smtClean="0">
                <a:solidFill>
                  <a:schemeClr val="tx2"/>
                </a:solidFill>
              </a:rPr>
              <a:t>Banka Bonosu veya Banka Garantili Bonolar</a:t>
            </a:r>
          </a:p>
          <a:p>
            <a:pPr lvl="1" algn="just" eaLnBrk="1" hangingPunct="1">
              <a:lnSpc>
                <a:spcPct val="80000"/>
              </a:lnSpc>
            </a:pPr>
            <a:r>
              <a:rPr lang="tr-TR" sz="2100" smtClean="0">
                <a:solidFill>
                  <a:schemeClr val="tx2"/>
                </a:solidFill>
              </a:rPr>
              <a:t>Kalkınma ve yatırım bankalarının sermaye piyasasından kaynak sağlamak amacıyla çıkarttıkları bonolardır. </a:t>
            </a:r>
          </a:p>
          <a:p>
            <a:pPr lvl="2" algn="just" eaLnBrk="1" hangingPunct="1">
              <a:lnSpc>
                <a:spcPct val="80000"/>
              </a:lnSpc>
            </a:pPr>
            <a:r>
              <a:rPr lang="tr-TR" sz="1900" smtClean="0">
                <a:solidFill>
                  <a:schemeClr val="tx2"/>
                </a:solidFill>
              </a:rPr>
              <a:t>Banka Bonoları</a:t>
            </a:r>
          </a:p>
          <a:p>
            <a:pPr lvl="2" algn="just" eaLnBrk="1" hangingPunct="1">
              <a:lnSpc>
                <a:spcPct val="80000"/>
              </a:lnSpc>
            </a:pPr>
            <a:r>
              <a:rPr lang="tr-TR" sz="1900" smtClean="0">
                <a:solidFill>
                  <a:schemeClr val="tx2"/>
                </a:solidFill>
              </a:rPr>
              <a:t>Banka Garantili Bonolar</a:t>
            </a:r>
            <a:endParaRPr lang="tr-TR" sz="2200" smtClean="0">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Piyasası Araçları</a:t>
            </a:r>
          </a:p>
        </p:txBody>
      </p:sp>
      <p:sp>
        <p:nvSpPr>
          <p:cNvPr id="65539" name="Rectangle 3"/>
          <p:cNvSpPr>
            <a:spLocks noGrp="1"/>
          </p:cNvSpPr>
          <p:nvPr>
            <p:ph idx="1"/>
          </p:nvPr>
        </p:nvSpPr>
        <p:spPr>
          <a:noFill/>
        </p:spPr>
        <p:txBody>
          <a:bodyPr anchor="ctr"/>
          <a:lstStyle/>
          <a:p>
            <a:pPr algn="just" eaLnBrk="1" hangingPunct="1">
              <a:lnSpc>
                <a:spcPct val="80000"/>
              </a:lnSpc>
            </a:pPr>
            <a:r>
              <a:rPr lang="tr-TR" sz="2500" smtClean="0">
                <a:solidFill>
                  <a:schemeClr val="tx2"/>
                </a:solidFill>
              </a:rPr>
              <a:t>Diğer Menkul Kıymetler</a:t>
            </a:r>
          </a:p>
          <a:p>
            <a:pPr lvl="1" algn="just" eaLnBrk="1" hangingPunct="1">
              <a:lnSpc>
                <a:spcPct val="80000"/>
              </a:lnSpc>
            </a:pPr>
            <a:endParaRPr lang="tr-TR" sz="2200" smtClean="0">
              <a:solidFill>
                <a:schemeClr val="tx2"/>
              </a:solidFill>
            </a:endParaRPr>
          </a:p>
          <a:p>
            <a:pPr lvl="1" algn="just" eaLnBrk="1" hangingPunct="1">
              <a:lnSpc>
                <a:spcPct val="80000"/>
              </a:lnSpc>
            </a:pPr>
            <a:r>
              <a:rPr lang="tr-TR" sz="2200" smtClean="0">
                <a:solidFill>
                  <a:schemeClr val="tx2"/>
                </a:solidFill>
              </a:rPr>
              <a:t>Finansman Bonoları</a:t>
            </a:r>
          </a:p>
          <a:p>
            <a:pPr lvl="2" algn="just" eaLnBrk="1" hangingPunct="1">
              <a:lnSpc>
                <a:spcPct val="80000"/>
              </a:lnSpc>
            </a:pPr>
            <a:r>
              <a:rPr lang="tr-TR" sz="1900" smtClean="0">
                <a:solidFill>
                  <a:schemeClr val="tx2"/>
                </a:solidFill>
              </a:rPr>
              <a:t>Finansman bonosu çıkaran işletmeler borçlu sıfatı alırlar.</a:t>
            </a:r>
          </a:p>
          <a:p>
            <a:pPr lvl="1" algn="just" eaLnBrk="1" hangingPunct="1">
              <a:lnSpc>
                <a:spcPct val="80000"/>
              </a:lnSpc>
            </a:pPr>
            <a:endParaRPr lang="tr-TR" sz="2200" smtClean="0">
              <a:solidFill>
                <a:schemeClr val="tx2"/>
              </a:solidFill>
            </a:endParaRPr>
          </a:p>
          <a:p>
            <a:pPr lvl="1" algn="just" eaLnBrk="1" hangingPunct="1">
              <a:lnSpc>
                <a:spcPct val="80000"/>
              </a:lnSpc>
            </a:pPr>
            <a:r>
              <a:rPr lang="tr-TR" sz="2200" smtClean="0">
                <a:solidFill>
                  <a:schemeClr val="tx2"/>
                </a:solidFill>
              </a:rPr>
              <a:t>Varlığa Dayalı Menkul Kıymet</a:t>
            </a:r>
          </a:p>
          <a:p>
            <a:pPr lvl="2" algn="just" eaLnBrk="1" hangingPunct="1">
              <a:lnSpc>
                <a:spcPct val="80000"/>
              </a:lnSpc>
            </a:pPr>
            <a:r>
              <a:rPr lang="tr-TR" sz="1900" smtClean="0">
                <a:solidFill>
                  <a:schemeClr val="tx2"/>
                </a:solidFill>
              </a:rPr>
              <a:t>Bankalar, finansal kiralamaya yetkili kuruluşlar ve genel finans ortaklıkları ve finans şirketleri tarafından kendi ticari işlemlerinden doğmuş alacakları ve devralacakları alacaklar karşılığında kurulca kayda alınarak ihraç edilen kıymetli evraktır.</a:t>
            </a:r>
          </a:p>
          <a:p>
            <a:pPr lvl="2" algn="just" eaLnBrk="1" hangingPunct="1">
              <a:lnSpc>
                <a:spcPct val="80000"/>
              </a:lnSpc>
            </a:pPr>
            <a:endParaRPr lang="tr-TR" sz="1900" smtClean="0">
              <a:solidFill>
                <a:schemeClr val="tx2"/>
              </a:solidFill>
            </a:endParaRPr>
          </a:p>
          <a:p>
            <a:pPr lvl="2" algn="just" eaLnBrk="1" hangingPunct="1">
              <a:lnSpc>
                <a:spcPct val="80000"/>
              </a:lnSpc>
            </a:pPr>
            <a:r>
              <a:rPr lang="tr-TR" sz="1900" smtClean="0">
                <a:solidFill>
                  <a:schemeClr val="tx2"/>
                </a:solidFill>
              </a:rPr>
              <a:t>VDMK ihracında işleme konu olabilecek alacak türleri tüketici kredileri, konut kredileri, finansal kiralama sözleşmesinden  doğan alacaklar, ihracat işlemlerinden doğan alacaklar ve diğer alacaklardır.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700" smtClean="0">
                <a:latin typeface="Arial" charset="0"/>
              </a:rPr>
              <a:t>Sermaye Piyasaları</a:t>
            </a:r>
          </a:p>
        </p:txBody>
      </p:sp>
      <p:sp>
        <p:nvSpPr>
          <p:cNvPr id="66563" name="Rectangle 3"/>
          <p:cNvSpPr>
            <a:spLocks noGrp="1"/>
          </p:cNvSpPr>
          <p:nvPr>
            <p:ph sz="half" idx="1"/>
          </p:nvPr>
        </p:nvSpPr>
        <p:spPr>
          <a:noFill/>
        </p:spPr>
        <p:txBody>
          <a:bodyPr anchor="ctr"/>
          <a:lstStyle/>
          <a:p>
            <a:pPr algn="just" eaLnBrk="1" hangingPunct="1"/>
            <a:r>
              <a:rPr lang="tr-TR" smtClean="0">
                <a:solidFill>
                  <a:schemeClr val="tx2"/>
                </a:solidFill>
              </a:rPr>
              <a:t>Oyuncular</a:t>
            </a:r>
          </a:p>
          <a:p>
            <a:pPr algn="just" eaLnBrk="1" hangingPunct="1"/>
            <a:r>
              <a:rPr lang="tr-TR" sz="2400" smtClean="0">
                <a:latin typeface="Arial" charset="0"/>
              </a:rPr>
              <a:t>SPK</a:t>
            </a:r>
          </a:p>
          <a:p>
            <a:pPr algn="just" eaLnBrk="1" hangingPunct="1"/>
            <a:r>
              <a:rPr lang="tr-TR" sz="2400" smtClean="0">
                <a:latin typeface="Arial" charset="0"/>
              </a:rPr>
              <a:t>İMKB</a:t>
            </a:r>
          </a:p>
          <a:p>
            <a:pPr algn="just" eaLnBrk="1" hangingPunct="1"/>
            <a:r>
              <a:rPr lang="tr-TR" sz="2400" smtClean="0">
                <a:latin typeface="Arial" charset="0"/>
              </a:rPr>
              <a:t>Aracı Kurumlar</a:t>
            </a:r>
          </a:p>
        </p:txBody>
      </p:sp>
      <p:sp>
        <p:nvSpPr>
          <p:cNvPr id="66564" name="Rectangle 4"/>
          <p:cNvSpPr>
            <a:spLocks noGrp="1"/>
          </p:cNvSpPr>
          <p:nvPr>
            <p:ph sz="half" idx="2"/>
          </p:nvPr>
        </p:nvSpPr>
        <p:spPr>
          <a:noFill/>
        </p:spPr>
        <p:txBody>
          <a:bodyPr anchor="ctr"/>
          <a:lstStyle/>
          <a:p>
            <a:r>
              <a:rPr lang="tr-TR" smtClean="0"/>
              <a:t>Araçlar</a:t>
            </a:r>
          </a:p>
          <a:p>
            <a:r>
              <a:rPr lang="tr-TR" sz="2400" smtClean="0">
                <a:latin typeface="Arial" charset="0"/>
              </a:rPr>
              <a:t>Sabit Getirili Menkul Kıymetler</a:t>
            </a:r>
          </a:p>
          <a:p>
            <a:r>
              <a:rPr lang="tr-TR" sz="2400" smtClean="0">
                <a:latin typeface="Arial" charset="0"/>
              </a:rPr>
              <a:t>Hisse Senetleri</a:t>
            </a:r>
          </a:p>
          <a:p>
            <a:r>
              <a:rPr lang="tr-TR" sz="2400" smtClean="0">
                <a:latin typeface="Arial" charset="0"/>
              </a:rPr>
              <a:t>Türev Piyasa Araçları</a:t>
            </a:r>
          </a:p>
          <a:p>
            <a:endParaRPr lang="tr-TR" sz="2400" smtClean="0">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Oval 2"/>
          <p:cNvSpPr>
            <a:spLocks noChangeArrowheads="1"/>
          </p:cNvSpPr>
          <p:nvPr/>
        </p:nvSpPr>
        <p:spPr bwMode="auto">
          <a:xfrm>
            <a:off x="755650" y="188913"/>
            <a:ext cx="2736850" cy="4319587"/>
          </a:xfrm>
          <a:prstGeom prst="ellipse">
            <a:avLst/>
          </a:prstGeom>
          <a:solidFill>
            <a:schemeClr val="accent1"/>
          </a:solidFill>
          <a:ln w="9525">
            <a:solidFill>
              <a:schemeClr val="tx1"/>
            </a:solidFill>
            <a:round/>
            <a:headEnd/>
            <a:tailEnd/>
          </a:ln>
        </p:spPr>
        <p:txBody>
          <a:bodyPr wrap="none" anchor="ctr"/>
          <a:lstStyle/>
          <a:p>
            <a:r>
              <a:rPr lang="tr-TR" sz="2400" b="1">
                <a:solidFill>
                  <a:srgbClr val="00FF00"/>
                </a:solidFill>
                <a:latin typeface="Tahoma" pitchFamily="34" charset="0"/>
              </a:rPr>
              <a:t>PARA PİYASALARI</a:t>
            </a:r>
          </a:p>
        </p:txBody>
      </p:sp>
      <p:sp>
        <p:nvSpPr>
          <p:cNvPr id="67587" name="Oval 3"/>
          <p:cNvSpPr>
            <a:spLocks noChangeArrowheads="1"/>
          </p:cNvSpPr>
          <p:nvPr/>
        </p:nvSpPr>
        <p:spPr bwMode="auto">
          <a:xfrm>
            <a:off x="5508625" y="2924175"/>
            <a:ext cx="2879725" cy="3457575"/>
          </a:xfrm>
          <a:prstGeom prst="ellipse">
            <a:avLst/>
          </a:prstGeom>
          <a:solidFill>
            <a:schemeClr val="accent1"/>
          </a:solidFill>
          <a:ln w="9525">
            <a:solidFill>
              <a:schemeClr val="tx1"/>
            </a:solidFill>
            <a:round/>
            <a:headEnd/>
            <a:tailEnd/>
          </a:ln>
        </p:spPr>
        <p:txBody>
          <a:bodyPr wrap="none" anchor="ctr"/>
          <a:lstStyle/>
          <a:p>
            <a:r>
              <a:rPr lang="tr-TR" sz="2400" b="1">
                <a:solidFill>
                  <a:srgbClr val="FF3300"/>
                </a:solidFill>
                <a:latin typeface="Tahoma" pitchFamily="34" charset="0"/>
              </a:rPr>
              <a:t>SERMAYE PİYASALARI</a:t>
            </a:r>
          </a:p>
        </p:txBody>
      </p:sp>
      <p:sp>
        <p:nvSpPr>
          <p:cNvPr id="67588" name="Text Box 4"/>
          <p:cNvSpPr txBox="1">
            <a:spLocks noChangeArrowheads="1"/>
          </p:cNvSpPr>
          <p:nvPr/>
        </p:nvSpPr>
        <p:spPr bwMode="auto">
          <a:xfrm>
            <a:off x="5364163" y="260350"/>
            <a:ext cx="2289175" cy="1554163"/>
          </a:xfrm>
          <a:prstGeom prst="rect">
            <a:avLst/>
          </a:prstGeom>
          <a:noFill/>
          <a:ln w="9525">
            <a:noFill/>
            <a:miter lim="800000"/>
            <a:headEnd/>
            <a:tailEnd/>
          </a:ln>
        </p:spPr>
        <p:txBody>
          <a:bodyPr wrap="none">
            <a:spAutoFit/>
          </a:bodyPr>
          <a:lstStyle/>
          <a:p>
            <a:pPr algn="l"/>
            <a:r>
              <a:rPr lang="tr-TR" sz="3200">
                <a:solidFill>
                  <a:schemeClr val="folHlink"/>
                </a:solidFill>
                <a:latin typeface="Tahoma" pitchFamily="34" charset="0"/>
              </a:rPr>
              <a:t>İşletme Dışı</a:t>
            </a:r>
          </a:p>
          <a:p>
            <a:pPr algn="l"/>
            <a:r>
              <a:rPr lang="tr-TR" sz="3200">
                <a:solidFill>
                  <a:schemeClr val="folHlink"/>
                </a:solidFill>
                <a:latin typeface="Tahoma" pitchFamily="34" charset="0"/>
              </a:rPr>
              <a:t>Finansal </a:t>
            </a:r>
          </a:p>
          <a:p>
            <a:pPr algn="l"/>
            <a:r>
              <a:rPr lang="tr-TR" sz="3200">
                <a:solidFill>
                  <a:schemeClr val="folHlink"/>
                </a:solidFill>
                <a:latin typeface="Tahoma" pitchFamily="34" charset="0"/>
              </a:rPr>
              <a:t>Yönetim</a:t>
            </a:r>
          </a:p>
        </p:txBody>
      </p:sp>
      <p:sp>
        <p:nvSpPr>
          <p:cNvPr id="67589" name="Rectangle 5"/>
          <p:cNvSpPr>
            <a:spLocks noChangeArrowheads="1"/>
          </p:cNvSpPr>
          <p:nvPr/>
        </p:nvSpPr>
        <p:spPr bwMode="auto">
          <a:xfrm>
            <a:off x="250825" y="2565400"/>
            <a:ext cx="3563938" cy="2671763"/>
          </a:xfrm>
          <a:prstGeom prst="rect">
            <a:avLst/>
          </a:prstGeom>
          <a:noFill/>
          <a:ln w="9525">
            <a:noFill/>
            <a:miter lim="800000"/>
            <a:headEnd/>
            <a:tailEnd/>
          </a:ln>
        </p:spPr>
        <p:txBody>
          <a:bodyPr/>
          <a:lstStyle/>
          <a:p>
            <a:pPr marL="365125" indent="-255588" algn="l" eaLnBrk="0" hangingPunct="0">
              <a:spcBef>
                <a:spcPts val="400"/>
              </a:spcBef>
              <a:buClr>
                <a:schemeClr val="accent1"/>
              </a:buClr>
              <a:buSzPct val="68000"/>
              <a:buFont typeface="Wingdings 3" pitchFamily="18" charset="2"/>
              <a:buNone/>
            </a:pPr>
            <a:r>
              <a:rPr lang="tr-TR" sz="1200" b="1">
                <a:solidFill>
                  <a:srgbClr val="FFCCFF"/>
                </a:solidFill>
                <a:latin typeface="Arial" charset="0"/>
              </a:rPr>
              <a:t>OYUNCULAR</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en-US" sz="1200" b="1">
                <a:latin typeface="Arial" charset="0"/>
              </a:rPr>
              <a:t>T</a:t>
            </a:r>
            <a:r>
              <a:rPr lang="tr-TR" sz="1200" b="1">
                <a:latin typeface="Lucida Sans Unicode" pitchFamily="34" charset="0"/>
              </a:rPr>
              <a:t>Ü</a:t>
            </a:r>
            <a:r>
              <a:rPr lang="tr-TR" sz="1200" b="1">
                <a:latin typeface="Arial" charset="0"/>
              </a:rPr>
              <a:t>RKİYE CUMHURİYETİ MERKEZ BANKASI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TİCARİ </a:t>
            </a:r>
            <a:r>
              <a:rPr lang="en-US" sz="1200" b="1">
                <a:latin typeface="Arial" charset="0"/>
              </a:rPr>
              <a:t>BANK</a:t>
            </a:r>
            <a:r>
              <a:rPr lang="tr-TR" sz="1200" b="1">
                <a:latin typeface="Arial" charset="0"/>
              </a:rPr>
              <a:t>ALAR</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YATIRIM BANKALARI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SİGORTA ŞİRKETLERİ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K</a:t>
            </a:r>
            <a:r>
              <a:rPr lang="en-US" sz="1200" b="1">
                <a:latin typeface="Arial" charset="0"/>
              </a:rPr>
              <a:t>RED</a:t>
            </a:r>
            <a:r>
              <a:rPr lang="tr-TR" sz="1200" b="1">
                <a:latin typeface="Arial" charset="0"/>
              </a:rPr>
              <a:t>İ BİRLİKLERİ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en-US" sz="1200" b="1">
                <a:latin typeface="Arial" charset="0"/>
              </a:rPr>
              <a:t>FACTOR</a:t>
            </a:r>
            <a:r>
              <a:rPr lang="tr-TR" sz="1200" b="1">
                <a:latin typeface="Arial" charset="0"/>
              </a:rPr>
              <a:t>İ</a:t>
            </a:r>
            <a:r>
              <a:rPr lang="en-US" sz="1200" b="1">
                <a:latin typeface="Arial" charset="0"/>
              </a:rPr>
              <a:t>NG </a:t>
            </a:r>
            <a:r>
              <a:rPr lang="tr-TR" sz="1200" b="1">
                <a:latin typeface="Arial" charset="0"/>
              </a:rPr>
              <a:t>ŞİRKETLERİ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en-US" sz="1200" b="1">
                <a:latin typeface="Arial" charset="0"/>
              </a:rPr>
              <a:t>F</a:t>
            </a:r>
            <a:r>
              <a:rPr lang="tr-TR" sz="1200" b="1">
                <a:latin typeface="Arial" charset="0"/>
              </a:rPr>
              <a:t>İ</a:t>
            </a:r>
            <a:r>
              <a:rPr lang="en-US" sz="1200" b="1">
                <a:latin typeface="Arial" charset="0"/>
              </a:rPr>
              <a:t>NAN</a:t>
            </a:r>
            <a:r>
              <a:rPr lang="tr-TR" sz="1200" b="1">
                <a:latin typeface="Arial" charset="0"/>
              </a:rPr>
              <a:t>S</a:t>
            </a:r>
            <a:r>
              <a:rPr lang="en-US" sz="1200" b="1">
                <a:latin typeface="Arial" charset="0"/>
              </a:rPr>
              <a:t>AL </a:t>
            </a:r>
            <a:r>
              <a:rPr lang="tr-TR" sz="1200" b="1">
                <a:latin typeface="Arial" charset="0"/>
              </a:rPr>
              <a:t>KİRALAMALEASING) KURUMLARI</a:t>
            </a:r>
            <a:endParaRPr lang="en-US" sz="1200" b="1">
              <a:latin typeface="Arial" charset="0"/>
            </a:endParaRPr>
          </a:p>
        </p:txBody>
      </p:sp>
      <p:sp>
        <p:nvSpPr>
          <p:cNvPr id="67590" name="Rectangle 6"/>
          <p:cNvSpPr>
            <a:spLocks noChangeArrowheads="1"/>
          </p:cNvSpPr>
          <p:nvPr/>
        </p:nvSpPr>
        <p:spPr bwMode="auto">
          <a:xfrm>
            <a:off x="1187450" y="188913"/>
            <a:ext cx="2808288" cy="1800225"/>
          </a:xfrm>
          <a:prstGeom prst="rect">
            <a:avLst/>
          </a:prstGeom>
          <a:noFill/>
          <a:ln w="9525">
            <a:noFill/>
            <a:miter lim="800000"/>
            <a:headEnd/>
            <a:tailEnd/>
          </a:ln>
        </p:spPr>
        <p:txBody>
          <a:bodyPr/>
          <a:lstStyle/>
          <a:p>
            <a:pPr marL="365125" indent="-255588" algn="l" eaLnBrk="0" hangingPunct="0">
              <a:spcBef>
                <a:spcPts val="400"/>
              </a:spcBef>
              <a:buClr>
                <a:schemeClr val="accent1"/>
              </a:buClr>
              <a:buSzPct val="68000"/>
              <a:buFont typeface="Wingdings 3" pitchFamily="18" charset="2"/>
              <a:buNone/>
            </a:pPr>
            <a:r>
              <a:rPr lang="tr-TR" sz="1200" b="1">
                <a:solidFill>
                  <a:srgbClr val="FFCCFF"/>
                </a:solidFill>
                <a:latin typeface="Arial" charset="0"/>
              </a:rPr>
              <a:t>ARA</a:t>
            </a:r>
            <a:r>
              <a:rPr lang="tr-TR" sz="1200" b="1">
                <a:solidFill>
                  <a:srgbClr val="FFCCFF"/>
                </a:solidFill>
                <a:latin typeface="Lucida Sans Unicode" pitchFamily="34" charset="0"/>
              </a:rPr>
              <a:t>Ç</a:t>
            </a:r>
            <a:r>
              <a:rPr lang="tr-TR" sz="1200" b="1">
                <a:solidFill>
                  <a:srgbClr val="FFCCFF"/>
                </a:solidFill>
                <a:latin typeface="Arial" charset="0"/>
              </a:rPr>
              <a:t>LAR</a:t>
            </a:r>
            <a:endParaRPr lang="en-US" sz="1200" b="1">
              <a:solidFill>
                <a:srgbClr val="FFCCFF"/>
              </a:solidFill>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HAZİNE BONOLARI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MEVDUAT SERTİFİKALARI</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TİCARİ EVRAK</a:t>
            </a:r>
            <a:endParaRPr lang="en-US" sz="1200" b="1">
              <a:latin typeface="Arial" charset="0"/>
            </a:endParaRPr>
          </a:p>
          <a:p>
            <a:pPr marL="365125" indent="-255588" algn="l" eaLnBrk="0" hangingPunct="0">
              <a:spcBef>
                <a:spcPts val="400"/>
              </a:spcBef>
              <a:buClr>
                <a:schemeClr val="accent1"/>
              </a:buClr>
              <a:buSzPct val="68000"/>
              <a:buFont typeface="Wingdings 3" pitchFamily="18" charset="2"/>
              <a:buChar char=""/>
            </a:pPr>
            <a:r>
              <a:rPr lang="en-US" sz="1200" b="1">
                <a:latin typeface="Arial" charset="0"/>
              </a:rPr>
              <a:t>REPO</a:t>
            </a:r>
          </a:p>
          <a:p>
            <a:pPr marL="365125" indent="-255588" algn="l" eaLnBrk="0" hangingPunct="0">
              <a:spcBef>
                <a:spcPts val="400"/>
              </a:spcBef>
              <a:buClr>
                <a:schemeClr val="accent1"/>
              </a:buClr>
              <a:buSzPct val="68000"/>
              <a:buFont typeface="Wingdings 3" pitchFamily="18" charset="2"/>
              <a:buChar char=""/>
            </a:pPr>
            <a:r>
              <a:rPr lang="tr-TR" sz="1200" b="1">
                <a:latin typeface="Arial" charset="0"/>
              </a:rPr>
              <a:t>TERS</a:t>
            </a:r>
            <a:r>
              <a:rPr lang="en-US" sz="1200" b="1">
                <a:latin typeface="Arial" charset="0"/>
              </a:rPr>
              <a:t> REPO</a:t>
            </a:r>
          </a:p>
          <a:p>
            <a:pPr marL="365125" indent="-255588" algn="l" eaLnBrk="0" hangingPunct="0">
              <a:spcBef>
                <a:spcPts val="400"/>
              </a:spcBef>
              <a:buClr>
                <a:schemeClr val="accent1"/>
              </a:buClr>
              <a:buSzPct val="68000"/>
              <a:buFont typeface="Wingdings 3" pitchFamily="18" charset="2"/>
              <a:buChar char=""/>
            </a:pPr>
            <a:endParaRPr lang="en-US" sz="1200" b="1">
              <a:latin typeface="Arial" charset="0"/>
            </a:endParaRPr>
          </a:p>
          <a:p>
            <a:pPr marL="365125" indent="-255588" algn="l" eaLnBrk="0" hangingPunct="0">
              <a:spcBef>
                <a:spcPts val="400"/>
              </a:spcBef>
              <a:buClr>
                <a:schemeClr val="accent1"/>
              </a:buClr>
              <a:buSzPct val="68000"/>
              <a:buFont typeface="Wingdings 3" pitchFamily="18" charset="2"/>
              <a:buNone/>
            </a:pPr>
            <a:endParaRPr lang="en-US" sz="1200" b="1">
              <a:latin typeface="Arial" charset="0"/>
            </a:endParaRPr>
          </a:p>
        </p:txBody>
      </p:sp>
      <p:sp>
        <p:nvSpPr>
          <p:cNvPr id="67591" name="Rectangle 7"/>
          <p:cNvSpPr>
            <a:spLocks noChangeArrowheads="1"/>
          </p:cNvSpPr>
          <p:nvPr/>
        </p:nvSpPr>
        <p:spPr bwMode="auto">
          <a:xfrm>
            <a:off x="5003800" y="4868863"/>
            <a:ext cx="3779838" cy="1584325"/>
          </a:xfrm>
          <a:prstGeom prst="rect">
            <a:avLst/>
          </a:prstGeom>
          <a:noFill/>
          <a:ln w="9525">
            <a:noFill/>
            <a:miter lim="800000"/>
            <a:headEnd/>
            <a:tailEnd/>
          </a:ln>
        </p:spPr>
        <p:txBody>
          <a:bodyPr/>
          <a:lstStyle/>
          <a:p>
            <a:pPr marL="365125" indent="-255588" algn="r" eaLnBrk="0" hangingPunct="0">
              <a:spcBef>
                <a:spcPts val="400"/>
              </a:spcBef>
              <a:buClr>
                <a:schemeClr val="accent1"/>
              </a:buClr>
              <a:buSzPct val="68000"/>
              <a:buFont typeface="Wingdings 3" pitchFamily="18" charset="2"/>
              <a:buNone/>
            </a:pPr>
            <a:endParaRPr lang="tr-TR" sz="1200" b="1">
              <a:solidFill>
                <a:srgbClr val="FFCCFF"/>
              </a:solidFill>
              <a:latin typeface="Arial" charset="0"/>
            </a:endParaRPr>
          </a:p>
          <a:p>
            <a:pPr marL="365125" indent="-255588" algn="r" eaLnBrk="0" hangingPunct="0">
              <a:spcBef>
                <a:spcPts val="400"/>
              </a:spcBef>
              <a:buClr>
                <a:schemeClr val="accent1"/>
              </a:buClr>
              <a:buSzPct val="68000"/>
              <a:buFont typeface="Wingdings 3" pitchFamily="18" charset="2"/>
              <a:buNone/>
            </a:pPr>
            <a:r>
              <a:rPr lang="tr-TR" sz="1200" b="1">
                <a:solidFill>
                  <a:srgbClr val="FFCCFF"/>
                </a:solidFill>
                <a:latin typeface="Arial" charset="0"/>
              </a:rPr>
              <a:t>OYUNCULAR</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SERMAYE PİYASASI KURULU</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MENKUL KIYMETLER BORSASI</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ARACI KURUMLAR</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endParaRPr lang="en-US" sz="1200" b="1">
              <a:latin typeface="Arial" charset="0"/>
            </a:endParaRPr>
          </a:p>
        </p:txBody>
      </p:sp>
      <p:sp>
        <p:nvSpPr>
          <p:cNvPr id="67592" name="Rectangle 8"/>
          <p:cNvSpPr>
            <a:spLocks noChangeArrowheads="1"/>
          </p:cNvSpPr>
          <p:nvPr/>
        </p:nvSpPr>
        <p:spPr bwMode="auto">
          <a:xfrm>
            <a:off x="4954588" y="3068638"/>
            <a:ext cx="4189412" cy="1257300"/>
          </a:xfrm>
          <a:prstGeom prst="rect">
            <a:avLst/>
          </a:prstGeom>
          <a:noFill/>
          <a:ln w="9525">
            <a:noFill/>
            <a:miter lim="800000"/>
            <a:headEnd/>
            <a:tailEnd/>
          </a:ln>
        </p:spPr>
        <p:txBody>
          <a:bodyPr/>
          <a:lstStyle/>
          <a:p>
            <a:pPr marL="365125" indent="-255588" algn="r" eaLnBrk="0" hangingPunct="0">
              <a:spcBef>
                <a:spcPts val="400"/>
              </a:spcBef>
              <a:buClr>
                <a:schemeClr val="accent1"/>
              </a:buClr>
              <a:buSzPct val="68000"/>
              <a:buFont typeface="Wingdings 3" pitchFamily="18" charset="2"/>
              <a:buNone/>
            </a:pPr>
            <a:r>
              <a:rPr lang="tr-TR" sz="1200" b="1">
                <a:solidFill>
                  <a:srgbClr val="FFCCFF"/>
                </a:solidFill>
                <a:latin typeface="Arial" charset="0"/>
              </a:rPr>
              <a:t>ARA</a:t>
            </a:r>
            <a:r>
              <a:rPr lang="tr-TR" sz="1200" b="1">
                <a:solidFill>
                  <a:srgbClr val="FFCCFF"/>
                </a:solidFill>
                <a:latin typeface="Lucida Sans Unicode" pitchFamily="34" charset="0"/>
              </a:rPr>
              <a:t>Ç</a:t>
            </a:r>
            <a:r>
              <a:rPr lang="tr-TR" sz="1200" b="1">
                <a:solidFill>
                  <a:srgbClr val="FFCCFF"/>
                </a:solidFill>
                <a:latin typeface="Arial" charset="0"/>
              </a:rPr>
              <a:t>LAR</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SABİT GETİRİLİ MENKUL KIYMETLER</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HİSSE SENETLERİ</a:t>
            </a:r>
            <a:endParaRPr lang="en-US" sz="1200" b="1">
              <a:latin typeface="Arial" charset="0"/>
            </a:endParaRPr>
          </a:p>
          <a:p>
            <a:pPr marL="365125" indent="-255588" algn="r" eaLnBrk="0" hangingPunct="0">
              <a:spcBef>
                <a:spcPts val="400"/>
              </a:spcBef>
              <a:buClr>
                <a:schemeClr val="accent1"/>
              </a:buClr>
              <a:buSzPct val="68000"/>
              <a:buFont typeface="Wingdings 3" pitchFamily="18" charset="2"/>
              <a:buChar char=""/>
            </a:pPr>
            <a:r>
              <a:rPr lang="tr-TR" sz="1200" b="1">
                <a:latin typeface="Arial" charset="0"/>
              </a:rPr>
              <a:t>T</a:t>
            </a:r>
            <a:r>
              <a:rPr lang="tr-TR" sz="1200" b="1">
                <a:latin typeface="Lucida Sans Unicode" pitchFamily="34" charset="0"/>
              </a:rPr>
              <a:t>Ü</a:t>
            </a:r>
            <a:r>
              <a:rPr lang="tr-TR" sz="1200" b="1">
                <a:latin typeface="Arial" charset="0"/>
              </a:rPr>
              <a:t>REV PİYASA ARA</a:t>
            </a:r>
            <a:r>
              <a:rPr lang="tr-TR" sz="1200" b="1">
                <a:latin typeface="Lucida Sans Unicode" pitchFamily="34" charset="0"/>
              </a:rPr>
              <a:t>Ç</a:t>
            </a:r>
            <a:r>
              <a:rPr lang="tr-TR" sz="1200" b="1">
                <a:latin typeface="Arial" charset="0"/>
              </a:rPr>
              <a:t>LARI</a:t>
            </a:r>
            <a:endParaRPr lang="en-US" sz="1200" b="1">
              <a:latin typeface="Arial" charset="0"/>
            </a:endParaRPr>
          </a:p>
        </p:txBody>
      </p:sp>
      <p:sp>
        <p:nvSpPr>
          <p:cNvPr id="67593" name="Line 9"/>
          <p:cNvSpPr>
            <a:spLocks noChangeShapeType="1"/>
          </p:cNvSpPr>
          <p:nvPr/>
        </p:nvSpPr>
        <p:spPr bwMode="auto">
          <a:xfrm flipH="1">
            <a:off x="3635375" y="1844675"/>
            <a:ext cx="2305050" cy="431800"/>
          </a:xfrm>
          <a:prstGeom prst="line">
            <a:avLst/>
          </a:prstGeom>
          <a:noFill/>
          <a:ln w="38100">
            <a:solidFill>
              <a:schemeClr val="tx1"/>
            </a:solidFill>
            <a:prstDash val="lgDash"/>
            <a:round/>
            <a:headEnd/>
            <a:tailEnd type="triangle" w="med" len="med"/>
          </a:ln>
        </p:spPr>
        <p:txBody>
          <a:bodyPr/>
          <a:lstStyle/>
          <a:p>
            <a:endParaRPr lang="tr-TR"/>
          </a:p>
        </p:txBody>
      </p:sp>
      <p:sp>
        <p:nvSpPr>
          <p:cNvPr id="67594" name="Line 10"/>
          <p:cNvSpPr>
            <a:spLocks noChangeShapeType="1"/>
          </p:cNvSpPr>
          <p:nvPr/>
        </p:nvSpPr>
        <p:spPr bwMode="auto">
          <a:xfrm>
            <a:off x="6011863" y="1844675"/>
            <a:ext cx="73025" cy="2520950"/>
          </a:xfrm>
          <a:prstGeom prst="line">
            <a:avLst/>
          </a:prstGeom>
          <a:noFill/>
          <a:ln w="38100">
            <a:solidFill>
              <a:schemeClr val="tx1"/>
            </a:solidFill>
            <a:prstDash val="lgDash"/>
            <a:round/>
            <a:headEnd/>
            <a:tailEnd type="triangle" w="med" len="med"/>
          </a:ln>
        </p:spPr>
        <p:txBody>
          <a:bodyPr/>
          <a:lstStyle/>
          <a:p>
            <a:endParaRPr lang="tr-TR"/>
          </a:p>
        </p:txBody>
      </p:sp>
      <p:pic>
        <p:nvPicPr>
          <p:cNvPr id="67595" name="Picture 11" descr="MCj03325280000[1]"/>
          <p:cNvPicPr>
            <a:picLocks noChangeAspect="1" noChangeArrowheads="1"/>
          </p:cNvPicPr>
          <p:nvPr/>
        </p:nvPicPr>
        <p:blipFill>
          <a:blip r:embed="rId2"/>
          <a:srcRect/>
          <a:stretch>
            <a:fillRect/>
          </a:stretch>
        </p:blipFill>
        <p:spPr bwMode="auto">
          <a:xfrm>
            <a:off x="6877050" y="692150"/>
            <a:ext cx="1441450" cy="9350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val 2"/>
          <p:cNvSpPr>
            <a:spLocks noChangeArrowheads="1"/>
          </p:cNvSpPr>
          <p:nvPr/>
        </p:nvSpPr>
        <p:spPr bwMode="auto">
          <a:xfrm>
            <a:off x="1476375" y="765175"/>
            <a:ext cx="3527425" cy="3168650"/>
          </a:xfrm>
          <a:prstGeom prst="ellipse">
            <a:avLst/>
          </a:prstGeom>
          <a:solidFill>
            <a:srgbClr val="FFFF00"/>
          </a:solidFill>
          <a:ln w="76200">
            <a:solidFill>
              <a:schemeClr val="tx1"/>
            </a:solidFill>
            <a:round/>
            <a:headEnd/>
            <a:tailEnd/>
          </a:ln>
        </p:spPr>
        <p:txBody>
          <a:bodyPr wrap="none" anchor="ctr"/>
          <a:lstStyle/>
          <a:p>
            <a:endParaRPr lang="tr-TR">
              <a:solidFill>
                <a:srgbClr val="000000"/>
              </a:solidFill>
              <a:latin typeface="Tahoma" pitchFamily="34" charset="0"/>
            </a:endParaRPr>
          </a:p>
        </p:txBody>
      </p:sp>
      <p:sp>
        <p:nvSpPr>
          <p:cNvPr id="33795" name="Text Box 3"/>
          <p:cNvSpPr txBox="1">
            <a:spLocks noChangeArrowheads="1"/>
          </p:cNvSpPr>
          <p:nvPr/>
        </p:nvSpPr>
        <p:spPr bwMode="auto">
          <a:xfrm>
            <a:off x="1835150" y="1125538"/>
            <a:ext cx="2663825" cy="822325"/>
          </a:xfrm>
          <a:prstGeom prst="rect">
            <a:avLst/>
          </a:prstGeom>
          <a:noFill/>
          <a:ln w="9525">
            <a:noFill/>
            <a:miter lim="800000"/>
            <a:headEnd/>
            <a:tailEnd/>
          </a:ln>
        </p:spPr>
        <p:txBody>
          <a:bodyPr>
            <a:spAutoFit/>
          </a:bodyPr>
          <a:lstStyle/>
          <a:p>
            <a:pPr algn="l">
              <a:buFontTx/>
              <a:buChar char="•"/>
            </a:pPr>
            <a:r>
              <a:rPr lang="tr-TR" sz="2400" b="1" i="1">
                <a:solidFill>
                  <a:srgbClr val="000000"/>
                </a:solidFill>
                <a:latin typeface="Times New Roman" pitchFamily="18" charset="0"/>
              </a:rPr>
              <a:t>İşletme Sermayesi</a:t>
            </a:r>
          </a:p>
          <a:p>
            <a:pPr algn="l">
              <a:buFontTx/>
              <a:buChar char="•"/>
            </a:pPr>
            <a:r>
              <a:rPr lang="tr-TR" sz="2400" b="1" i="1">
                <a:solidFill>
                  <a:srgbClr val="000000"/>
                </a:solidFill>
                <a:latin typeface="Times New Roman" pitchFamily="18" charset="0"/>
              </a:rPr>
              <a:t>Nakit Tahminleri</a:t>
            </a:r>
            <a:endParaRPr lang="en-US" sz="2400" b="1" i="1">
              <a:solidFill>
                <a:srgbClr val="000000"/>
              </a:solidFill>
              <a:latin typeface="Times New Roman" pitchFamily="18" charset="0"/>
            </a:endParaRPr>
          </a:p>
        </p:txBody>
      </p:sp>
      <p:sp>
        <p:nvSpPr>
          <p:cNvPr id="33796" name="Oval 4"/>
          <p:cNvSpPr>
            <a:spLocks noChangeArrowheads="1"/>
          </p:cNvSpPr>
          <p:nvPr/>
        </p:nvSpPr>
        <p:spPr bwMode="auto">
          <a:xfrm>
            <a:off x="6156325" y="4724400"/>
            <a:ext cx="2736850" cy="1800225"/>
          </a:xfrm>
          <a:prstGeom prst="ellipse">
            <a:avLst/>
          </a:prstGeom>
          <a:solidFill>
            <a:schemeClr val="accent1"/>
          </a:solidFill>
          <a:ln w="9525">
            <a:solidFill>
              <a:schemeClr val="tx1"/>
            </a:solidFill>
            <a:round/>
            <a:headEnd/>
            <a:tailEnd/>
          </a:ln>
        </p:spPr>
        <p:txBody>
          <a:bodyPr wrap="none" anchor="ctr"/>
          <a:lstStyle/>
          <a:p>
            <a:r>
              <a:rPr lang="tr-TR" sz="2000" b="1">
                <a:solidFill>
                  <a:srgbClr val="FF3300"/>
                </a:solidFill>
                <a:latin typeface="Tahoma" pitchFamily="34" charset="0"/>
              </a:rPr>
              <a:t>PARA PİYASALARI</a:t>
            </a:r>
          </a:p>
        </p:txBody>
      </p:sp>
      <p:sp>
        <p:nvSpPr>
          <p:cNvPr id="33797" name="Oval 5"/>
          <p:cNvSpPr>
            <a:spLocks noChangeArrowheads="1"/>
          </p:cNvSpPr>
          <p:nvPr/>
        </p:nvSpPr>
        <p:spPr bwMode="auto">
          <a:xfrm>
            <a:off x="6011863" y="1557338"/>
            <a:ext cx="2879725" cy="1871662"/>
          </a:xfrm>
          <a:prstGeom prst="ellipse">
            <a:avLst/>
          </a:prstGeom>
          <a:solidFill>
            <a:schemeClr val="accent1"/>
          </a:solidFill>
          <a:ln w="9525">
            <a:solidFill>
              <a:schemeClr val="tx1"/>
            </a:solidFill>
            <a:round/>
            <a:headEnd/>
            <a:tailEnd/>
          </a:ln>
        </p:spPr>
        <p:txBody>
          <a:bodyPr wrap="none" anchor="ctr"/>
          <a:lstStyle/>
          <a:p>
            <a:r>
              <a:rPr lang="tr-TR" sz="2000" b="1">
                <a:solidFill>
                  <a:srgbClr val="FF3300"/>
                </a:solidFill>
                <a:latin typeface="Tahoma" pitchFamily="34" charset="0"/>
              </a:rPr>
              <a:t>SERMAYE PİYASALARI</a:t>
            </a:r>
          </a:p>
        </p:txBody>
      </p:sp>
      <p:sp>
        <p:nvSpPr>
          <p:cNvPr id="33798" name="Text Box 6"/>
          <p:cNvSpPr txBox="1">
            <a:spLocks noChangeArrowheads="1"/>
          </p:cNvSpPr>
          <p:nvPr/>
        </p:nvSpPr>
        <p:spPr bwMode="auto">
          <a:xfrm>
            <a:off x="2268538" y="2349500"/>
            <a:ext cx="1079500" cy="730250"/>
          </a:xfrm>
          <a:prstGeom prst="rect">
            <a:avLst/>
          </a:prstGeom>
          <a:noFill/>
          <a:ln w="9525">
            <a:noFill/>
            <a:miter lim="800000"/>
            <a:headEnd/>
            <a:tailEnd/>
          </a:ln>
        </p:spPr>
        <p:txBody>
          <a:bodyPr>
            <a:spAutoFit/>
          </a:bodyPr>
          <a:lstStyle/>
          <a:p>
            <a:pPr algn="l"/>
            <a:r>
              <a:rPr lang="tr-TR" sz="1400">
                <a:solidFill>
                  <a:srgbClr val="000000"/>
                </a:solidFill>
                <a:latin typeface="Tahoma" pitchFamily="34" charset="0"/>
              </a:rPr>
              <a:t>İşletme içi</a:t>
            </a:r>
          </a:p>
          <a:p>
            <a:pPr algn="l"/>
            <a:r>
              <a:rPr lang="tr-TR" sz="1400">
                <a:solidFill>
                  <a:srgbClr val="000000"/>
                </a:solidFill>
                <a:latin typeface="Tahoma" pitchFamily="34" charset="0"/>
              </a:rPr>
              <a:t>Finansal Yönetim</a:t>
            </a:r>
          </a:p>
        </p:txBody>
      </p:sp>
      <p:sp>
        <p:nvSpPr>
          <p:cNvPr id="33799" name="Text Box 7"/>
          <p:cNvSpPr txBox="1">
            <a:spLocks noChangeArrowheads="1"/>
          </p:cNvSpPr>
          <p:nvPr/>
        </p:nvSpPr>
        <p:spPr bwMode="auto">
          <a:xfrm>
            <a:off x="2751138" y="1141413"/>
            <a:ext cx="184150" cy="366712"/>
          </a:xfrm>
          <a:prstGeom prst="rect">
            <a:avLst/>
          </a:prstGeom>
          <a:noFill/>
          <a:ln w="9525">
            <a:noFill/>
            <a:miter lim="800000"/>
            <a:headEnd/>
            <a:tailEnd/>
          </a:ln>
        </p:spPr>
        <p:txBody>
          <a:bodyPr wrap="none">
            <a:spAutoFit/>
          </a:bodyPr>
          <a:lstStyle/>
          <a:p>
            <a:pPr algn="l"/>
            <a:endParaRPr lang="tr-TR">
              <a:latin typeface="Tahoma" pitchFamily="34" charset="0"/>
            </a:endParaRPr>
          </a:p>
        </p:txBody>
      </p:sp>
      <p:sp>
        <p:nvSpPr>
          <p:cNvPr id="33800" name="Text Box 8"/>
          <p:cNvSpPr txBox="1">
            <a:spLocks noChangeArrowheads="1"/>
          </p:cNvSpPr>
          <p:nvPr/>
        </p:nvSpPr>
        <p:spPr bwMode="auto">
          <a:xfrm>
            <a:off x="4787900" y="3357563"/>
            <a:ext cx="1104900" cy="730250"/>
          </a:xfrm>
          <a:prstGeom prst="rect">
            <a:avLst/>
          </a:prstGeom>
          <a:noFill/>
          <a:ln w="9525">
            <a:noFill/>
            <a:miter lim="800000"/>
            <a:headEnd/>
            <a:tailEnd/>
          </a:ln>
        </p:spPr>
        <p:txBody>
          <a:bodyPr wrap="none">
            <a:spAutoFit/>
          </a:bodyPr>
          <a:lstStyle/>
          <a:p>
            <a:pPr algn="l"/>
            <a:r>
              <a:rPr lang="tr-TR" sz="1400">
                <a:latin typeface="Tahoma" pitchFamily="34" charset="0"/>
              </a:rPr>
              <a:t>İşletme Dışı</a:t>
            </a:r>
          </a:p>
          <a:p>
            <a:pPr algn="l"/>
            <a:r>
              <a:rPr lang="tr-TR" sz="1400">
                <a:latin typeface="Tahoma" pitchFamily="34" charset="0"/>
              </a:rPr>
              <a:t>Finansal </a:t>
            </a:r>
          </a:p>
          <a:p>
            <a:pPr algn="l"/>
            <a:r>
              <a:rPr lang="tr-TR" sz="1400">
                <a:latin typeface="Tahoma" pitchFamily="34" charset="0"/>
              </a:rPr>
              <a:t>Yönetim</a:t>
            </a:r>
          </a:p>
        </p:txBody>
      </p:sp>
      <p:sp>
        <p:nvSpPr>
          <p:cNvPr id="33801" name="Line 9"/>
          <p:cNvSpPr>
            <a:spLocks noChangeShapeType="1"/>
          </p:cNvSpPr>
          <p:nvPr/>
        </p:nvSpPr>
        <p:spPr bwMode="auto">
          <a:xfrm flipH="1" flipV="1">
            <a:off x="3060700" y="1917700"/>
            <a:ext cx="431800" cy="865188"/>
          </a:xfrm>
          <a:prstGeom prst="line">
            <a:avLst/>
          </a:prstGeom>
          <a:noFill/>
          <a:ln w="38100">
            <a:solidFill>
              <a:srgbClr val="000000"/>
            </a:solidFill>
            <a:prstDash val="lgDash"/>
            <a:round/>
            <a:headEnd/>
            <a:tailEnd type="triangle" w="med" len="med"/>
          </a:ln>
        </p:spPr>
        <p:txBody>
          <a:bodyPr/>
          <a:lstStyle/>
          <a:p>
            <a:endParaRPr lang="tr-TR"/>
          </a:p>
        </p:txBody>
      </p:sp>
      <p:sp>
        <p:nvSpPr>
          <p:cNvPr id="33802" name="Text Box 10"/>
          <p:cNvSpPr txBox="1">
            <a:spLocks noChangeArrowheads="1"/>
          </p:cNvSpPr>
          <p:nvPr/>
        </p:nvSpPr>
        <p:spPr bwMode="auto">
          <a:xfrm>
            <a:off x="2700338" y="838200"/>
            <a:ext cx="1196975" cy="366713"/>
          </a:xfrm>
          <a:prstGeom prst="rect">
            <a:avLst/>
          </a:prstGeom>
          <a:noFill/>
          <a:ln w="9525">
            <a:noFill/>
            <a:miter lim="800000"/>
            <a:headEnd/>
            <a:tailEnd/>
          </a:ln>
        </p:spPr>
        <p:txBody>
          <a:bodyPr wrap="none">
            <a:spAutoFit/>
          </a:bodyPr>
          <a:lstStyle/>
          <a:p>
            <a:pPr algn="l"/>
            <a:r>
              <a:rPr lang="tr-TR" b="1">
                <a:solidFill>
                  <a:srgbClr val="000000"/>
                </a:solidFill>
                <a:latin typeface="Tahoma" pitchFamily="34" charset="0"/>
              </a:rPr>
              <a:t>İŞLETME</a:t>
            </a:r>
          </a:p>
        </p:txBody>
      </p:sp>
      <p:sp>
        <p:nvSpPr>
          <p:cNvPr id="33803" name="Line 11"/>
          <p:cNvSpPr>
            <a:spLocks noChangeShapeType="1"/>
          </p:cNvSpPr>
          <p:nvPr/>
        </p:nvSpPr>
        <p:spPr bwMode="auto">
          <a:xfrm flipV="1">
            <a:off x="4427538" y="2924175"/>
            <a:ext cx="2449512" cy="504825"/>
          </a:xfrm>
          <a:prstGeom prst="line">
            <a:avLst/>
          </a:prstGeom>
          <a:noFill/>
          <a:ln w="38100">
            <a:solidFill>
              <a:schemeClr val="tx1"/>
            </a:solidFill>
            <a:prstDash val="lgDash"/>
            <a:round/>
            <a:headEnd/>
            <a:tailEnd type="triangle" w="med" len="med"/>
          </a:ln>
        </p:spPr>
        <p:txBody>
          <a:bodyPr/>
          <a:lstStyle/>
          <a:p>
            <a:endParaRPr lang="tr-TR"/>
          </a:p>
        </p:txBody>
      </p:sp>
      <p:sp>
        <p:nvSpPr>
          <p:cNvPr id="33804" name="Line 12"/>
          <p:cNvSpPr>
            <a:spLocks noChangeShapeType="1"/>
          </p:cNvSpPr>
          <p:nvPr/>
        </p:nvSpPr>
        <p:spPr bwMode="auto">
          <a:xfrm>
            <a:off x="4284663" y="3573463"/>
            <a:ext cx="2663825" cy="1800225"/>
          </a:xfrm>
          <a:prstGeom prst="line">
            <a:avLst/>
          </a:prstGeom>
          <a:noFill/>
          <a:ln w="38100">
            <a:solidFill>
              <a:schemeClr val="tx1"/>
            </a:solidFill>
            <a:prstDash val="lgDash"/>
            <a:round/>
            <a:headEnd/>
            <a:tailEnd type="triangle" w="med" len="med"/>
          </a:ln>
        </p:spPr>
        <p:txBody>
          <a:bodyPr/>
          <a:lstStyle/>
          <a:p>
            <a:endParaRPr lang="tr-TR"/>
          </a:p>
        </p:txBody>
      </p:sp>
      <p:pic>
        <p:nvPicPr>
          <p:cNvPr id="33805" name="Picture 13" descr="MCj03325280000[1]"/>
          <p:cNvPicPr>
            <a:picLocks noChangeAspect="1" noChangeArrowheads="1"/>
          </p:cNvPicPr>
          <p:nvPr/>
        </p:nvPicPr>
        <p:blipFill>
          <a:blip r:embed="rId2"/>
          <a:srcRect/>
          <a:stretch>
            <a:fillRect/>
          </a:stretch>
        </p:blipFill>
        <p:spPr bwMode="auto">
          <a:xfrm>
            <a:off x="2987675" y="2708275"/>
            <a:ext cx="1441450" cy="935038"/>
          </a:xfrm>
          <a:prstGeom prst="rect">
            <a:avLst/>
          </a:prstGeom>
          <a:noFill/>
          <a:ln w="9525">
            <a:noFill/>
            <a:miter lim="800000"/>
            <a:headEnd/>
            <a:tailEnd/>
          </a:ln>
        </p:spPr>
      </p:pic>
      <p:sp>
        <p:nvSpPr>
          <p:cNvPr id="33806" name="Rectangle 14"/>
          <p:cNvSpPr>
            <a:spLocks noChangeArrowheads="1"/>
          </p:cNvSpPr>
          <p:nvPr/>
        </p:nvSpPr>
        <p:spPr bwMode="auto">
          <a:xfrm>
            <a:off x="468313" y="4724400"/>
            <a:ext cx="4475162" cy="1143000"/>
          </a:xfrm>
          <a:prstGeom prst="rect">
            <a:avLst/>
          </a:prstGeom>
          <a:noFill/>
          <a:ln w="9525">
            <a:noFill/>
            <a:miter lim="800000"/>
            <a:headEnd/>
            <a:tailEnd/>
          </a:ln>
        </p:spPr>
        <p:txBody>
          <a:bodyPr anchor="ctr"/>
          <a:lstStyle/>
          <a:p>
            <a:pPr algn="l" eaLnBrk="0" hangingPunct="0"/>
            <a:r>
              <a:rPr lang="en-US" sz="2900">
                <a:solidFill>
                  <a:schemeClr val="folHlink"/>
                </a:solidFill>
                <a:latin typeface="Arial" charset="0"/>
              </a:rPr>
              <a:t>F</a:t>
            </a:r>
            <a:r>
              <a:rPr lang="tr-TR" sz="2900">
                <a:solidFill>
                  <a:schemeClr val="folHlink"/>
                </a:solidFill>
                <a:latin typeface="Arial" charset="0"/>
              </a:rPr>
              <a:t>İ</a:t>
            </a:r>
            <a:r>
              <a:rPr lang="en-US" sz="2900">
                <a:solidFill>
                  <a:schemeClr val="folHlink"/>
                </a:solidFill>
                <a:latin typeface="Arial" charset="0"/>
              </a:rPr>
              <a:t>NAN</a:t>
            </a:r>
            <a:r>
              <a:rPr lang="tr-TR" sz="2900">
                <a:solidFill>
                  <a:schemeClr val="folHlink"/>
                </a:solidFill>
                <a:latin typeface="Arial" charset="0"/>
              </a:rPr>
              <a:t>S</a:t>
            </a:r>
            <a:r>
              <a:rPr lang="en-US" sz="2900">
                <a:solidFill>
                  <a:schemeClr val="folHlink"/>
                </a:solidFill>
                <a:latin typeface="Arial" charset="0"/>
              </a:rPr>
              <a:t>AL </a:t>
            </a:r>
            <a:r>
              <a:rPr lang="tr-TR" sz="2900">
                <a:solidFill>
                  <a:schemeClr val="folHlink"/>
                </a:solidFill>
                <a:latin typeface="Arial" charset="0"/>
              </a:rPr>
              <a:t>Y</a:t>
            </a:r>
            <a:r>
              <a:rPr lang="tr-TR" sz="2900">
                <a:solidFill>
                  <a:schemeClr val="folHlink"/>
                </a:solidFill>
                <a:latin typeface="Lucida Sans Unicode" pitchFamily="34" charset="0"/>
              </a:rPr>
              <a:t>Ö</a:t>
            </a:r>
            <a:r>
              <a:rPr lang="tr-TR" sz="2900">
                <a:solidFill>
                  <a:schemeClr val="folHlink"/>
                </a:solidFill>
                <a:latin typeface="Arial" charset="0"/>
              </a:rPr>
              <a:t>NETİM</a:t>
            </a:r>
            <a:endParaRPr lang="en-US" sz="2900">
              <a:solidFill>
                <a:schemeClr val="folHlink"/>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z="3300" smtClean="0">
                <a:latin typeface="Arial" charset="0"/>
              </a:rPr>
              <a:t>Finans Kavramı ve Finansal Yönetim</a:t>
            </a:r>
          </a:p>
        </p:txBody>
      </p:sp>
      <p:sp>
        <p:nvSpPr>
          <p:cNvPr id="34819" name="Rectangle 3"/>
          <p:cNvSpPr>
            <a:spLocks noGrp="1"/>
          </p:cNvSpPr>
          <p:nvPr>
            <p:ph idx="1"/>
          </p:nvPr>
        </p:nvSpPr>
        <p:spPr>
          <a:noFill/>
        </p:spPr>
        <p:txBody>
          <a:bodyPr anchor="ctr"/>
          <a:lstStyle/>
          <a:p>
            <a:pPr algn="just" eaLnBrk="1" hangingPunct="1"/>
            <a:r>
              <a:rPr lang="tr-TR" sz="2800" smtClean="0">
                <a:solidFill>
                  <a:schemeClr val="tx2"/>
                </a:solidFill>
              </a:rPr>
              <a:t>Finans yöneticisi işletme için en uygun fon kaynaklarını bulmak ve en verimli ve akılcı bir şekilde kullanmakla sorumlu olan kişidir. (En az likidite ile en yüksek kârlılık)</a:t>
            </a:r>
          </a:p>
          <a:p>
            <a:pPr algn="just" eaLnBrk="1" hangingPunct="1"/>
            <a:endParaRPr lang="tr-TR" sz="2800" smtClean="0">
              <a:solidFill>
                <a:schemeClr val="tx2"/>
              </a:solidFill>
            </a:endParaRPr>
          </a:p>
          <a:p>
            <a:pPr algn="just" eaLnBrk="1" hangingPunct="1"/>
            <a:r>
              <a:rPr lang="tr-TR" sz="2800" smtClean="0">
                <a:solidFill>
                  <a:schemeClr val="tx2"/>
                </a:solidFill>
              </a:rPr>
              <a:t>Finans yöneticisinin 3 işlevi vardır:</a:t>
            </a:r>
          </a:p>
          <a:p>
            <a:pPr lvl="1"/>
            <a:r>
              <a:rPr lang="tr-TR" sz="2400" smtClean="0">
                <a:solidFill>
                  <a:schemeClr val="tx2"/>
                </a:solidFill>
              </a:rPr>
              <a:t>Finansal Planlama ve Denetim</a:t>
            </a:r>
          </a:p>
          <a:p>
            <a:pPr lvl="1"/>
            <a:r>
              <a:rPr lang="tr-TR" sz="2400" smtClean="0">
                <a:solidFill>
                  <a:schemeClr val="tx2"/>
                </a:solidFill>
              </a:rPr>
              <a:t>Fon Sağlama</a:t>
            </a:r>
          </a:p>
          <a:p>
            <a:pPr lvl="1"/>
            <a:r>
              <a:rPr lang="tr-TR" sz="2400" smtClean="0">
                <a:solidFill>
                  <a:schemeClr val="tx2"/>
                </a:solidFill>
              </a:rPr>
              <a:t>Yatırım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Likit varlıklar</a:t>
            </a:r>
            <a:endParaRPr lang="tr-TR" dirty="0"/>
          </a:p>
        </p:txBody>
      </p:sp>
      <p:sp>
        <p:nvSpPr>
          <p:cNvPr id="3" name="2 İçerik Yer Tutucusu"/>
          <p:cNvSpPr>
            <a:spLocks noGrp="1"/>
          </p:cNvSpPr>
          <p:nvPr>
            <p:ph idx="1"/>
          </p:nvPr>
        </p:nvSpPr>
        <p:spPr/>
        <p:txBody>
          <a:bodyPr>
            <a:normAutofit/>
          </a:bodyPr>
          <a:lstStyle/>
          <a:p>
            <a:r>
              <a:rPr lang="tr-TR" dirty="0" smtClean="0"/>
              <a:t>Bir işletmenin büyük bir değer kaybına uğramaksızın kısa süre içinde </a:t>
            </a:r>
            <a:r>
              <a:rPr lang="tr-TR" dirty="0" err="1" smtClean="0"/>
              <a:t>nakite</a:t>
            </a:r>
            <a:r>
              <a:rPr lang="tr-TR" dirty="0" smtClean="0"/>
              <a:t> dönüştürebileceği varlıkların tümüdür. İşletmenin veya kişinin sahip olduğu en likit varlık paradır. </a:t>
            </a:r>
          </a:p>
          <a:p>
            <a:endParaRPr lang="tr-TR" dirty="0" smtClean="0"/>
          </a:p>
          <a:p>
            <a:r>
              <a:rPr lang="tr-TR" dirty="0" smtClean="0"/>
              <a:t>Devlet tahvilleri de istenildiği anda paraya çevirebilir. İşletmenin sahip olduğu fabrika, </a:t>
            </a:r>
            <a:r>
              <a:rPr lang="tr-TR" dirty="0" err="1" smtClean="0"/>
              <a:t>makina</a:t>
            </a:r>
            <a:r>
              <a:rPr lang="tr-TR" dirty="0" smtClean="0"/>
              <a:t> vb. malların likiditesi düşüktür.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p:cNvSpPr>
          <p:nvPr>
            <p:ph type="title"/>
          </p:nvPr>
        </p:nvSpPr>
        <p:spPr bwMode="auto"/>
        <p:txBody>
          <a:bodyPr wrap="square" lIns="91440" tIns="45720" rIns="91440" bIns="45720" numCol="1" anchorCtr="0" compatLnSpc="1">
            <a:prstTxWarp prst="textNoShape">
              <a:avLst/>
            </a:prstTxWarp>
            <a:normAutofit fontScale="90000"/>
          </a:bodyPr>
          <a:lstStyle/>
          <a:p>
            <a:pPr>
              <a:defRPr/>
            </a:pPr>
            <a:r>
              <a:rPr lang="tr-TR" smtClean="0">
                <a:latin typeface="Arial" charset="0"/>
              </a:rPr>
              <a:t>Finansal Planlama ve Denetim</a:t>
            </a:r>
          </a:p>
        </p:txBody>
      </p:sp>
      <p:sp>
        <p:nvSpPr>
          <p:cNvPr id="36867" name="Rectangle 3"/>
          <p:cNvSpPr>
            <a:spLocks noGrp="1"/>
          </p:cNvSpPr>
          <p:nvPr>
            <p:ph idx="1"/>
          </p:nvPr>
        </p:nvSpPr>
        <p:spPr>
          <a:noFill/>
        </p:spPr>
        <p:txBody>
          <a:bodyPr anchor="ctr"/>
          <a:lstStyle/>
          <a:p>
            <a:pPr algn="just" eaLnBrk="1" hangingPunct="1"/>
            <a:r>
              <a:rPr lang="tr-TR" sz="2500" dirty="0" smtClean="0">
                <a:solidFill>
                  <a:schemeClr val="tx2"/>
                </a:solidFill>
              </a:rPr>
              <a:t>Finansal Plan; belirli bir döneme ilişkin olarak işletmenin ihtiyaç duyacağı fonları, fonların giriş ve çıkışlarının zamanlamasını, fonların en uygun kaynaklarını ve kullanımlarını gösterir..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Fon Sağlama</a:t>
            </a:r>
          </a:p>
        </p:txBody>
      </p:sp>
      <p:sp>
        <p:nvSpPr>
          <p:cNvPr id="37891" name="Rectangle 3"/>
          <p:cNvSpPr>
            <a:spLocks noGrp="1"/>
          </p:cNvSpPr>
          <p:nvPr>
            <p:ph idx="1"/>
          </p:nvPr>
        </p:nvSpPr>
        <p:spPr>
          <a:noFill/>
        </p:spPr>
        <p:txBody>
          <a:bodyPr anchor="ctr"/>
          <a:lstStyle/>
          <a:p>
            <a:pPr algn="just" eaLnBrk="1" hangingPunct="1"/>
            <a:endParaRPr lang="tr-TR" sz="2800" dirty="0" smtClean="0">
              <a:solidFill>
                <a:schemeClr val="tx2"/>
              </a:solidFill>
            </a:endParaRPr>
          </a:p>
          <a:p>
            <a:pPr algn="just" eaLnBrk="1" hangingPunct="1"/>
            <a:r>
              <a:rPr lang="tr-TR" sz="2800" dirty="0" smtClean="0">
                <a:solidFill>
                  <a:schemeClr val="tx2"/>
                </a:solidFill>
              </a:rPr>
              <a:t>Fon sağlamada, kârlılık ve risk arasında bir denge sağlanmalıdır. Çünkü, borçlanarak fon sağlama hem risklidir hem de hissedarlara veya sahiplere yatırımlarından gelir elde etme olanağı yaratabilir.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tr-TR" smtClean="0">
                <a:latin typeface="Arial" charset="0"/>
              </a:rPr>
              <a:t>Yatırım</a:t>
            </a:r>
          </a:p>
        </p:txBody>
      </p:sp>
      <p:sp>
        <p:nvSpPr>
          <p:cNvPr id="38915" name="Rectangle 3"/>
          <p:cNvSpPr>
            <a:spLocks noGrp="1"/>
          </p:cNvSpPr>
          <p:nvPr>
            <p:ph idx="1"/>
          </p:nvPr>
        </p:nvSpPr>
        <p:spPr>
          <a:noFill/>
        </p:spPr>
        <p:txBody>
          <a:bodyPr anchor="ctr"/>
          <a:lstStyle/>
          <a:p>
            <a:pPr algn="just" eaLnBrk="1" hangingPunct="1">
              <a:lnSpc>
                <a:spcPct val="90000"/>
              </a:lnSpc>
            </a:pPr>
            <a:r>
              <a:rPr lang="tr-TR" sz="2800" smtClean="0">
                <a:solidFill>
                  <a:schemeClr val="tx2"/>
                </a:solidFill>
              </a:rPr>
              <a:t>Yatırım, gelecekte ekonomik yararlar sağlamak için bugünden fonların tahsis edilmesidir.</a:t>
            </a:r>
          </a:p>
          <a:p>
            <a:pPr algn="just" eaLnBrk="1" hangingPunct="1">
              <a:lnSpc>
                <a:spcPct val="90000"/>
              </a:lnSpc>
            </a:pPr>
            <a:endParaRPr lang="tr-TR" sz="2800" smtClean="0">
              <a:solidFill>
                <a:schemeClr val="tx2"/>
              </a:solidFill>
            </a:endParaRPr>
          </a:p>
          <a:p>
            <a:pPr algn="just" eaLnBrk="1" hangingPunct="1">
              <a:lnSpc>
                <a:spcPct val="90000"/>
              </a:lnSpc>
            </a:pPr>
            <a:r>
              <a:rPr lang="tr-TR" sz="2800" smtClean="0">
                <a:solidFill>
                  <a:schemeClr val="tx2"/>
                </a:solidFill>
              </a:rPr>
              <a:t>İşletmelerde mevcut fonlar en uygun şekilde kullanılmalı ve atıl (kullanılmayan) fon bulundurulmamalıdır.</a:t>
            </a:r>
          </a:p>
          <a:p>
            <a:pPr algn="just" eaLnBrk="1" hangingPunct="1">
              <a:lnSpc>
                <a:spcPct val="90000"/>
              </a:lnSpc>
            </a:pPr>
            <a:endParaRPr lang="tr-TR" sz="2800" smtClean="0">
              <a:solidFill>
                <a:schemeClr val="tx2"/>
              </a:solidFill>
            </a:endParaRPr>
          </a:p>
          <a:p>
            <a:pPr algn="just" eaLnBrk="1" hangingPunct="1">
              <a:lnSpc>
                <a:spcPct val="90000"/>
              </a:lnSpc>
            </a:pPr>
            <a:r>
              <a:rPr lang="tr-TR" sz="2800" smtClean="0">
                <a:solidFill>
                  <a:schemeClr val="tx2"/>
                </a:solidFill>
              </a:rPr>
              <a:t>Yatırım kararı verilirken de karlılık ve risk dengesi sağlanmalıdır.</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TotalTime>
  <Words>1690</Words>
  <Application>Microsoft Office PowerPoint</Application>
  <PresentationFormat>Ekran Gösterisi (4:3)</PresentationFormat>
  <Paragraphs>341</Paragraphs>
  <Slides>36</Slides>
  <Notes>32</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Akış</vt:lpstr>
      <vt:lpstr>Finans Kavramı ve Finansal Yönetim</vt:lpstr>
      <vt:lpstr>Finans Kavramı ve Finansal Yönetim</vt:lpstr>
      <vt:lpstr>Finans Kavramı ve Finansal Yönetim</vt:lpstr>
      <vt:lpstr>Slayt 4</vt:lpstr>
      <vt:lpstr>Finans Kavramı ve Finansal Yönetim</vt:lpstr>
      <vt:lpstr>Likit varlıklar</vt:lpstr>
      <vt:lpstr>Finansal Planlama ve Denetim</vt:lpstr>
      <vt:lpstr>Fon Sağlama</vt:lpstr>
      <vt:lpstr>Yatırım</vt:lpstr>
      <vt:lpstr>Fon Gereksinimi</vt:lpstr>
      <vt:lpstr>Fon Kullanımı</vt:lpstr>
      <vt:lpstr>Kısa Süreli Fon Kaynakları</vt:lpstr>
      <vt:lpstr>Kısa Süreli Fon Kaynakları</vt:lpstr>
      <vt:lpstr>Kısa Süreli Fon Kaynakları</vt:lpstr>
      <vt:lpstr>Uzun Süreli Fon Kaynakları</vt:lpstr>
      <vt:lpstr>Uzun Süreli Fon Kaynakları</vt:lpstr>
      <vt:lpstr>Uzun Süreli Fon Kaynakları</vt:lpstr>
      <vt:lpstr>Uzun Süreli Fon Kaynakları</vt:lpstr>
      <vt:lpstr>Finansman Türleri</vt:lpstr>
      <vt:lpstr>Finansal Piyasa ve Kurumlar</vt:lpstr>
      <vt:lpstr>Finansal Piyasa ve Kurumlar</vt:lpstr>
      <vt:lpstr>Vade Açısından Finansal Pazarlar</vt:lpstr>
      <vt:lpstr>Para Piyasaları</vt:lpstr>
      <vt:lpstr>Vade Açısından Finansal Pazarlar</vt:lpstr>
      <vt:lpstr>Vade Açısından Finansal Pazarlar</vt:lpstr>
      <vt:lpstr>Sermaye Piyasası Kurumları</vt:lpstr>
      <vt:lpstr>Sermaye Piyasası Kurumları</vt:lpstr>
      <vt:lpstr>Sermaye Piyasası Kurumları</vt:lpstr>
      <vt:lpstr>Sermaye Piyasası Kurumları</vt:lpstr>
      <vt:lpstr>Sermaye Piyasası Araçları</vt:lpstr>
      <vt:lpstr>Sermaye Piyasası Araçları</vt:lpstr>
      <vt:lpstr>Sermaye Piyasası Araçları</vt:lpstr>
      <vt:lpstr>Sermaye Piyasası Araçları</vt:lpstr>
      <vt:lpstr>Sermaye Piyasası Araçları</vt:lpstr>
      <vt:lpstr>Sermaye Piyasaları</vt:lpstr>
      <vt:lpstr>Slayt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Finans Kavramı ve Finansal Yönetim</dc:title>
  <dc:creator>ulas</dc:creator>
  <cp:lastModifiedBy>ulas</cp:lastModifiedBy>
  <cp:revision>5</cp:revision>
  <dcterms:created xsi:type="dcterms:W3CDTF">2015-05-18T05:10:03Z</dcterms:created>
  <dcterms:modified xsi:type="dcterms:W3CDTF">2018-02-25T14:45:28Z</dcterms:modified>
</cp:coreProperties>
</file>