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56" r:id="rId2"/>
    <p:sldId id="357" r:id="rId3"/>
    <p:sldId id="358" r:id="rId4"/>
    <p:sldId id="359" r:id="rId5"/>
    <p:sldId id="360" r:id="rId6"/>
    <p:sldId id="361" r:id="rId7"/>
    <p:sldId id="362" r:id="rId8"/>
    <p:sldId id="363" r:id="rId9"/>
    <p:sldId id="364" r:id="rId10"/>
    <p:sldId id="365" r:id="rId11"/>
    <p:sldId id="366" r:id="rId12"/>
    <p:sldId id="367" r:id="rId13"/>
    <p:sldId id="368" r:id="rId14"/>
    <p:sldId id="3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5" d="100"/>
          <a:sy n="55" d="100"/>
        </p:scale>
        <p:origin x="7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663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67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907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703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8675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46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07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83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96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1BE4249-C0D0-4B06-8692-E8BB871AF643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40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69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7/9/2018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6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B22F87-6813-483D-AE81-4EEFA1780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50097"/>
          </a:xfrm>
        </p:spPr>
        <p:txBody>
          <a:bodyPr>
            <a:normAutofit fontScale="90000"/>
          </a:bodyPr>
          <a:lstStyle/>
          <a:p>
            <a:r>
              <a:rPr lang="tr-TR" b="1"/>
              <a:t>6. HAFTA: HERMENEUTİK (YORUMSAMACILIK)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25A339-AA55-40F8-A653-751D08AEB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27200"/>
            <a:ext cx="10058400" cy="4141894"/>
          </a:xfrm>
        </p:spPr>
        <p:txBody>
          <a:bodyPr/>
          <a:lstStyle/>
          <a:p>
            <a:endParaRPr lang="tr-TR"/>
          </a:p>
          <a:p>
            <a:r>
              <a:rPr lang="tr-TR"/>
              <a:t>A. </a:t>
            </a:r>
            <a:r>
              <a:rPr lang="tr-TR" err="1"/>
              <a:t>Tarihselci</a:t>
            </a:r>
            <a:r>
              <a:rPr lang="tr-TR"/>
              <a:t> Okul mirası</a:t>
            </a:r>
          </a:p>
          <a:p>
            <a:pPr lvl="2"/>
            <a:r>
              <a:rPr lang="tr-TR" err="1"/>
              <a:t>Vico</a:t>
            </a:r>
            <a:r>
              <a:rPr lang="tr-TR"/>
              <a:t> (1668-1744)</a:t>
            </a:r>
          </a:p>
          <a:p>
            <a:pPr lvl="2"/>
            <a:r>
              <a:rPr lang="tr-TR" err="1"/>
              <a:t>Herder</a:t>
            </a:r>
            <a:r>
              <a:rPr lang="tr-TR"/>
              <a:t> (1744-1803)</a:t>
            </a:r>
          </a:p>
          <a:p>
            <a:pPr lvl="2"/>
            <a:r>
              <a:rPr lang="tr-TR"/>
              <a:t>Alman Tarih Okulu</a:t>
            </a:r>
          </a:p>
          <a:p>
            <a:pPr lvl="2"/>
            <a:endParaRPr lang="tr-TR"/>
          </a:p>
          <a:p>
            <a:r>
              <a:rPr lang="tr-TR"/>
              <a:t>B. </a:t>
            </a:r>
            <a:r>
              <a:rPr lang="tr-TR" err="1"/>
              <a:t>Dilthey</a:t>
            </a:r>
            <a:r>
              <a:rPr lang="tr-TR"/>
              <a:t> (1833-1911) ve Tin Bilimleri</a:t>
            </a:r>
          </a:p>
          <a:p>
            <a:endParaRPr lang="tr-TR"/>
          </a:p>
          <a:p>
            <a:r>
              <a:rPr lang="tr-TR"/>
              <a:t>C. </a:t>
            </a:r>
            <a:r>
              <a:rPr lang="tr-TR" err="1"/>
              <a:t>Weber</a:t>
            </a:r>
            <a:r>
              <a:rPr lang="tr-TR"/>
              <a:t> (1864-1920)</a:t>
            </a:r>
          </a:p>
          <a:p>
            <a:endParaRPr lang="tr-TR"/>
          </a:p>
          <a:p>
            <a:pPr lvl="2"/>
            <a:endParaRPr lang="tr-TR"/>
          </a:p>
          <a:p>
            <a:pPr lvl="2"/>
            <a:endParaRPr lang="tr-TR"/>
          </a:p>
          <a:p>
            <a:pPr lvl="2"/>
            <a:endParaRPr lang="tr-TR"/>
          </a:p>
          <a:p>
            <a:pPr marL="384048" lvl="2" indent="0">
              <a:buNone/>
            </a:pPr>
            <a:endParaRPr lang="tr-TR"/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9759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CCA0DCE-8DF2-41E4-9772-F951051FD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21497"/>
          </a:xfrm>
        </p:spPr>
        <p:txBody>
          <a:bodyPr/>
          <a:lstStyle/>
          <a:p>
            <a:r>
              <a:rPr lang="tr-TR" b="1"/>
              <a:t>C. </a:t>
            </a:r>
            <a:r>
              <a:rPr lang="tr-TR" b="1" err="1"/>
              <a:t>Weber</a:t>
            </a:r>
            <a:r>
              <a:rPr lang="tr-TR" b="1"/>
              <a:t> (1864-1920)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A88412-63D9-426B-9920-07EE021BE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71700"/>
            <a:ext cx="10058400" cy="4179994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/>
              <a:t>Sosyal bilimler doğa bilimlerinden nitel olarak farklı (araştırma nesneleri farklıdır) oldukları için Kendi özel yöntemlerini geliştirmelidir. </a:t>
            </a:r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Bu açıdan pozitivizm sosyal bilimler için uygun bir araştırma yöntemi olamaz. Kaldı ki pozitivizmin doğa bilimleri için bile uygun bir yöntem olup olmadığı tartışmalıdır.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Sosyal bilimlerde «bilinç» de bir araştırma nesnesidir.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İnsan hayatı; anlam, dil, </a:t>
            </a:r>
            <a:r>
              <a:rPr lang="tr-TR" err="1"/>
              <a:t>refleksif</a:t>
            </a:r>
            <a:r>
              <a:rPr lang="tr-TR"/>
              <a:t> düşünce ve iletişim içeren bir hayattır.</a:t>
            </a:r>
          </a:p>
        </p:txBody>
      </p:sp>
    </p:spTree>
    <p:extLst>
      <p:ext uri="{BB962C8B-B14F-4D97-AF65-F5344CB8AC3E}">
        <p14:creationId xmlns:p14="http://schemas.microsoft.com/office/powerpoint/2010/main" val="3412241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B56DAB-4543-4C2E-A315-9C3F1D967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/>
              <a:t> Sosyal bilimlerde öne çıkan şey esasında anlamla ve özelde bireysel anlamla ve paylaşılan kültürlerin bireylerin eyleme biçimlerini etkilemesiyle ilgilenmektir.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Bu açıdan </a:t>
            </a:r>
            <a:r>
              <a:rPr lang="tr-TR" err="1"/>
              <a:t>Weber’in</a:t>
            </a:r>
            <a:r>
              <a:rPr lang="tr-TR"/>
              <a:t> </a:t>
            </a:r>
            <a:r>
              <a:rPr lang="tr-TR" err="1"/>
              <a:t>yorumsamacılığı</a:t>
            </a:r>
            <a:r>
              <a:rPr lang="tr-TR"/>
              <a:t> «metodolojik </a:t>
            </a:r>
            <a:r>
              <a:rPr lang="tr-TR" err="1"/>
              <a:t>bireyci»dir</a:t>
            </a:r>
            <a:r>
              <a:rPr lang="tr-TR"/>
              <a:t>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/>
              <a:t>Sosyal bilimlerin dünyası birbirleriyle etkileşim halinde olan bireylerden oluşur. Sınırlı bir anlamı dışında kolektif toplumsal kendilikler, toplumsal yapılar, egemen toplumsal olgulardan bahsedilemez.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tr-TR"/>
          </a:p>
          <a:p>
            <a:pPr marL="1588" lvl="1" indent="-1588">
              <a:buFont typeface="Arial" panose="020B0604020202020204" pitchFamily="34" charset="0"/>
              <a:buChar char="•"/>
            </a:pPr>
            <a:r>
              <a:rPr lang="tr-TR" sz="2000"/>
              <a:t>Toplumsal hayatı, insanlar rasyonel davrandıkları için anlayabiliriz. </a:t>
            </a:r>
          </a:p>
          <a:p>
            <a:pPr marL="1588" lvl="1" indent="-1588">
              <a:buFont typeface="Arial" panose="020B0604020202020204" pitchFamily="34" charset="0"/>
              <a:buChar char="•"/>
            </a:pPr>
            <a:endParaRPr lang="tr-TR" sz="2000"/>
          </a:p>
          <a:p>
            <a:pPr marL="1588" lvl="1" indent="-1588">
              <a:buFont typeface="Arial" panose="020B0604020202020204" pitchFamily="34" charset="0"/>
              <a:buChar char="•"/>
            </a:pPr>
            <a:r>
              <a:rPr lang="tr-TR" sz="2000"/>
              <a:t>Sosyal bilimlerin konusu «</a:t>
            </a:r>
            <a:r>
              <a:rPr lang="tr-TR" sz="2000" b="1"/>
              <a:t>anlamlı toplumsal </a:t>
            </a:r>
            <a:r>
              <a:rPr lang="tr-TR" sz="2000" b="1" err="1"/>
              <a:t>eylem</a:t>
            </a:r>
            <a:r>
              <a:rPr lang="tr-TR" sz="2000" err="1"/>
              <a:t>»i</a:t>
            </a:r>
            <a:r>
              <a:rPr lang="tr-TR" sz="2000"/>
              <a:t> araştırmaktır.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tr-TR"/>
          </a:p>
          <a:p>
            <a:pPr lvl="1">
              <a:buFont typeface="Arial" panose="020B0604020202020204" pitchFamily="34" charset="0"/>
              <a:buChar char="•"/>
            </a:pPr>
            <a:endParaRPr lang="tr-TR"/>
          </a:p>
          <a:p>
            <a:pPr marL="201168" lvl="1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557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A9513DD-7CF6-4C33-876F-57B69CB94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Toplumsal Eylemler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289F0A0-0D56-46B3-995F-76C640CC2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1.Geleneksel eylem.</a:t>
            </a:r>
          </a:p>
          <a:p>
            <a:endParaRPr lang="tr-TR" dirty="0"/>
          </a:p>
          <a:p>
            <a:r>
              <a:rPr lang="tr-TR" dirty="0"/>
              <a:t>2. Duygusal Eylem.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3. Değer yaratıcı eylem.</a:t>
            </a:r>
          </a:p>
          <a:p>
            <a:endParaRPr lang="tr-TR" dirty="0"/>
          </a:p>
          <a:p>
            <a:r>
              <a:rPr lang="tr-TR" dirty="0"/>
              <a:t>3. </a:t>
            </a:r>
            <a:r>
              <a:rPr lang="tr-TR" dirty="0" err="1"/>
              <a:t>Amaçsal</a:t>
            </a:r>
            <a:r>
              <a:rPr lang="tr-TR" dirty="0"/>
              <a:t>/Akılcı eylem</a:t>
            </a:r>
          </a:p>
          <a:p>
            <a:pPr marL="457200" indent="-45720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1014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23020C-203C-4DFF-BBBB-C01226947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/>
              <a:t>Sosyal bilimlerin gerçek araştırma nesnesi anlamlı, rasyonel toplumsal eylem, aktörün anlam yüklediği, diğer insanlara yönelik pratik amaçlara ulaşmayı hedefleyen eylemdir.</a:t>
            </a:r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Sosyal bilimlerin kendi araştırma nesnesi olan anlamlı toplumsal eylemi anlama çabası doğa bilimlerinden farklı bir metodolojiyi gerektirir. </a:t>
            </a:r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Bu da «Yorumlayıcı Anlama (</a:t>
            </a:r>
            <a:r>
              <a:rPr lang="tr-TR" err="1"/>
              <a:t>Verstehen</a:t>
            </a:r>
            <a:r>
              <a:rPr lang="tr-TR"/>
              <a:t>)»</a:t>
            </a:r>
            <a:r>
              <a:rPr lang="tr-TR" err="1"/>
              <a:t>dır</a:t>
            </a:r>
            <a:r>
              <a:rPr lang="tr-TR"/>
              <a:t>. </a:t>
            </a:r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Yorumlayıcı anlamada kullanılan araçlar «İdeal </a:t>
            </a:r>
            <a:r>
              <a:rPr lang="tr-TR" err="1"/>
              <a:t>Tipler»dir</a:t>
            </a:r>
            <a:r>
              <a:rPr lang="tr-TR"/>
              <a:t>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4123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D6B267-3117-4696-9A8E-C367CF2B9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Pozitivizmin katı nedenselliği ve </a:t>
            </a:r>
            <a:r>
              <a:rPr lang="tr-TR" err="1"/>
              <a:t>Tarihselci</a:t>
            </a:r>
            <a:r>
              <a:rPr lang="tr-TR"/>
              <a:t> geleneğin aşırı psikolojiye kaçan yönlerine alternatif olarak sosyal bilimlerin bilimselliği </a:t>
            </a:r>
            <a:r>
              <a:rPr lang="tr-TR" b="1"/>
              <a:t>anlamsal uygunluk </a:t>
            </a:r>
            <a:r>
              <a:rPr lang="tr-TR"/>
              <a:t>ve </a:t>
            </a:r>
            <a:r>
              <a:rPr lang="tr-TR" b="1" err="1"/>
              <a:t>nedensel</a:t>
            </a:r>
            <a:r>
              <a:rPr lang="tr-TR" b="1"/>
              <a:t> uygunluk </a:t>
            </a:r>
            <a:r>
              <a:rPr lang="tr-TR"/>
              <a:t>kavramlarıyla sınanır.</a:t>
            </a:r>
          </a:p>
          <a:p>
            <a:r>
              <a:rPr lang="tr-TR" b="1"/>
              <a:t>Anlamsal Uygunluk:</a:t>
            </a:r>
            <a:r>
              <a:rPr lang="tr-TR"/>
              <a:t> Toplumsal olgular hakkındaki açıklamalarımız iki şey arasındaki anlamlı bir ilişkiden kaynaklanmalı. Ör. </a:t>
            </a:r>
            <a:r>
              <a:rPr lang="tr-TR" err="1"/>
              <a:t>Protesten</a:t>
            </a:r>
            <a:r>
              <a:rPr lang="tr-TR"/>
              <a:t> ahlakı ile kapitalizm arasındaki ilişki. </a:t>
            </a:r>
          </a:p>
          <a:p>
            <a:r>
              <a:rPr lang="tr-TR" b="1" err="1"/>
              <a:t>Nedensel</a:t>
            </a:r>
            <a:r>
              <a:rPr lang="tr-TR" b="1"/>
              <a:t> Uygunluk:</a:t>
            </a:r>
            <a:r>
              <a:rPr lang="tr-TR"/>
              <a:t> Doğa bilimleri gibi bir kesinlik içermez. Bunun yerine bir şeyin ortaya çıkışında farklı şeylerin etkileri vardır ama bunların içerisinde belirleyici önemde bir faktör vardır. </a:t>
            </a:r>
          </a:p>
          <a:p>
            <a:r>
              <a:rPr lang="tr-TR" b="1"/>
              <a:t>Nesnellik Sorunu</a:t>
            </a:r>
            <a:r>
              <a:rPr lang="tr-TR"/>
              <a:t>: Nesnellik tarafsızlık değildir. Konu seçiminin kendisi taraflı bir davranıştır. Bu nedenle nesnellik çalışma sürecinde işlemelidir. </a:t>
            </a:r>
          </a:p>
          <a:p>
            <a:r>
              <a:rPr lang="tr-TR" b="1"/>
              <a:t>Genelleştirme Sorunu</a:t>
            </a:r>
            <a:r>
              <a:rPr lang="tr-TR"/>
              <a:t>: Sosyal bilimlerde genelleştirme olamaz. Onun yerin </a:t>
            </a:r>
            <a:r>
              <a:rPr lang="tr-TR" b="1"/>
              <a:t>benzerlik </a:t>
            </a:r>
            <a:r>
              <a:rPr lang="tr-TR"/>
              <a:t>ve </a:t>
            </a:r>
            <a:r>
              <a:rPr lang="tr-TR" b="1" err="1"/>
              <a:t>yaklaşıklık</a:t>
            </a:r>
            <a:r>
              <a:rPr lang="tr-TR"/>
              <a:t> vardır.</a:t>
            </a:r>
            <a:endParaRPr lang="tr-TR" b="1"/>
          </a:p>
        </p:txBody>
      </p:sp>
    </p:spTree>
    <p:extLst>
      <p:ext uri="{BB962C8B-B14F-4D97-AF65-F5344CB8AC3E}">
        <p14:creationId xmlns:p14="http://schemas.microsoft.com/office/powerpoint/2010/main" val="2563666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359221-3BA5-462F-BE4E-9373B1329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70697"/>
          </a:xfrm>
        </p:spPr>
        <p:txBody>
          <a:bodyPr/>
          <a:lstStyle/>
          <a:p>
            <a:r>
              <a:rPr lang="tr-TR" b="1" dirty="0"/>
              <a:t>A. </a:t>
            </a:r>
            <a:r>
              <a:rPr lang="tr-TR" b="1" dirty="0" err="1"/>
              <a:t>Tarihselci</a:t>
            </a:r>
            <a:r>
              <a:rPr lang="tr-TR" b="1" dirty="0"/>
              <a:t> Okul Mirası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F4E988-2877-4069-8750-84EEDBEA9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81200"/>
            <a:ext cx="10058400" cy="3887894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Alman Tarih Okulu: </a:t>
            </a:r>
            <a:r>
              <a:rPr lang="tr-TR" dirty="0" err="1"/>
              <a:t>Vico</a:t>
            </a:r>
            <a:r>
              <a:rPr lang="tr-TR" dirty="0"/>
              <a:t> – </a:t>
            </a:r>
            <a:r>
              <a:rPr lang="tr-TR" dirty="0" err="1"/>
              <a:t>Herder</a:t>
            </a:r>
            <a:r>
              <a:rPr lang="tr-TR" dirty="0"/>
              <a:t> – </a:t>
            </a:r>
            <a:r>
              <a:rPr lang="tr-TR" dirty="0" err="1"/>
              <a:t>Dilthey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Modern tarih felsefesinin iki ana eğilimden birini temsil eder.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İlki; Alman İdealizmi, </a:t>
            </a:r>
            <a:r>
              <a:rPr lang="tr-TR" dirty="0" err="1"/>
              <a:t>Comte</a:t>
            </a:r>
            <a:r>
              <a:rPr lang="tr-TR" dirty="0"/>
              <a:t> pozitivizmi ve </a:t>
            </a:r>
            <a:r>
              <a:rPr lang="tr-TR" dirty="0" err="1"/>
              <a:t>Marksizmdir</a:t>
            </a:r>
            <a:r>
              <a:rPr lang="tr-T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İlk yaklaşımın ilerlemeci, yasacı, </a:t>
            </a:r>
            <a:r>
              <a:rPr lang="tr-TR" dirty="0" err="1"/>
              <a:t>erekselci</a:t>
            </a:r>
            <a:r>
              <a:rPr lang="tr-TR" dirty="0"/>
              <a:t> ve aydınlanmacı yaklaşımına karşı çıkar.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«Tarihi yapan insan onun bilimini de inşa edebilir» anlayışından hareket eder.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5024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85E5CEB-7F21-4154-A45B-F6FA5064D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84997"/>
          </a:xfrm>
        </p:spPr>
        <p:txBody>
          <a:bodyPr/>
          <a:lstStyle/>
          <a:p>
            <a:r>
              <a:rPr lang="tr-TR" b="1"/>
              <a:t>VICO (1668-1744)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25879C-7B6E-4E5D-A635-F7EDD5B3E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68500"/>
            <a:ext cx="10058400" cy="42545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/>
              <a:t>Yeni Bilim: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«</a:t>
            </a:r>
            <a:r>
              <a:rPr lang="tr-TR" err="1"/>
              <a:t>Verum</a:t>
            </a:r>
            <a:r>
              <a:rPr lang="tr-TR"/>
              <a:t>, </a:t>
            </a:r>
            <a:r>
              <a:rPr lang="tr-TR" err="1"/>
              <a:t>ipsum</a:t>
            </a:r>
            <a:r>
              <a:rPr lang="tr-TR"/>
              <a:t>, </a:t>
            </a:r>
            <a:r>
              <a:rPr lang="tr-TR" err="1"/>
              <a:t>factum</a:t>
            </a:r>
            <a:r>
              <a:rPr lang="tr-TR"/>
              <a:t>» (Doğru olan, yapılmış olanla özdeştir).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Descartes’in doğuştan fikirlerinin karşısında yer alır.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/>
              <a:t>Bilgi ve kesinlik «açık-</a:t>
            </a:r>
            <a:r>
              <a:rPr lang="tr-TR" err="1"/>
              <a:t>şeçik</a:t>
            </a:r>
            <a:r>
              <a:rPr lang="tr-TR"/>
              <a:t> ideler» yoluyla elde edilemez.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Bilgi ve kesinlik insani eylemler ve faaliyetlerden temellenir dolayısıyla tarihi yapan insan tarihin bilimini de inşa edebilir.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Matematiksel doğrular onları yaratan biz insanlar olduğumuz için doğrudur dolayısıyla tarihi yapan insanlar pekala tarih bilimini inşa edebilirler.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Tarihin işleyişi doğanın işleyişinden farklı olduğu için yöntemi de farklı olmalıdır.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1599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AB5EC15-5C82-40E7-8859-D3A9C1F7B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23097"/>
          </a:xfrm>
        </p:spPr>
        <p:txBody>
          <a:bodyPr/>
          <a:lstStyle/>
          <a:p>
            <a:r>
              <a:rPr lang="tr-TR" b="1" err="1"/>
              <a:t>Herder</a:t>
            </a:r>
            <a:r>
              <a:rPr lang="tr-TR" b="1"/>
              <a:t> (1744-1803)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C14D8F-72E7-43D0-A8C5-3A1D35B9E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30400"/>
            <a:ext cx="10058400" cy="4294294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/>
              <a:t>Tarih ve toplum insanın iradi ve amaçlı eylemlerinden oluşur.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Bu nedenle doğa bilimsel zorunluluklara ve </a:t>
            </a:r>
            <a:r>
              <a:rPr lang="tr-TR" err="1"/>
              <a:t>kesinlikliklere</a:t>
            </a:r>
            <a:r>
              <a:rPr lang="tr-TR"/>
              <a:t> yer yoktur.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Tarihsel alanda gerçekliğin bilgisinden bahsedebilmek için oranın bir «BİREYSELLİKLER ALANAI» olarak görülmesi gerekir. 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Tarihe şekil veren şey onun bireyselliğidir: Her çağ, her ulus, her insan topluluğu kendi içinde bireysel bir bütünlük olarak görülmelidir.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Tüm toplumların tabi olduğu evrensel yasalar yoktur.</a:t>
            </a:r>
          </a:p>
        </p:txBody>
      </p:sp>
    </p:spTree>
    <p:extLst>
      <p:ext uri="{BB962C8B-B14F-4D97-AF65-F5344CB8AC3E}">
        <p14:creationId xmlns:p14="http://schemas.microsoft.com/office/powerpoint/2010/main" val="889687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96309EA-A16E-4362-B442-2238BEC47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Alman Tarih Okulu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EF1BD7-8122-41E1-8604-59D36AA7B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47334"/>
            <a:ext cx="10058400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/>
              <a:t>Kökleri </a:t>
            </a:r>
            <a:r>
              <a:rPr lang="tr-TR" err="1"/>
              <a:t>Herder</a:t>
            </a:r>
            <a:r>
              <a:rPr lang="tr-TR"/>
              <a:t> ve </a:t>
            </a:r>
            <a:r>
              <a:rPr lang="tr-TR" err="1"/>
              <a:t>Ranke’ye</a:t>
            </a:r>
            <a:r>
              <a:rPr lang="tr-TR"/>
              <a:t> dayanır.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Bilim olarak tarih iradi insan eylemleriyle ilgilendiği için bu alandaki düşünce yetimiz </a:t>
            </a:r>
            <a:r>
              <a:rPr lang="tr-TR" b="1"/>
              <a:t>yasa-olgu</a:t>
            </a:r>
            <a:r>
              <a:rPr lang="tr-TR"/>
              <a:t> bağıntısına dayalı bir zorunlu doğal nedensellikle değil, </a:t>
            </a:r>
            <a:r>
              <a:rPr lang="tr-TR" b="1"/>
              <a:t>amaç-eylem</a:t>
            </a:r>
            <a:r>
              <a:rPr lang="tr-TR"/>
              <a:t> ilişkisine dayalı bir tarihsel nedensellik ile çalışır.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Bu görüşün temelinde, doğal gerçeklik ile toplumsal gerçeklik arasında yapılan katı ayrım yatar.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Bu ayrım da I. Kant etkisinden gelir: Nesnenin bilgisine erişmemizi sağlayan şey öznenin sahip olduğu kategorilerdir. Bu, ahlakın ve toplumsal yaşamın insanın kendi akıl ve istemi ile gerçekleştirildiğinin kabulüdür ki Alman Tarih Okulu bu kavrayıştan hareket eder.</a:t>
            </a:r>
          </a:p>
        </p:txBody>
      </p:sp>
    </p:spTree>
    <p:extLst>
      <p:ext uri="{BB962C8B-B14F-4D97-AF65-F5344CB8AC3E}">
        <p14:creationId xmlns:p14="http://schemas.microsoft.com/office/powerpoint/2010/main" val="805359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9954288-F1C1-4B3A-9195-AA1FADA1A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713720" cy="1084997"/>
          </a:xfrm>
        </p:spPr>
        <p:txBody>
          <a:bodyPr>
            <a:normAutofit/>
          </a:bodyPr>
          <a:lstStyle/>
          <a:p>
            <a:r>
              <a:rPr lang="tr-TR" b="1"/>
              <a:t>B. </a:t>
            </a:r>
            <a:r>
              <a:rPr lang="tr-TR" b="1" err="1"/>
              <a:t>Dilthey</a:t>
            </a:r>
            <a:r>
              <a:rPr lang="tr-TR" b="1"/>
              <a:t> (1833-1911) ve Tin Bilimleri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3599A7-6BE3-4FDD-9468-A88D3D1F2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4351866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/>
              <a:t>Tarih felsefesi geleneğinden sistematik ve bütünlüklü bir sosyal bilim felsefesin ulaşır.</a:t>
            </a:r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«</a:t>
            </a:r>
            <a:r>
              <a:rPr lang="tr-TR" i="1"/>
              <a:t>Tin Bilimleri</a:t>
            </a:r>
            <a:r>
              <a:rPr lang="tr-TR"/>
              <a:t>» (1883) adlı eserinde doğal gerçeklik ile tarihsel gerçekliğin konu ve yöntem açısından </a:t>
            </a:r>
            <a:r>
              <a:rPr lang="tr-TR" err="1"/>
              <a:t>birbirin</a:t>
            </a:r>
            <a:r>
              <a:rPr lang="tr-TR"/>
              <a:t> farklı olduğunu ileri sürmüştür.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i="1"/>
              <a:t>Doğal gerçeklik algı nesnesi, tinsel gerçeklik ise anlama nesnesidir.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i="1"/>
              <a:t>Tinsel bilimleri konularının tarihselliği ve bireyselliği nedeniyle doğa bilimlerinin aklı ile çalışamaz.</a:t>
            </a:r>
          </a:p>
          <a:p>
            <a:pPr marL="201168" lvl="1" indent="0">
              <a:buNone/>
            </a:pPr>
            <a:endParaRPr lang="tr-TR" i="1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Tinsel gerçeklik, insanın düşünce, beğeni, istek, inanç ve değerleri ile örülmüş olduğundan insan eylemlerini belirleyen </a:t>
            </a:r>
            <a:r>
              <a:rPr lang="tr-TR" b="1"/>
              <a:t>motifleri</a:t>
            </a:r>
            <a:r>
              <a:rPr lang="tr-TR"/>
              <a:t> </a:t>
            </a:r>
            <a:r>
              <a:rPr lang="tr-TR" b="1"/>
              <a:t>anlama</a:t>
            </a:r>
            <a:r>
              <a:rPr lang="tr-TR"/>
              <a:t>ya çalışarak analiz edilir. </a:t>
            </a:r>
          </a:p>
          <a:p>
            <a:pPr>
              <a:buFont typeface="Arial" panose="020B0604020202020204" pitchFamily="34" charset="0"/>
              <a:buChar char="•"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Doğa bilimlerindeki yasa-olgu, sebep- sonuç bağıntısının yerine tin bilimlerinde </a:t>
            </a:r>
            <a:r>
              <a:rPr lang="tr-TR" b="1"/>
              <a:t>motif- eylem </a:t>
            </a:r>
            <a:r>
              <a:rPr lang="tr-TR"/>
              <a:t>bağıntısı kurulur.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tr-TR" i="1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75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BFD7C662-1773-4EA2-9A87-78E325C5216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7280" y="1011980"/>
          <a:ext cx="10058400" cy="45252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1600384300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3520209583"/>
                    </a:ext>
                  </a:extLst>
                </a:gridCol>
              </a:tblGrid>
              <a:tr h="905044">
                <a:tc>
                  <a:txBody>
                    <a:bodyPr/>
                    <a:lstStyle/>
                    <a:p>
                      <a:pPr algn="ctr"/>
                      <a:r>
                        <a:rPr lang="tr-TR" sz="20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DOĞAL GERÇEKLİK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TİNSEL/KÜLTÜREL GERÇEKLİK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248485"/>
                  </a:ext>
                </a:extLst>
              </a:tr>
              <a:tr h="905044">
                <a:tc>
                  <a:txBody>
                    <a:bodyPr/>
                    <a:lstStyle/>
                    <a:p>
                      <a:r>
                        <a:rPr lang="tr-TR"/>
                        <a:t>Tekrar ve süreklilik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err="1"/>
                        <a:t>Tikellik</a:t>
                      </a:r>
                      <a:r>
                        <a:rPr lang="tr-TR"/>
                        <a:t> – bireysellik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6651636"/>
                  </a:ext>
                </a:extLst>
              </a:tr>
              <a:tr h="905044">
                <a:tc>
                  <a:txBody>
                    <a:bodyPr/>
                    <a:lstStyle/>
                    <a:p>
                      <a:r>
                        <a:rPr lang="tr-TR"/>
                        <a:t>Yasa – olgu bağıntısı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/>
                        <a:t>Motif- eylem bağıntısı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9483714"/>
                  </a:ext>
                </a:extLst>
              </a:tr>
              <a:tr h="905044">
                <a:tc>
                  <a:txBody>
                    <a:bodyPr/>
                    <a:lstStyle/>
                    <a:p>
                      <a:r>
                        <a:rPr lang="tr-TR"/>
                        <a:t>Açıklama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/>
                        <a:t>Anlama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747286"/>
                  </a:ext>
                </a:extLst>
              </a:tr>
              <a:tr h="905044">
                <a:tc>
                  <a:txBody>
                    <a:bodyPr/>
                    <a:lstStyle/>
                    <a:p>
                      <a:r>
                        <a:rPr lang="tr-TR"/>
                        <a:t>Gözlem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/>
                        <a:t>Örnek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223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139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BA0BE0-EF78-4EA7-8E1C-DCFEB62A7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Yorum Bilgisi (</a:t>
            </a:r>
            <a:r>
              <a:rPr lang="tr-TR" b="1" err="1"/>
              <a:t>Hermeneutik</a:t>
            </a:r>
            <a:r>
              <a:rPr lang="tr-TR" b="1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C60EC6-868B-48F3-8C84-025ECB2E1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err="1"/>
              <a:t>Hermes</a:t>
            </a:r>
            <a:r>
              <a:rPr lang="tr-TR"/>
              <a:t>: Tanrısal Sözleri insanların anlayacağı biçimde onlara aktarmakla yükümlü yunan tanrısı.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err="1"/>
              <a:t>Hermes</a:t>
            </a:r>
            <a:r>
              <a:rPr lang="tr-TR"/>
              <a:t> bizde İdris Peygamber’dir.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İdris, ders kökünden gelir. Öğretmek, alıştırmak, eğitmek, aydınlatmak anlamlarındadır.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Harflerin ve yazının </a:t>
            </a:r>
            <a:r>
              <a:rPr lang="tr-TR" err="1"/>
              <a:t>mûcidi</a:t>
            </a:r>
            <a:r>
              <a:rPr lang="tr-TR"/>
              <a:t>, insanlara giyinmeyi öğreten kişidir. O, iyi insanlarla Tanrı arasında bir aracıdır.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Eski Yunancada </a:t>
            </a:r>
            <a:r>
              <a:rPr lang="tr-TR" err="1"/>
              <a:t>Hermeneuizm</a:t>
            </a:r>
            <a:r>
              <a:rPr lang="tr-TR"/>
              <a:t>, dile getirme, yorumlama anlamlarına gelir.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Yerleşik felsefe dilinde, kutsal metinleri yorumlamak amacıyla geliştirilmiş kuramlar, yöntemler ve yaklaşımlar bütünü.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2741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220CBF-F473-4641-9DD8-23996ACA8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231900"/>
            <a:ext cx="10058400" cy="499279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tr-TR" err="1"/>
              <a:t>Diltey</a:t>
            </a:r>
            <a:r>
              <a:rPr lang="tr-TR"/>
              <a:t> için toplumbilimlerinde </a:t>
            </a:r>
            <a:r>
              <a:rPr lang="tr-TR" b="1"/>
              <a:t>anlam</a:t>
            </a:r>
            <a:r>
              <a:rPr lang="tr-TR"/>
              <a:t>,  yalnızca yazılı ve sözlü metinlerle sınırlandırılamaz. Mimiklerden eylemlere, sanat yapıtlarından kuramlara, toplumsal görüngelerden geçmişte meydana gelmiş olaylara kadar insan yaşamında ilkece anlamaya açık ne varsa </a:t>
            </a:r>
            <a:r>
              <a:rPr lang="tr-TR" b="1" err="1"/>
              <a:t>toplumbilimsel</a:t>
            </a:r>
            <a:r>
              <a:rPr lang="tr-TR" b="1"/>
              <a:t> anlama</a:t>
            </a:r>
            <a:r>
              <a:rPr lang="tr-TR"/>
              <a:t>nın konusudur.  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1: Doğrudan anlama: Söz, eylem ya da bir yüz ifadesindeki gibi en yalın anlatımların anlaşılmasıdır.</a:t>
            </a:r>
          </a:p>
          <a:p>
            <a:pPr marL="0" indent="0">
              <a:buNone/>
            </a:pPr>
            <a:endParaRPr lang="tr-TR"/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2: Motifleri anlama: Eylem, bir düşünüm ya da çıkarım etkinliğine girmeden, doğrudan anlaşılmıyorsa; onu anlamlandırabilmek için kişinin kültür ya da bir bütün olarak yaşamını anlamak gerekir.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Tin bilimleri, eylemin gerisinde yatan motifleri çözümlemeye yöneldiği için sistemli ve yöntemli bir biçimde bu tür anlama sürecini işletir. </a:t>
            </a:r>
          </a:p>
        </p:txBody>
      </p:sp>
    </p:spTree>
    <p:extLst>
      <p:ext uri="{BB962C8B-B14F-4D97-AF65-F5344CB8AC3E}">
        <p14:creationId xmlns:p14="http://schemas.microsoft.com/office/powerpoint/2010/main" val="2018971173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1033</Words>
  <Application>Microsoft Office PowerPoint</Application>
  <PresentationFormat>Geniş ekran</PresentationFormat>
  <Paragraphs>118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Geçmişe bakış</vt:lpstr>
      <vt:lpstr>6. HAFTA: HERMENEUTİK (YORUMSAMACILIK)</vt:lpstr>
      <vt:lpstr>A. Tarihselci Okul Mirası</vt:lpstr>
      <vt:lpstr>VICO (1668-1744)</vt:lpstr>
      <vt:lpstr>Herder (1744-1803)</vt:lpstr>
      <vt:lpstr>Alman Tarih Okulu</vt:lpstr>
      <vt:lpstr>B. Dilthey (1833-1911) ve Tin Bilimleri</vt:lpstr>
      <vt:lpstr>PowerPoint Sunusu</vt:lpstr>
      <vt:lpstr>Yorum Bilgisi (Hermeneutik)</vt:lpstr>
      <vt:lpstr>PowerPoint Sunusu</vt:lpstr>
      <vt:lpstr>C. Weber (1864-1920)</vt:lpstr>
      <vt:lpstr>PowerPoint Sunusu</vt:lpstr>
      <vt:lpstr>Toplumsal Eylemler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HAFTA: HERMENEUTİK (YORUMSAMACILIK)</dc:title>
  <dc:creator>Hasan.Pekdemir</dc:creator>
  <cp:lastModifiedBy>Hasan.Pekdemir</cp:lastModifiedBy>
  <cp:revision>3</cp:revision>
  <dcterms:created xsi:type="dcterms:W3CDTF">2018-07-09T08:19:52Z</dcterms:created>
  <dcterms:modified xsi:type="dcterms:W3CDTF">2018-07-09T08:29:55Z</dcterms:modified>
</cp:coreProperties>
</file>