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60" r:id="rId4"/>
    <p:sldId id="261" r:id="rId5"/>
    <p:sldId id="262" r:id="rId6"/>
    <p:sldId id="263" r:id="rId7"/>
    <p:sldId id="264" r:id="rId8"/>
    <p:sldId id="266" r:id="rId9"/>
    <p:sldId id="267" r:id="rId10"/>
    <p:sldId id="268" r:id="rId11"/>
    <p:sldId id="272" r:id="rId12"/>
    <p:sldId id="269" r:id="rId13"/>
    <p:sldId id="270" r:id="rId14"/>
    <p:sldId id="271" r:id="rId15"/>
    <p:sldId id="273" r:id="rId16"/>
    <p:sldId id="275" r:id="rId17"/>
    <p:sldId id="276" r:id="rId18"/>
    <p:sldId id="277"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59"/>
    <p:restoredTop sz="94622"/>
  </p:normalViewPr>
  <p:slideViewPr>
    <p:cSldViewPr snapToGrid="0" snapToObjects="1">
      <p:cViewPr varScale="1">
        <p:scale>
          <a:sx n="80" d="100"/>
          <a:sy n="80" d="100"/>
        </p:scale>
        <p:origin x="7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3569D-4C19-E748-B802-631F85CAB9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FD36C8-47EC-3140-B2BA-DBEC6D0400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7DF8E77-B34C-FB47-9437-D9B49D01EBF6}"/>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5" name="Footer Placeholder 4">
            <a:extLst>
              <a:ext uri="{FF2B5EF4-FFF2-40B4-BE49-F238E27FC236}">
                <a16:creationId xmlns:a16="http://schemas.microsoft.com/office/drawing/2014/main" id="{0A0A39F0-EE8F-B641-B93F-9D40A0159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1F7670-EE55-5447-9127-6286E179145E}"/>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2386496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8AA62-A856-BF4A-902F-CD941A9BCF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DD13B97-D82B-A341-A17B-D1C4241EF9D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47F836-7B00-D044-A574-6BAD503D04FF}"/>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5" name="Footer Placeholder 4">
            <a:extLst>
              <a:ext uri="{FF2B5EF4-FFF2-40B4-BE49-F238E27FC236}">
                <a16:creationId xmlns:a16="http://schemas.microsoft.com/office/drawing/2014/main" id="{3015BF86-9A67-A04D-83C9-C61D6E5DBD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C009F0-CFD4-E24A-B681-C607D7B82BD7}"/>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1931677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E9579F-97D4-EF4E-8D4E-211A984C73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CD2E7F-379F-7A48-840B-AE960B6F414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E9322-1AAA-934B-9301-BFD532BE16FE}"/>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5" name="Footer Placeholder 4">
            <a:extLst>
              <a:ext uri="{FF2B5EF4-FFF2-40B4-BE49-F238E27FC236}">
                <a16:creationId xmlns:a16="http://schemas.microsoft.com/office/drawing/2014/main" id="{854B5F77-B11E-E44D-8E65-E180128B0B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11088F-99B8-9A45-B991-51BC80CF2849}"/>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553840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10878-C553-6F46-BAA5-55311698A8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83252D-F25E-EE4B-A1F6-4FD73BD2885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B6CA3B-4D4C-7F4D-B84B-D19D127D8A2A}"/>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5" name="Footer Placeholder 4">
            <a:extLst>
              <a:ext uri="{FF2B5EF4-FFF2-40B4-BE49-F238E27FC236}">
                <a16:creationId xmlns:a16="http://schemas.microsoft.com/office/drawing/2014/main" id="{7B2E1652-8655-DA49-8140-81F232B59B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36472D-A3B5-0B4B-8BFD-9F4141E29827}"/>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3124279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A4F21-526C-2D40-8323-822AE4B00F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64863F-61A3-3746-8C16-B2819A5AED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603AB19-2A94-B748-B717-B7E08207C3FE}"/>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5" name="Footer Placeholder 4">
            <a:extLst>
              <a:ext uri="{FF2B5EF4-FFF2-40B4-BE49-F238E27FC236}">
                <a16:creationId xmlns:a16="http://schemas.microsoft.com/office/drawing/2014/main" id="{7A058FEE-667F-8143-A44E-425D9EDD31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C88627-567B-2C40-85DA-C2004F4808FA}"/>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130002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B7D5D-60AE-AE4E-BD57-326F5993F4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D5D999-668B-E843-8297-C36A77958AC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0FF8D4-6918-F24B-B590-3B9F384F674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D330A6-1E78-B747-8ECA-23CA6D01F7F8}"/>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6" name="Footer Placeholder 5">
            <a:extLst>
              <a:ext uri="{FF2B5EF4-FFF2-40B4-BE49-F238E27FC236}">
                <a16:creationId xmlns:a16="http://schemas.microsoft.com/office/drawing/2014/main" id="{961CC4C0-3118-3D43-A9C5-A1FFCD6F64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0662A3-48FC-DE40-A051-2DDDDFD416F5}"/>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3408653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8AA94-BEA6-6F4E-BD49-FF8183CA536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D0B77F-14D9-7241-8B75-9F2FC9B390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5E1494C-0E9D-C242-93EA-35155C4AA10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C9F4C2-F504-9241-B1B7-670AFA9A6A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C18B974-4BA1-5F49-88BC-D157DDAD794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EC45B7-BDF2-644C-B3A7-AD6D975A4236}"/>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8" name="Footer Placeholder 7">
            <a:extLst>
              <a:ext uri="{FF2B5EF4-FFF2-40B4-BE49-F238E27FC236}">
                <a16:creationId xmlns:a16="http://schemas.microsoft.com/office/drawing/2014/main" id="{8749623A-110A-E244-902E-C5AA28317C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62BFC6-7764-EB41-A432-9E8764169436}"/>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447274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CADBC-C67D-FC4C-8BFD-2C986BA5693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D72509-863D-7442-B9A2-FC78036E3935}"/>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4" name="Footer Placeholder 3">
            <a:extLst>
              <a:ext uri="{FF2B5EF4-FFF2-40B4-BE49-F238E27FC236}">
                <a16:creationId xmlns:a16="http://schemas.microsoft.com/office/drawing/2014/main" id="{A2DD5AF9-5D42-C841-90D9-1E66C4BE0D9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E118C5-73EF-EC4D-9017-6AB70C2F0B3D}"/>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3827154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6BB211-D03F-5A47-915E-E96E5FE42122}"/>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3" name="Footer Placeholder 2">
            <a:extLst>
              <a:ext uri="{FF2B5EF4-FFF2-40B4-BE49-F238E27FC236}">
                <a16:creationId xmlns:a16="http://schemas.microsoft.com/office/drawing/2014/main" id="{5AAD3817-7C26-E945-A7AC-AF02C0500C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2BD516-6592-D04F-82FF-697F0C7FA90F}"/>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139349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143DF-0630-4748-A966-8AE3525A50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46C697-A3DB-9B4C-A221-E4BB2D3287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D43425-3E3F-6746-8215-93FE8D3A50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128B348-1ED2-FC49-ACE7-C1D38A39257C}"/>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6" name="Footer Placeholder 5">
            <a:extLst>
              <a:ext uri="{FF2B5EF4-FFF2-40B4-BE49-F238E27FC236}">
                <a16:creationId xmlns:a16="http://schemas.microsoft.com/office/drawing/2014/main" id="{4E693889-DF3B-194A-9157-2951D25BEC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76AA04-052F-514E-8834-972FB20849B2}"/>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3433776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6B32-CD98-A24B-941B-922975908B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FDA2C97-5AB0-EF41-8C50-147073F535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6050E2-83E2-E94B-BCF1-7FD393CC9F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ADDBC1F-375C-DF49-BAD1-6D74524BF4B4}"/>
              </a:ext>
            </a:extLst>
          </p:cNvPr>
          <p:cNvSpPr>
            <a:spLocks noGrp="1"/>
          </p:cNvSpPr>
          <p:nvPr>
            <p:ph type="dt" sz="half" idx="10"/>
          </p:nvPr>
        </p:nvSpPr>
        <p:spPr/>
        <p:txBody>
          <a:bodyPr/>
          <a:lstStyle/>
          <a:p>
            <a:fld id="{D8A2B158-B355-864F-B349-CD6371EE9AF6}" type="datetimeFigureOut">
              <a:rPr lang="en-US" smtClean="0"/>
              <a:t>3/8/19</a:t>
            </a:fld>
            <a:endParaRPr lang="en-US"/>
          </a:p>
        </p:txBody>
      </p:sp>
      <p:sp>
        <p:nvSpPr>
          <p:cNvPr id="6" name="Footer Placeholder 5">
            <a:extLst>
              <a:ext uri="{FF2B5EF4-FFF2-40B4-BE49-F238E27FC236}">
                <a16:creationId xmlns:a16="http://schemas.microsoft.com/office/drawing/2014/main" id="{7F910BDE-0C6D-FF48-9D6B-B52BE27723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07F4E5-A4C6-AF42-A824-753E52821CA9}"/>
              </a:ext>
            </a:extLst>
          </p:cNvPr>
          <p:cNvSpPr>
            <a:spLocks noGrp="1"/>
          </p:cNvSpPr>
          <p:nvPr>
            <p:ph type="sldNum" sz="quarter" idx="12"/>
          </p:nvPr>
        </p:nvSpPr>
        <p:spPr/>
        <p:txBody>
          <a:bodyPr/>
          <a:lstStyle/>
          <a:p>
            <a:fld id="{0A926163-4CDE-1A4A-8CBC-990FBCFC9325}" type="slidenum">
              <a:rPr lang="en-US" smtClean="0"/>
              <a:t>‹#›</a:t>
            </a:fld>
            <a:endParaRPr lang="en-US"/>
          </a:p>
        </p:txBody>
      </p:sp>
    </p:spTree>
    <p:extLst>
      <p:ext uri="{BB962C8B-B14F-4D97-AF65-F5344CB8AC3E}">
        <p14:creationId xmlns:p14="http://schemas.microsoft.com/office/powerpoint/2010/main" val="978340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FED7C5-179C-5E4B-8C2F-7CA80392AB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79DC4A-DAF9-FE4F-98D2-785FD1A740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EF03E0-A61E-FA4B-86BE-E3AE47F85A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2B158-B355-864F-B349-CD6371EE9AF6}" type="datetimeFigureOut">
              <a:rPr lang="en-US" smtClean="0"/>
              <a:t>3/8/19</a:t>
            </a:fld>
            <a:endParaRPr lang="en-US"/>
          </a:p>
        </p:txBody>
      </p:sp>
      <p:sp>
        <p:nvSpPr>
          <p:cNvPr id="5" name="Footer Placeholder 4">
            <a:extLst>
              <a:ext uri="{FF2B5EF4-FFF2-40B4-BE49-F238E27FC236}">
                <a16:creationId xmlns:a16="http://schemas.microsoft.com/office/drawing/2014/main" id="{046204E5-8CA3-014F-A239-3C86EA151F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85A7053-2A72-8741-9FE4-2316B941A0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26163-4CDE-1A4A-8CBC-990FBCFC9325}" type="slidenum">
              <a:rPr lang="en-US" smtClean="0"/>
              <a:t>‹#›</a:t>
            </a:fld>
            <a:endParaRPr lang="en-US"/>
          </a:p>
        </p:txBody>
      </p:sp>
    </p:spTree>
    <p:extLst>
      <p:ext uri="{BB962C8B-B14F-4D97-AF65-F5344CB8AC3E}">
        <p14:creationId xmlns:p14="http://schemas.microsoft.com/office/powerpoint/2010/main" val="1521181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8C972-1484-5544-BF23-0EDAF0175236}"/>
              </a:ext>
            </a:extLst>
          </p:cNvPr>
          <p:cNvSpPr>
            <a:spLocks noGrp="1"/>
          </p:cNvSpPr>
          <p:nvPr>
            <p:ph type="ctrTitle"/>
          </p:nvPr>
        </p:nvSpPr>
        <p:spPr/>
        <p:txBody>
          <a:bodyPr>
            <a:normAutofit/>
          </a:bodyPr>
          <a:lstStyle/>
          <a:p>
            <a:r>
              <a:rPr lang="tr-TR" b="1" dirty="0" err="1">
                <a:solidFill>
                  <a:srgbClr val="FF0000"/>
                </a:solidFill>
              </a:rPr>
              <a:t>Diseases</a:t>
            </a:r>
            <a:r>
              <a:rPr lang="tr-TR" b="1" dirty="0">
                <a:solidFill>
                  <a:srgbClr val="FF0000"/>
                </a:solidFill>
              </a:rPr>
              <a:t> of </a:t>
            </a:r>
            <a:r>
              <a:rPr lang="tr-TR" b="1" dirty="0" err="1">
                <a:solidFill>
                  <a:srgbClr val="FF0000"/>
                </a:solidFill>
              </a:rPr>
              <a:t>the</a:t>
            </a:r>
            <a:r>
              <a:rPr lang="tr-TR" b="1" dirty="0">
                <a:solidFill>
                  <a:srgbClr val="FF0000"/>
                </a:solidFill>
              </a:rPr>
              <a:t> </a:t>
            </a:r>
            <a:r>
              <a:rPr lang="tr-TR" b="1" dirty="0" err="1">
                <a:solidFill>
                  <a:srgbClr val="FF0000"/>
                </a:solidFill>
              </a:rPr>
              <a:t>Trachea</a:t>
            </a:r>
            <a:r>
              <a:rPr lang="tr-TR" b="1" dirty="0">
                <a:solidFill>
                  <a:srgbClr val="FF0000"/>
                </a:solidFill>
              </a:rPr>
              <a:t> </a:t>
            </a:r>
            <a:r>
              <a:rPr lang="tr-TR" b="1" dirty="0" err="1">
                <a:solidFill>
                  <a:srgbClr val="FF0000"/>
                </a:solidFill>
              </a:rPr>
              <a:t>and</a:t>
            </a:r>
            <a:r>
              <a:rPr lang="tr-TR" b="1" dirty="0">
                <a:solidFill>
                  <a:srgbClr val="FF0000"/>
                </a:solidFill>
              </a:rPr>
              <a:t> </a:t>
            </a:r>
            <a:r>
              <a:rPr lang="tr-TR" b="1" dirty="0" err="1">
                <a:solidFill>
                  <a:srgbClr val="FF0000"/>
                </a:solidFill>
              </a:rPr>
              <a:t>Upper</a:t>
            </a:r>
            <a:r>
              <a:rPr lang="tr-TR" b="1" dirty="0">
                <a:solidFill>
                  <a:srgbClr val="FF0000"/>
                </a:solidFill>
              </a:rPr>
              <a:t> </a:t>
            </a:r>
            <a:r>
              <a:rPr lang="tr-TR" b="1" dirty="0" err="1">
                <a:solidFill>
                  <a:srgbClr val="FF0000"/>
                </a:solidFill>
              </a:rPr>
              <a:t>Airways</a:t>
            </a:r>
            <a:endParaRPr lang="en-US" b="1" dirty="0">
              <a:solidFill>
                <a:srgbClr val="FF0000"/>
              </a:solidFill>
            </a:endParaRPr>
          </a:p>
        </p:txBody>
      </p:sp>
      <p:sp>
        <p:nvSpPr>
          <p:cNvPr id="3" name="Subtitle 2">
            <a:extLst>
              <a:ext uri="{FF2B5EF4-FFF2-40B4-BE49-F238E27FC236}">
                <a16:creationId xmlns:a16="http://schemas.microsoft.com/office/drawing/2014/main" id="{19A5CBF0-EABD-694D-B14E-4EA7A0A4C0B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17527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37B87-6F6D-FC48-9C89-E52093D4999A}"/>
              </a:ext>
            </a:extLst>
          </p:cNvPr>
          <p:cNvSpPr>
            <a:spLocks noGrp="1"/>
          </p:cNvSpPr>
          <p:nvPr>
            <p:ph type="title"/>
          </p:nvPr>
        </p:nvSpPr>
        <p:spPr/>
        <p:txBody>
          <a:bodyPr>
            <a:normAutofit/>
          </a:bodyPr>
          <a:lstStyle/>
          <a:p>
            <a:r>
              <a:rPr lang="tr-TR" b="1" dirty="0" err="1">
                <a:solidFill>
                  <a:srgbClr val="FF0000"/>
                </a:solidFill>
              </a:rPr>
              <a:t>Lungworm</a:t>
            </a:r>
            <a:r>
              <a:rPr lang="tr-TR" b="1" dirty="0">
                <a:solidFill>
                  <a:srgbClr val="FF0000"/>
                </a:solidFill>
              </a:rPr>
              <a:t> </a:t>
            </a:r>
            <a:r>
              <a:rPr lang="tr-TR" b="1" i="1" dirty="0">
                <a:solidFill>
                  <a:srgbClr val="FF0000"/>
                </a:solidFill>
              </a:rPr>
              <a:t>(</a:t>
            </a:r>
            <a:r>
              <a:rPr lang="tr-TR" b="1" i="1" dirty="0" err="1">
                <a:solidFill>
                  <a:srgbClr val="FF0000"/>
                </a:solidFill>
              </a:rPr>
              <a:t>Oslerus</a:t>
            </a:r>
            <a:r>
              <a:rPr lang="tr-TR" b="1" i="1" dirty="0">
                <a:solidFill>
                  <a:srgbClr val="FF0000"/>
                </a:solidFill>
              </a:rPr>
              <a:t> </a:t>
            </a:r>
            <a:r>
              <a:rPr lang="tr-TR" b="1" i="1" dirty="0" err="1">
                <a:solidFill>
                  <a:srgbClr val="FF0000"/>
                </a:solidFill>
              </a:rPr>
              <a:t>osler</a:t>
            </a:r>
            <a:r>
              <a:rPr lang="tr-TR" b="1" i="1" dirty="0">
                <a:solidFill>
                  <a:srgbClr val="FF0000"/>
                </a:solidFill>
              </a:rPr>
              <a:t>;; </a:t>
            </a:r>
            <a:r>
              <a:rPr lang="tr-TR" b="1" i="1" dirty="0" err="1">
                <a:solidFill>
                  <a:srgbClr val="FF0000"/>
                </a:solidFill>
              </a:rPr>
              <a:t>Filaroides</a:t>
            </a:r>
            <a:r>
              <a:rPr lang="tr-TR" b="1" i="1" dirty="0">
                <a:solidFill>
                  <a:srgbClr val="FF0000"/>
                </a:solidFill>
              </a:rPr>
              <a:t> </a:t>
            </a:r>
            <a:r>
              <a:rPr lang="tr-TR" b="1" i="1" dirty="0" err="1">
                <a:solidFill>
                  <a:srgbClr val="FF0000"/>
                </a:solidFill>
              </a:rPr>
              <a:t>osleri</a:t>
            </a:r>
            <a:r>
              <a:rPr lang="tr-TR" b="1" i="1" dirty="0">
                <a:solidFill>
                  <a:srgbClr val="FF0000"/>
                </a:solidFill>
              </a:rPr>
              <a:t>) </a:t>
            </a:r>
            <a:r>
              <a:rPr lang="tr-TR" b="1" dirty="0">
                <a:solidFill>
                  <a:srgbClr val="FF0000"/>
                </a:solidFill>
              </a:rPr>
              <a:t> </a:t>
            </a:r>
            <a:br>
              <a:rPr lang="tr-TR" b="1" dirty="0">
                <a:solidFill>
                  <a:srgbClr val="FF0000"/>
                </a:solidFill>
              </a:rPr>
            </a:br>
            <a:endParaRPr lang="en-US" b="1" dirty="0">
              <a:solidFill>
                <a:srgbClr val="FF0000"/>
              </a:solidFill>
            </a:endParaRPr>
          </a:p>
        </p:txBody>
      </p:sp>
      <p:sp>
        <p:nvSpPr>
          <p:cNvPr id="3" name="Content Placeholder 2">
            <a:extLst>
              <a:ext uri="{FF2B5EF4-FFF2-40B4-BE49-F238E27FC236}">
                <a16:creationId xmlns:a16="http://schemas.microsoft.com/office/drawing/2014/main" id="{33E8CE6F-06F6-3745-B22E-AA134B8F632B}"/>
              </a:ext>
            </a:extLst>
          </p:cNvPr>
          <p:cNvSpPr>
            <a:spLocks noGrp="1"/>
          </p:cNvSpPr>
          <p:nvPr>
            <p:ph idx="1"/>
          </p:nvPr>
        </p:nvSpPr>
        <p:spPr/>
        <p:txBody>
          <a:bodyPr>
            <a:normAutofit fontScale="92500"/>
          </a:bodyPr>
          <a:lstStyle/>
          <a:p>
            <a:pPr algn="just">
              <a:lnSpc>
                <a:spcPct val="150000"/>
              </a:lnSpc>
            </a:pPr>
            <a:r>
              <a:rPr lang="tr-TR" i="1" dirty="0" err="1"/>
              <a:t>Filaaroides</a:t>
            </a:r>
            <a:r>
              <a:rPr lang="tr-TR" i="1" dirty="0"/>
              <a:t> </a:t>
            </a:r>
            <a:r>
              <a:rPr lang="tr-TR" i="1" dirty="0" err="1"/>
              <a:t>asoleri</a:t>
            </a:r>
            <a:r>
              <a:rPr lang="tr-TR" i="1" dirty="0"/>
              <a:t>, </a:t>
            </a:r>
            <a:r>
              <a:rPr lang="tr-TR" dirty="0" err="1"/>
              <a:t>renamed</a:t>
            </a:r>
            <a:r>
              <a:rPr lang="tr-TR" dirty="0"/>
              <a:t> </a:t>
            </a:r>
            <a:r>
              <a:rPr lang="tr-TR" i="1" dirty="0" err="1"/>
              <a:t>Oslerus</a:t>
            </a:r>
            <a:r>
              <a:rPr lang="tr-TR" i="1" dirty="0"/>
              <a:t> </a:t>
            </a:r>
            <a:r>
              <a:rPr lang="tr-TR" i="1" dirty="0" err="1"/>
              <a:t>asleri</a:t>
            </a:r>
            <a:r>
              <a:rPr lang="tr-TR" i="1" dirty="0"/>
              <a:t>, </a:t>
            </a:r>
            <a:r>
              <a:rPr lang="tr-TR" dirty="0"/>
              <a:t>is a </a:t>
            </a:r>
            <a:r>
              <a:rPr lang="tr-TR" dirty="0" err="1"/>
              <a:t>worldwide</a:t>
            </a:r>
            <a:r>
              <a:rPr lang="tr-TR" dirty="0"/>
              <a:t> </a:t>
            </a:r>
            <a:r>
              <a:rPr lang="tr-TR" dirty="0" err="1"/>
              <a:t>parasitic</a:t>
            </a:r>
            <a:r>
              <a:rPr lang="tr-TR" dirty="0"/>
              <a:t> </a:t>
            </a:r>
            <a:r>
              <a:rPr lang="tr-TR" dirty="0" err="1"/>
              <a:t>disease</a:t>
            </a:r>
            <a:r>
              <a:rPr lang="tr-TR" dirty="0"/>
              <a:t> in </a:t>
            </a:r>
            <a:r>
              <a:rPr lang="tr-TR" dirty="0" err="1"/>
              <a:t>dogs</a:t>
            </a:r>
            <a:r>
              <a:rPr lang="tr-TR" dirty="0"/>
              <a:t> </a:t>
            </a:r>
            <a:r>
              <a:rPr lang="tr-TR" dirty="0" err="1"/>
              <a:t>younger</a:t>
            </a:r>
            <a:r>
              <a:rPr lang="tr-TR" dirty="0"/>
              <a:t> </a:t>
            </a:r>
            <a:r>
              <a:rPr lang="tr-TR" dirty="0" err="1"/>
              <a:t>than</a:t>
            </a:r>
            <a:r>
              <a:rPr lang="tr-TR" dirty="0"/>
              <a:t> 2 </a:t>
            </a:r>
            <a:r>
              <a:rPr lang="tr-TR" dirty="0" err="1"/>
              <a:t>years</a:t>
            </a:r>
            <a:r>
              <a:rPr lang="tr-TR" dirty="0"/>
              <a:t> of age. </a:t>
            </a:r>
            <a:r>
              <a:rPr lang="tr-TR" dirty="0" err="1"/>
              <a:t>It</a:t>
            </a:r>
            <a:r>
              <a:rPr lang="tr-TR" dirty="0"/>
              <a:t> can be </a:t>
            </a:r>
            <a:r>
              <a:rPr lang="tr-TR" dirty="0" err="1"/>
              <a:t>seen</a:t>
            </a:r>
            <a:r>
              <a:rPr lang="tr-TR" dirty="0"/>
              <a:t> in </a:t>
            </a:r>
            <a:r>
              <a:rPr lang="tr-TR" dirty="0" err="1"/>
              <a:t>individual</a:t>
            </a:r>
            <a:r>
              <a:rPr lang="tr-TR" dirty="0"/>
              <a:t> </a:t>
            </a:r>
            <a:r>
              <a:rPr lang="tr-TR" dirty="0" err="1"/>
              <a:t>situations</a:t>
            </a:r>
            <a:r>
              <a:rPr lang="tr-TR" dirty="0"/>
              <a:t> but is </a:t>
            </a:r>
            <a:r>
              <a:rPr lang="tr-TR" dirty="0" err="1"/>
              <a:t>more</a:t>
            </a:r>
            <a:r>
              <a:rPr lang="tr-TR" dirty="0"/>
              <a:t> </a:t>
            </a:r>
            <a:r>
              <a:rPr lang="tr-TR" dirty="0" err="1"/>
              <a:t>often</a:t>
            </a:r>
            <a:r>
              <a:rPr lang="tr-TR" dirty="0"/>
              <a:t> a </a:t>
            </a:r>
            <a:r>
              <a:rPr lang="tr-TR" dirty="0" err="1"/>
              <a:t>kennel</a:t>
            </a:r>
            <a:r>
              <a:rPr lang="tr-TR" dirty="0"/>
              <a:t>- </a:t>
            </a:r>
            <a:r>
              <a:rPr lang="tr-TR" dirty="0" err="1"/>
              <a:t>related</a:t>
            </a:r>
            <a:r>
              <a:rPr lang="tr-TR" dirty="0"/>
              <a:t> problem (</a:t>
            </a:r>
            <a:r>
              <a:rPr lang="tr-TR" dirty="0" err="1"/>
              <a:t>especially</a:t>
            </a:r>
            <a:r>
              <a:rPr lang="tr-TR" dirty="0"/>
              <a:t> in </a:t>
            </a:r>
            <a:r>
              <a:rPr lang="tr-TR" dirty="0" err="1"/>
              <a:t>Greyhounds</a:t>
            </a:r>
            <a:r>
              <a:rPr lang="tr-TR" dirty="0"/>
              <a:t>). </a:t>
            </a:r>
          </a:p>
          <a:p>
            <a:pPr algn="just">
              <a:lnSpc>
                <a:spcPct val="150000"/>
              </a:lnSpc>
            </a:pPr>
            <a:endParaRPr lang="tr-TR" dirty="0"/>
          </a:p>
          <a:p>
            <a:pPr algn="just">
              <a:lnSpc>
                <a:spcPct val="150000"/>
              </a:lnSpc>
            </a:pPr>
            <a:r>
              <a:rPr lang="tr-TR" dirty="0" err="1"/>
              <a:t>Although</a:t>
            </a:r>
            <a:r>
              <a:rPr lang="tr-TR" dirty="0"/>
              <a:t> </a:t>
            </a:r>
            <a:r>
              <a:rPr lang="tr-TR" dirty="0" err="1"/>
              <a:t>most</a:t>
            </a:r>
            <a:r>
              <a:rPr lang="tr-TR" dirty="0"/>
              <a:t> </a:t>
            </a:r>
            <a:r>
              <a:rPr lang="tr-TR" dirty="0" err="1"/>
              <a:t>often</a:t>
            </a:r>
            <a:r>
              <a:rPr lang="tr-TR" dirty="0"/>
              <a:t> </a:t>
            </a:r>
            <a:r>
              <a:rPr lang="tr-TR" dirty="0" err="1"/>
              <a:t>described</a:t>
            </a:r>
            <a:r>
              <a:rPr lang="tr-TR" dirty="0"/>
              <a:t> in </a:t>
            </a:r>
            <a:r>
              <a:rPr lang="tr-TR" dirty="0" err="1"/>
              <a:t>young</a:t>
            </a:r>
            <a:r>
              <a:rPr lang="tr-TR" dirty="0"/>
              <a:t> </a:t>
            </a:r>
            <a:r>
              <a:rPr lang="tr-TR" dirty="0" err="1"/>
              <a:t>dogs</a:t>
            </a:r>
            <a:r>
              <a:rPr lang="tr-TR" dirty="0"/>
              <a:t>, </a:t>
            </a:r>
            <a:r>
              <a:rPr lang="tr-TR" dirty="0" err="1"/>
              <a:t>the</a:t>
            </a:r>
            <a:r>
              <a:rPr lang="tr-TR" dirty="0"/>
              <a:t> </a:t>
            </a:r>
            <a:r>
              <a:rPr lang="tr-TR" dirty="0" err="1"/>
              <a:t>infestation</a:t>
            </a:r>
            <a:r>
              <a:rPr lang="tr-TR" dirty="0"/>
              <a:t> </a:t>
            </a:r>
            <a:r>
              <a:rPr lang="tr-TR" dirty="0" err="1"/>
              <a:t>does</a:t>
            </a:r>
            <a:r>
              <a:rPr lang="tr-TR" dirty="0"/>
              <a:t> </a:t>
            </a:r>
            <a:r>
              <a:rPr lang="tr-TR" dirty="0" err="1"/>
              <a:t>persist</a:t>
            </a:r>
            <a:r>
              <a:rPr lang="tr-TR" dirty="0"/>
              <a:t> in </a:t>
            </a:r>
            <a:r>
              <a:rPr lang="tr-TR" dirty="0" err="1"/>
              <a:t>older</a:t>
            </a:r>
            <a:r>
              <a:rPr lang="tr-TR" dirty="0"/>
              <a:t> </a:t>
            </a:r>
            <a:r>
              <a:rPr lang="tr-TR" dirty="0" err="1"/>
              <a:t>animals</a:t>
            </a:r>
            <a:r>
              <a:rPr lang="tr-TR" dirty="0"/>
              <a:t>, </a:t>
            </a:r>
            <a:r>
              <a:rPr lang="tr-TR" dirty="0" err="1"/>
              <a:t>often</a:t>
            </a:r>
            <a:r>
              <a:rPr lang="tr-TR" dirty="0"/>
              <a:t> </a:t>
            </a:r>
            <a:r>
              <a:rPr lang="tr-TR" dirty="0" err="1"/>
              <a:t>without</a:t>
            </a:r>
            <a:r>
              <a:rPr lang="tr-TR" dirty="0"/>
              <a:t> </a:t>
            </a:r>
            <a:r>
              <a:rPr lang="tr-TR" dirty="0" err="1"/>
              <a:t>significant</a:t>
            </a:r>
            <a:r>
              <a:rPr lang="tr-TR" dirty="0"/>
              <a:t> </a:t>
            </a:r>
            <a:r>
              <a:rPr lang="tr-TR" dirty="0" err="1"/>
              <a:t>pathophysiologic</a:t>
            </a:r>
            <a:r>
              <a:rPr lang="tr-TR" dirty="0"/>
              <a:t> </a:t>
            </a:r>
            <a:r>
              <a:rPr lang="tr-TR" dirty="0" err="1"/>
              <a:t>effects</a:t>
            </a:r>
            <a:r>
              <a:rPr lang="tr-TR" dirty="0"/>
              <a:t>. </a:t>
            </a:r>
          </a:p>
          <a:p>
            <a:pPr algn="just">
              <a:lnSpc>
                <a:spcPct val="150000"/>
              </a:lnSpc>
            </a:pPr>
            <a:endParaRPr lang="en-US" dirty="0"/>
          </a:p>
        </p:txBody>
      </p:sp>
    </p:spTree>
    <p:extLst>
      <p:ext uri="{BB962C8B-B14F-4D97-AF65-F5344CB8AC3E}">
        <p14:creationId xmlns:p14="http://schemas.microsoft.com/office/powerpoint/2010/main" val="1379533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4E082B-A876-F347-8539-F34C2E53026F}"/>
              </a:ext>
            </a:extLst>
          </p:cNvPr>
          <p:cNvSpPr>
            <a:spLocks noGrp="1"/>
          </p:cNvSpPr>
          <p:nvPr>
            <p:ph idx="1"/>
          </p:nvPr>
        </p:nvSpPr>
        <p:spPr>
          <a:xfrm>
            <a:off x="838200" y="561474"/>
            <a:ext cx="10515600" cy="5615489"/>
          </a:xfrm>
        </p:spPr>
        <p:txBody>
          <a:bodyPr>
            <a:normAutofit/>
          </a:bodyPr>
          <a:lstStyle/>
          <a:p>
            <a:pPr algn="just">
              <a:lnSpc>
                <a:spcPct val="200000"/>
              </a:lnSpc>
            </a:pPr>
            <a:r>
              <a:rPr lang="tr-TR" sz="2400" dirty="0"/>
              <a:t>Dogs </a:t>
            </a:r>
            <a:r>
              <a:rPr lang="tr-TR" sz="2400" dirty="0" err="1"/>
              <a:t>usually</a:t>
            </a:r>
            <a:r>
              <a:rPr lang="tr-TR" sz="2400" dirty="0"/>
              <a:t> </a:t>
            </a:r>
            <a:r>
              <a:rPr lang="tr-TR" sz="2400" dirty="0" err="1"/>
              <a:t>present</a:t>
            </a:r>
            <a:r>
              <a:rPr lang="tr-TR" sz="2400" dirty="0"/>
              <a:t> </a:t>
            </a:r>
            <a:r>
              <a:rPr lang="tr-TR" sz="2400" dirty="0" err="1"/>
              <a:t>with</a:t>
            </a:r>
            <a:r>
              <a:rPr lang="tr-TR" sz="2400" dirty="0"/>
              <a:t> </a:t>
            </a:r>
            <a:r>
              <a:rPr lang="tr-TR" sz="2400" dirty="0" err="1"/>
              <a:t>chronic</a:t>
            </a:r>
            <a:r>
              <a:rPr lang="tr-TR" sz="2400" dirty="0"/>
              <a:t>, </a:t>
            </a:r>
            <a:r>
              <a:rPr lang="tr-TR" sz="2400" dirty="0" err="1"/>
              <a:t>mild</a:t>
            </a:r>
            <a:r>
              <a:rPr lang="tr-TR" sz="2400" dirty="0"/>
              <a:t> </a:t>
            </a:r>
            <a:r>
              <a:rPr lang="tr-TR" sz="2400" dirty="0" err="1"/>
              <a:t>to</a:t>
            </a:r>
            <a:r>
              <a:rPr lang="tr-TR" sz="2400" dirty="0"/>
              <a:t> severe </a:t>
            </a:r>
            <a:r>
              <a:rPr lang="tr-TR" sz="2400" dirty="0" err="1"/>
              <a:t>inspiratory</a:t>
            </a:r>
            <a:r>
              <a:rPr lang="tr-TR" sz="2400" dirty="0"/>
              <a:t> </a:t>
            </a:r>
            <a:r>
              <a:rPr lang="tr-TR" sz="2400" dirty="0" err="1"/>
              <a:t>wheezing</a:t>
            </a:r>
            <a:r>
              <a:rPr lang="tr-TR" sz="2400" dirty="0"/>
              <a:t> </a:t>
            </a:r>
            <a:r>
              <a:rPr lang="tr-TR" sz="2400" dirty="0" err="1"/>
              <a:t>sounds</a:t>
            </a:r>
            <a:r>
              <a:rPr lang="tr-TR" sz="2400" dirty="0"/>
              <a:t>, </a:t>
            </a:r>
            <a:r>
              <a:rPr lang="tr-TR" sz="2400" dirty="0" err="1"/>
              <a:t>dyspnea</a:t>
            </a:r>
            <a:r>
              <a:rPr lang="tr-TR" sz="2400" dirty="0"/>
              <a:t>, </a:t>
            </a:r>
            <a:r>
              <a:rPr lang="tr-TR" sz="2400" dirty="0" err="1"/>
              <a:t>coughing</a:t>
            </a:r>
            <a:r>
              <a:rPr lang="tr-TR" sz="2400" dirty="0"/>
              <a:t>, </a:t>
            </a:r>
            <a:r>
              <a:rPr lang="tr-TR" sz="2400" dirty="0" err="1"/>
              <a:t>and</a:t>
            </a:r>
            <a:r>
              <a:rPr lang="tr-TR" sz="2400" dirty="0"/>
              <a:t>/</a:t>
            </a:r>
            <a:r>
              <a:rPr lang="tr-TR" sz="2400" dirty="0" err="1"/>
              <a:t>or</a:t>
            </a:r>
            <a:r>
              <a:rPr lang="tr-TR" sz="2400" dirty="0"/>
              <a:t> </a:t>
            </a:r>
            <a:r>
              <a:rPr lang="tr-TR" sz="2400" dirty="0" err="1"/>
              <a:t>debilitation</a:t>
            </a:r>
            <a:r>
              <a:rPr lang="tr-TR" sz="2400" dirty="0"/>
              <a:t>. </a:t>
            </a:r>
            <a:r>
              <a:rPr lang="tr-TR" sz="2400" dirty="0" err="1"/>
              <a:t>Usually</a:t>
            </a:r>
            <a:r>
              <a:rPr lang="tr-TR" sz="2400" dirty="0"/>
              <a:t> </a:t>
            </a:r>
            <a:r>
              <a:rPr lang="tr-TR" sz="2400" dirty="0" err="1"/>
              <a:t>panting</a:t>
            </a:r>
            <a:r>
              <a:rPr lang="tr-TR" sz="2400" dirty="0"/>
              <a:t> is not </a:t>
            </a:r>
            <a:r>
              <a:rPr lang="tr-TR" sz="2400" dirty="0" err="1"/>
              <a:t>prominent</a:t>
            </a:r>
            <a:r>
              <a:rPr lang="tr-TR" sz="2400" dirty="0"/>
              <a:t> </a:t>
            </a:r>
            <a:r>
              <a:rPr lang="tr-TR" sz="2400" dirty="0" err="1"/>
              <a:t>except</a:t>
            </a:r>
            <a:r>
              <a:rPr lang="tr-TR" sz="2400" dirty="0"/>
              <a:t> in </a:t>
            </a:r>
            <a:r>
              <a:rPr lang="tr-TR" sz="2400" dirty="0" err="1"/>
              <a:t>advanced</a:t>
            </a:r>
            <a:r>
              <a:rPr lang="tr-TR" sz="2400" dirty="0"/>
              <a:t> </a:t>
            </a:r>
            <a:r>
              <a:rPr lang="tr-TR" sz="2400" dirty="0" err="1"/>
              <a:t>cases</a:t>
            </a:r>
            <a:r>
              <a:rPr lang="tr-TR" sz="2400" dirty="0"/>
              <a:t>. </a:t>
            </a:r>
          </a:p>
          <a:p>
            <a:pPr algn="just">
              <a:lnSpc>
                <a:spcPct val="200000"/>
              </a:lnSpc>
            </a:pPr>
            <a:r>
              <a:rPr lang="tr-TR" sz="2400" dirty="0" err="1"/>
              <a:t>The</a:t>
            </a:r>
            <a:r>
              <a:rPr lang="tr-TR" sz="2400" dirty="0"/>
              <a:t> </a:t>
            </a:r>
            <a:r>
              <a:rPr lang="tr-TR" sz="2400" dirty="0" err="1"/>
              <a:t>severity</a:t>
            </a:r>
            <a:r>
              <a:rPr lang="tr-TR" sz="2400" dirty="0"/>
              <a:t> of </a:t>
            </a:r>
            <a:r>
              <a:rPr lang="tr-TR" sz="2400" dirty="0" err="1"/>
              <a:t>the</a:t>
            </a:r>
            <a:r>
              <a:rPr lang="tr-TR" sz="2400" dirty="0"/>
              <a:t> </a:t>
            </a:r>
            <a:r>
              <a:rPr lang="tr-TR" sz="2400" dirty="0" err="1"/>
              <a:t>clinical</a:t>
            </a:r>
            <a:r>
              <a:rPr lang="tr-TR" sz="2400" dirty="0"/>
              <a:t> </a:t>
            </a:r>
            <a:r>
              <a:rPr lang="tr-TR" sz="2400" dirty="0" err="1"/>
              <a:t>signs</a:t>
            </a:r>
            <a:r>
              <a:rPr lang="tr-TR" sz="2400" dirty="0"/>
              <a:t> </a:t>
            </a:r>
            <a:r>
              <a:rPr lang="tr-TR" sz="2400" dirty="0" err="1"/>
              <a:t>may</a:t>
            </a:r>
            <a:r>
              <a:rPr lang="tr-TR" sz="2400" dirty="0"/>
              <a:t> be </a:t>
            </a:r>
            <a:r>
              <a:rPr lang="tr-TR" sz="2400" dirty="0" err="1"/>
              <a:t>overplayed</a:t>
            </a:r>
            <a:r>
              <a:rPr lang="tr-TR" sz="2400" dirty="0"/>
              <a:t> in </a:t>
            </a:r>
            <a:r>
              <a:rPr lang="tr-TR" sz="2400" dirty="0" err="1"/>
              <a:t>the</a:t>
            </a:r>
            <a:r>
              <a:rPr lang="tr-TR" sz="2400" dirty="0"/>
              <a:t> </a:t>
            </a:r>
            <a:r>
              <a:rPr lang="tr-TR" sz="2400" dirty="0" err="1"/>
              <a:t>literature</a:t>
            </a:r>
            <a:r>
              <a:rPr lang="tr-TR" sz="2400" dirty="0"/>
              <a:t>. </a:t>
            </a:r>
            <a:r>
              <a:rPr lang="tr-TR" sz="2400" dirty="0" err="1"/>
              <a:t>Most</a:t>
            </a:r>
            <a:r>
              <a:rPr lang="tr-TR" sz="2400" dirty="0"/>
              <a:t> </a:t>
            </a:r>
            <a:r>
              <a:rPr lang="tr-TR" sz="2400" dirty="0" err="1"/>
              <a:t>dogs</a:t>
            </a:r>
            <a:r>
              <a:rPr lang="tr-TR" sz="2400" dirty="0"/>
              <a:t> </a:t>
            </a:r>
            <a:r>
              <a:rPr lang="tr-TR" sz="2400" dirty="0" err="1"/>
              <a:t>experience</a:t>
            </a:r>
            <a:r>
              <a:rPr lang="tr-TR" sz="2400" dirty="0"/>
              <a:t> </a:t>
            </a:r>
            <a:r>
              <a:rPr lang="tr-TR" sz="2400" dirty="0" err="1"/>
              <a:t>definite</a:t>
            </a:r>
            <a:r>
              <a:rPr lang="tr-TR" sz="2400" dirty="0"/>
              <a:t> but </a:t>
            </a:r>
            <a:r>
              <a:rPr lang="tr-TR" sz="2400" dirty="0" err="1"/>
              <a:t>mild</a:t>
            </a:r>
            <a:r>
              <a:rPr lang="tr-TR" sz="2400" dirty="0"/>
              <a:t>, </a:t>
            </a:r>
            <a:r>
              <a:rPr lang="tr-TR" sz="2400" dirty="0" err="1"/>
              <a:t>often</a:t>
            </a:r>
            <a:r>
              <a:rPr lang="tr-TR" sz="2400" dirty="0"/>
              <a:t> </a:t>
            </a:r>
            <a:r>
              <a:rPr lang="tr-TR" sz="2400" dirty="0" err="1"/>
              <a:t>non</a:t>
            </a:r>
            <a:r>
              <a:rPr lang="tr-TR" sz="2400" dirty="0"/>
              <a:t>- </a:t>
            </a:r>
            <a:r>
              <a:rPr lang="tr-TR" sz="2400" dirty="0" err="1"/>
              <a:t>progressive</a:t>
            </a:r>
            <a:r>
              <a:rPr lang="tr-TR" sz="2400" dirty="0"/>
              <a:t> </a:t>
            </a:r>
            <a:r>
              <a:rPr lang="tr-TR" sz="2400" dirty="0" err="1"/>
              <a:t>respiratory</a:t>
            </a:r>
            <a:r>
              <a:rPr lang="tr-TR" sz="2400" dirty="0"/>
              <a:t> </a:t>
            </a:r>
            <a:r>
              <a:rPr lang="tr-TR" sz="2400" dirty="0" err="1"/>
              <a:t>signs</a:t>
            </a:r>
            <a:r>
              <a:rPr lang="tr-TR" sz="2400" dirty="0"/>
              <a:t>. </a:t>
            </a:r>
            <a:r>
              <a:rPr lang="tr-TR" sz="2400" dirty="0" err="1"/>
              <a:t>Exercise</a:t>
            </a:r>
            <a:r>
              <a:rPr lang="tr-TR" sz="2400" dirty="0"/>
              <a:t> </a:t>
            </a:r>
            <a:r>
              <a:rPr lang="tr-TR" sz="2400" dirty="0" err="1"/>
              <a:t>intolerance</a:t>
            </a:r>
            <a:r>
              <a:rPr lang="tr-TR" sz="2400" dirty="0"/>
              <a:t> </a:t>
            </a:r>
            <a:r>
              <a:rPr lang="tr-TR" sz="2400" dirty="0" err="1"/>
              <a:t>does</a:t>
            </a:r>
            <a:r>
              <a:rPr lang="tr-TR" sz="2400" dirty="0"/>
              <a:t> </a:t>
            </a:r>
            <a:r>
              <a:rPr lang="tr-TR" sz="2400" dirty="0" err="1"/>
              <a:t>occa</a:t>
            </a:r>
            <a:r>
              <a:rPr lang="tr-TR" sz="2400" dirty="0"/>
              <a:t>- </a:t>
            </a:r>
            <a:r>
              <a:rPr lang="tr-TR" sz="2400" dirty="0" err="1"/>
              <a:t>sionally</a:t>
            </a:r>
            <a:r>
              <a:rPr lang="tr-TR" sz="2400" dirty="0"/>
              <a:t> </a:t>
            </a:r>
            <a:r>
              <a:rPr lang="tr-TR" sz="2400" dirty="0" err="1"/>
              <a:t>occur</a:t>
            </a:r>
            <a:r>
              <a:rPr lang="tr-TR" sz="2400" dirty="0"/>
              <a:t> </a:t>
            </a:r>
            <a:r>
              <a:rPr lang="tr-TR" sz="2400" dirty="0" err="1"/>
              <a:t>and</a:t>
            </a:r>
            <a:r>
              <a:rPr lang="tr-TR" sz="2400" dirty="0"/>
              <a:t> </a:t>
            </a:r>
            <a:r>
              <a:rPr lang="tr-TR" sz="2400" dirty="0" err="1"/>
              <a:t>coughing</a:t>
            </a:r>
            <a:r>
              <a:rPr lang="tr-TR" sz="2400" dirty="0"/>
              <a:t> is </a:t>
            </a:r>
            <a:r>
              <a:rPr lang="tr-TR" sz="2400" dirty="0" err="1"/>
              <a:t>typically</a:t>
            </a:r>
            <a:r>
              <a:rPr lang="tr-TR" sz="2400" dirty="0"/>
              <a:t> </a:t>
            </a:r>
            <a:r>
              <a:rPr lang="tr-TR" sz="2400" dirty="0" err="1"/>
              <a:t>characterized</a:t>
            </a:r>
            <a:r>
              <a:rPr lang="tr-TR" sz="2400" dirty="0"/>
              <a:t> as a </a:t>
            </a:r>
            <a:r>
              <a:rPr lang="tr-TR" sz="2400" dirty="0" err="1"/>
              <a:t>harsh</a:t>
            </a:r>
            <a:r>
              <a:rPr lang="tr-TR" sz="2400" dirty="0"/>
              <a:t> </a:t>
            </a:r>
            <a:r>
              <a:rPr lang="tr-TR" sz="2400" dirty="0" err="1"/>
              <a:t>tracheobronchial</a:t>
            </a:r>
            <a:r>
              <a:rPr lang="tr-TR" sz="2400" dirty="0"/>
              <a:t> </a:t>
            </a:r>
            <a:r>
              <a:rPr lang="tr-TR" sz="2400" dirty="0" err="1"/>
              <a:t>sound</a:t>
            </a:r>
            <a:r>
              <a:rPr lang="tr-TR" sz="2400" dirty="0"/>
              <a:t> </a:t>
            </a:r>
            <a:r>
              <a:rPr lang="tr-TR" sz="2400" dirty="0" err="1"/>
              <a:t>associated</a:t>
            </a:r>
            <a:r>
              <a:rPr lang="tr-TR" sz="2400" dirty="0"/>
              <a:t> </a:t>
            </a:r>
            <a:r>
              <a:rPr lang="tr-TR" sz="2400" dirty="0" err="1"/>
              <a:t>with</a:t>
            </a:r>
            <a:r>
              <a:rPr lang="tr-TR" sz="2400" dirty="0"/>
              <a:t> </a:t>
            </a:r>
            <a:r>
              <a:rPr lang="tr-TR" sz="2400" dirty="0" err="1"/>
              <a:t>attempts</a:t>
            </a:r>
            <a:r>
              <a:rPr lang="tr-TR" sz="2400" dirty="0"/>
              <a:t> at terminal </a:t>
            </a:r>
            <a:r>
              <a:rPr lang="tr-TR" sz="2400" dirty="0" err="1"/>
              <a:t>retching</a:t>
            </a:r>
            <a:r>
              <a:rPr lang="tr-TR" sz="2400" dirty="0"/>
              <a:t>. </a:t>
            </a:r>
          </a:p>
          <a:p>
            <a:pPr algn="just">
              <a:lnSpc>
                <a:spcPct val="200000"/>
              </a:lnSpc>
            </a:pPr>
            <a:endParaRPr lang="en-US" sz="2400" dirty="0"/>
          </a:p>
        </p:txBody>
      </p:sp>
    </p:spTree>
    <p:extLst>
      <p:ext uri="{BB962C8B-B14F-4D97-AF65-F5344CB8AC3E}">
        <p14:creationId xmlns:p14="http://schemas.microsoft.com/office/powerpoint/2010/main" val="274869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8799D5-16A4-8E4C-8539-14E01C95EE93}"/>
              </a:ext>
            </a:extLst>
          </p:cNvPr>
          <p:cNvSpPr>
            <a:spLocks noGrp="1"/>
          </p:cNvSpPr>
          <p:nvPr>
            <p:ph idx="1"/>
          </p:nvPr>
        </p:nvSpPr>
        <p:spPr>
          <a:xfrm>
            <a:off x="838200" y="288758"/>
            <a:ext cx="10515600" cy="5888205"/>
          </a:xfrm>
        </p:spPr>
        <p:txBody>
          <a:bodyPr>
            <a:normAutofit/>
          </a:bodyPr>
          <a:lstStyle/>
          <a:p>
            <a:pPr algn="just">
              <a:lnSpc>
                <a:spcPct val="150000"/>
              </a:lnSpc>
            </a:pPr>
            <a:r>
              <a:rPr lang="tr-TR" sz="2400" dirty="0" err="1"/>
              <a:t>Many</a:t>
            </a:r>
            <a:r>
              <a:rPr lang="tr-TR" sz="2400" dirty="0"/>
              <a:t> </a:t>
            </a:r>
            <a:r>
              <a:rPr lang="tr-TR" sz="2400" dirty="0" err="1"/>
              <a:t>drugs</a:t>
            </a:r>
            <a:r>
              <a:rPr lang="tr-TR" sz="2400" dirty="0"/>
              <a:t> </a:t>
            </a:r>
            <a:r>
              <a:rPr lang="tr-TR" sz="2400" dirty="0" err="1"/>
              <a:t>have</a:t>
            </a:r>
            <a:r>
              <a:rPr lang="tr-TR" sz="2400" dirty="0"/>
              <a:t> </a:t>
            </a:r>
            <a:r>
              <a:rPr lang="tr-TR" sz="2400" dirty="0" err="1"/>
              <a:t>been</a:t>
            </a:r>
            <a:r>
              <a:rPr lang="tr-TR" sz="2400" dirty="0"/>
              <a:t> </a:t>
            </a:r>
            <a:r>
              <a:rPr lang="tr-TR" sz="2400" dirty="0" err="1"/>
              <a:t>reported</a:t>
            </a:r>
            <a:r>
              <a:rPr lang="tr-TR" sz="2400" dirty="0"/>
              <a:t> </a:t>
            </a:r>
            <a:r>
              <a:rPr lang="tr-TR" sz="2400" dirty="0" err="1"/>
              <a:t>to</a:t>
            </a:r>
            <a:r>
              <a:rPr lang="tr-TR" sz="2400" dirty="0"/>
              <a:t> be </a:t>
            </a:r>
            <a:r>
              <a:rPr lang="tr-TR" sz="2400" dirty="0" err="1"/>
              <a:t>effective</a:t>
            </a:r>
            <a:r>
              <a:rPr lang="tr-TR" sz="2400" dirty="0"/>
              <a:t> in </a:t>
            </a:r>
            <a:r>
              <a:rPr lang="tr-TR" sz="2400" dirty="0" err="1"/>
              <a:t>treating</a:t>
            </a:r>
            <a:r>
              <a:rPr lang="tr-TR" sz="2400" dirty="0"/>
              <a:t> </a:t>
            </a:r>
            <a:r>
              <a:rPr lang="tr-TR" sz="2400" dirty="0" err="1"/>
              <a:t>lungworms</a:t>
            </a:r>
            <a:r>
              <a:rPr lang="tr-TR" sz="2400" dirty="0"/>
              <a:t>, </a:t>
            </a:r>
            <a:r>
              <a:rPr lang="tr-TR" sz="2400" dirty="0" err="1"/>
              <a:t>such</a:t>
            </a:r>
            <a:r>
              <a:rPr lang="tr-TR" sz="2400" dirty="0"/>
              <a:t> as </a:t>
            </a:r>
            <a:r>
              <a:rPr lang="tr-TR" sz="2400" dirty="0" err="1"/>
              <a:t>thiacetarsemide</a:t>
            </a:r>
            <a:r>
              <a:rPr lang="tr-TR" sz="2400" dirty="0"/>
              <a:t> </a:t>
            </a:r>
            <a:r>
              <a:rPr lang="tr-TR" sz="2400" dirty="0" err="1"/>
              <a:t>sodium</a:t>
            </a:r>
            <a:r>
              <a:rPr lang="tr-TR" sz="2400" dirty="0"/>
              <a:t>, </a:t>
            </a:r>
            <a:r>
              <a:rPr lang="tr-TR" sz="2400" dirty="0" err="1"/>
              <a:t>diethylcarbam</a:t>
            </a:r>
            <a:r>
              <a:rPr lang="tr-TR" sz="2400" dirty="0"/>
              <a:t>- </a:t>
            </a:r>
            <a:r>
              <a:rPr lang="tr-TR" sz="2400" dirty="0" err="1"/>
              <a:t>azine</a:t>
            </a:r>
            <a:r>
              <a:rPr lang="tr-TR" sz="2400" dirty="0"/>
              <a:t>, </a:t>
            </a:r>
            <a:r>
              <a:rPr lang="tr-TR" sz="2400" dirty="0" err="1"/>
              <a:t>levamisole</a:t>
            </a:r>
            <a:r>
              <a:rPr lang="tr-TR" sz="2400" dirty="0"/>
              <a:t>, </a:t>
            </a:r>
            <a:r>
              <a:rPr lang="tr-TR" sz="2400" dirty="0" err="1"/>
              <a:t>fenbendazole</a:t>
            </a:r>
            <a:r>
              <a:rPr lang="tr-TR" sz="2400" dirty="0"/>
              <a:t>, </a:t>
            </a:r>
            <a:r>
              <a:rPr lang="tr-TR" sz="2400" dirty="0" err="1"/>
              <a:t>and</a:t>
            </a:r>
            <a:r>
              <a:rPr lang="tr-TR" sz="2400" dirty="0"/>
              <a:t> </a:t>
            </a:r>
            <a:r>
              <a:rPr lang="tr-TR" sz="2400" dirty="0" err="1"/>
              <a:t>albendazole</a:t>
            </a:r>
            <a:r>
              <a:rPr lang="tr-TR" sz="2400" dirty="0"/>
              <a:t>.</a:t>
            </a:r>
          </a:p>
          <a:p>
            <a:pPr algn="just">
              <a:lnSpc>
                <a:spcPct val="150000"/>
              </a:lnSpc>
            </a:pPr>
            <a:r>
              <a:rPr lang="tr-TR" sz="2400" dirty="0" err="1"/>
              <a:t>We</a:t>
            </a:r>
            <a:r>
              <a:rPr lang="tr-TR" sz="2400" dirty="0"/>
              <a:t> </a:t>
            </a:r>
            <a:r>
              <a:rPr lang="tr-TR" sz="2400" dirty="0" err="1"/>
              <a:t>have</a:t>
            </a:r>
            <a:r>
              <a:rPr lang="tr-TR" sz="2400" dirty="0"/>
              <a:t> </a:t>
            </a:r>
            <a:r>
              <a:rPr lang="tr-TR" sz="2400" dirty="0" err="1"/>
              <a:t>treated</a:t>
            </a:r>
            <a:r>
              <a:rPr lang="tr-TR" sz="2400" dirty="0"/>
              <a:t> </a:t>
            </a:r>
            <a:r>
              <a:rPr lang="tr-TR" sz="2400" dirty="0" err="1"/>
              <a:t>several</a:t>
            </a:r>
            <a:r>
              <a:rPr lang="tr-TR" sz="2400" dirty="0"/>
              <a:t> </a:t>
            </a:r>
            <a:r>
              <a:rPr lang="tr-TR" sz="2400" dirty="0" err="1"/>
              <a:t>dogs</a:t>
            </a:r>
            <a:r>
              <a:rPr lang="tr-TR" sz="2400" dirty="0"/>
              <a:t> </a:t>
            </a:r>
            <a:r>
              <a:rPr lang="tr-TR" sz="2400" dirty="0" err="1"/>
              <a:t>with</a:t>
            </a:r>
            <a:r>
              <a:rPr lang="tr-TR" sz="2400" dirty="0"/>
              <a:t> oral </a:t>
            </a:r>
            <a:r>
              <a:rPr lang="tr-TR" sz="2400" dirty="0" err="1"/>
              <a:t>ivermectin</a:t>
            </a:r>
            <a:r>
              <a:rPr lang="tr-TR" sz="2400" dirty="0"/>
              <a:t> at 1000 I1g/</a:t>
            </a:r>
            <a:r>
              <a:rPr lang="tr-TR" sz="2400" dirty="0" err="1"/>
              <a:t>lb</a:t>
            </a:r>
            <a:r>
              <a:rPr lang="tr-TR" sz="2400" dirty="0"/>
              <a:t> </a:t>
            </a:r>
            <a:r>
              <a:rPr lang="tr-TR" sz="2400" dirty="0" err="1"/>
              <a:t>once</a:t>
            </a:r>
            <a:r>
              <a:rPr lang="tr-TR" sz="2400" dirty="0"/>
              <a:t> </a:t>
            </a:r>
            <a:r>
              <a:rPr lang="tr-TR" sz="2400" dirty="0" err="1"/>
              <a:t>weekly</a:t>
            </a:r>
            <a:r>
              <a:rPr lang="tr-TR" sz="2400" dirty="0"/>
              <a:t> </a:t>
            </a:r>
            <a:r>
              <a:rPr lang="tr-TR" sz="2400" dirty="0" err="1"/>
              <a:t>for</a:t>
            </a:r>
            <a:r>
              <a:rPr lang="tr-TR" sz="2400" dirty="0"/>
              <a:t> 2 </a:t>
            </a:r>
            <a:r>
              <a:rPr lang="tr-TR" sz="2400" dirty="0" err="1"/>
              <a:t>months</a:t>
            </a:r>
            <a:r>
              <a:rPr lang="tr-TR" sz="2400" dirty="0"/>
              <a:t>. </a:t>
            </a:r>
            <a:r>
              <a:rPr lang="tr-TR" sz="2400" dirty="0" err="1"/>
              <a:t>The</a:t>
            </a:r>
            <a:r>
              <a:rPr lang="tr-TR" sz="2400" dirty="0"/>
              <a:t> </a:t>
            </a:r>
            <a:r>
              <a:rPr lang="tr-TR" sz="2400" dirty="0" err="1"/>
              <a:t>nodules</a:t>
            </a:r>
            <a:r>
              <a:rPr lang="tr-TR" sz="2400" dirty="0"/>
              <a:t> </a:t>
            </a:r>
            <a:r>
              <a:rPr lang="tr-TR" sz="2400" dirty="0" err="1"/>
              <a:t>were</a:t>
            </a:r>
            <a:r>
              <a:rPr lang="tr-TR" sz="2400" dirty="0"/>
              <a:t> </a:t>
            </a:r>
            <a:r>
              <a:rPr lang="tr-TR" sz="2400" dirty="0" err="1"/>
              <a:t>reduced</a:t>
            </a:r>
            <a:r>
              <a:rPr lang="tr-TR" sz="2400" dirty="0"/>
              <a:t> in size but </a:t>
            </a:r>
            <a:r>
              <a:rPr lang="tr-TR" sz="2400" dirty="0" err="1"/>
              <a:t>did</a:t>
            </a:r>
            <a:r>
              <a:rPr lang="tr-TR" sz="2400" dirty="0"/>
              <a:t> not </a:t>
            </a:r>
            <a:r>
              <a:rPr lang="tr-TR" sz="2400" dirty="0" err="1"/>
              <a:t>resolve</a:t>
            </a:r>
            <a:r>
              <a:rPr lang="tr-TR" sz="2400" dirty="0"/>
              <a:t> </a:t>
            </a:r>
            <a:r>
              <a:rPr lang="tr-TR" sz="2400" dirty="0" err="1"/>
              <a:t>entirely</a:t>
            </a:r>
            <a:r>
              <a:rPr lang="tr-TR" sz="2400" dirty="0"/>
              <a:t>. </a:t>
            </a:r>
            <a:r>
              <a:rPr lang="tr-TR" sz="2400" dirty="0" err="1"/>
              <a:t>All</a:t>
            </a:r>
            <a:r>
              <a:rPr lang="tr-TR" sz="2400" dirty="0"/>
              <a:t> of </a:t>
            </a:r>
            <a:r>
              <a:rPr lang="tr-TR" sz="2400" dirty="0" err="1"/>
              <a:t>these</a:t>
            </a:r>
            <a:r>
              <a:rPr lang="tr-TR" sz="2400" dirty="0"/>
              <a:t> </a:t>
            </a:r>
            <a:r>
              <a:rPr lang="tr-TR" sz="2400" dirty="0" err="1"/>
              <a:t>dogs</a:t>
            </a:r>
            <a:r>
              <a:rPr lang="tr-TR" sz="2400" dirty="0"/>
              <a:t> </a:t>
            </a:r>
            <a:r>
              <a:rPr lang="tr-TR" sz="2400" dirty="0" err="1"/>
              <a:t>became</a:t>
            </a:r>
            <a:r>
              <a:rPr lang="tr-TR" sz="2400" dirty="0"/>
              <a:t> </a:t>
            </a:r>
            <a:r>
              <a:rPr lang="tr-TR" sz="2400" dirty="0" err="1"/>
              <a:t>asymptomatic</a:t>
            </a:r>
            <a:r>
              <a:rPr lang="tr-TR" sz="2400" dirty="0"/>
              <a:t> </a:t>
            </a:r>
            <a:r>
              <a:rPr lang="tr-TR" sz="2400" dirty="0" err="1"/>
              <a:t>and</a:t>
            </a:r>
            <a:r>
              <a:rPr lang="tr-TR" sz="2400" dirty="0"/>
              <a:t> </a:t>
            </a:r>
            <a:r>
              <a:rPr lang="tr-TR" sz="2400" dirty="0" err="1"/>
              <a:t>continued</a:t>
            </a:r>
            <a:r>
              <a:rPr lang="tr-TR" sz="2400" dirty="0"/>
              <a:t> </a:t>
            </a:r>
            <a:r>
              <a:rPr lang="tr-TR" sz="2400" dirty="0" err="1"/>
              <a:t>to</a:t>
            </a:r>
            <a:r>
              <a:rPr lang="tr-TR" sz="2400" dirty="0"/>
              <a:t> </a:t>
            </a:r>
            <a:r>
              <a:rPr lang="tr-TR" sz="2400" dirty="0" err="1"/>
              <a:t>thrive</a:t>
            </a:r>
            <a:r>
              <a:rPr lang="tr-TR" sz="2400" dirty="0"/>
              <a:t>. </a:t>
            </a:r>
          </a:p>
          <a:p>
            <a:pPr algn="just">
              <a:lnSpc>
                <a:spcPct val="150000"/>
              </a:lnSpc>
            </a:pPr>
            <a:r>
              <a:rPr lang="tr-TR" sz="2400" dirty="0" err="1"/>
              <a:t>Thiabendazole</a:t>
            </a:r>
            <a:r>
              <a:rPr lang="tr-TR" sz="2400" dirty="0"/>
              <a:t> </a:t>
            </a:r>
            <a:r>
              <a:rPr lang="tr-TR" sz="2400" dirty="0" err="1"/>
              <a:t>was</a:t>
            </a:r>
            <a:r>
              <a:rPr lang="tr-TR" sz="2400" dirty="0"/>
              <a:t> </a:t>
            </a:r>
            <a:r>
              <a:rPr lang="tr-TR" sz="2400" dirty="0" err="1"/>
              <a:t>administered</a:t>
            </a:r>
            <a:r>
              <a:rPr lang="tr-TR" sz="2400" dirty="0"/>
              <a:t> at 35 mg/kg </a:t>
            </a:r>
            <a:r>
              <a:rPr lang="tr-TR" sz="2400" dirty="0" err="1"/>
              <a:t>twice</a:t>
            </a:r>
            <a:r>
              <a:rPr lang="tr-TR" sz="2400" dirty="0"/>
              <a:t> </a:t>
            </a:r>
            <a:r>
              <a:rPr lang="tr-TR" sz="2400" dirty="0" err="1"/>
              <a:t>daily</a:t>
            </a:r>
            <a:r>
              <a:rPr lang="tr-TR" sz="2400" dirty="0"/>
              <a:t> </a:t>
            </a:r>
            <a:r>
              <a:rPr lang="tr-TR" sz="2400" dirty="0" err="1"/>
              <a:t>for</a:t>
            </a:r>
            <a:r>
              <a:rPr lang="tr-TR" sz="2400" dirty="0"/>
              <a:t> 5 </a:t>
            </a:r>
            <a:r>
              <a:rPr lang="tr-TR" sz="2400" dirty="0" err="1"/>
              <a:t>days</a:t>
            </a:r>
            <a:r>
              <a:rPr lang="tr-TR" sz="2400" dirty="0"/>
              <a:t> </a:t>
            </a:r>
            <a:r>
              <a:rPr lang="tr-TR" sz="2400" dirty="0" err="1"/>
              <a:t>and</a:t>
            </a:r>
            <a:r>
              <a:rPr lang="tr-TR" sz="2400" dirty="0"/>
              <a:t> </a:t>
            </a:r>
            <a:r>
              <a:rPr lang="tr-TR" sz="2400" dirty="0" err="1"/>
              <a:t>then</a:t>
            </a:r>
            <a:r>
              <a:rPr lang="tr-TR" sz="2400" dirty="0"/>
              <a:t> at 70 mg/kg </a:t>
            </a:r>
            <a:r>
              <a:rPr lang="tr-TR" sz="2400" dirty="0" err="1"/>
              <a:t>twice</a:t>
            </a:r>
            <a:r>
              <a:rPr lang="tr-TR" sz="2400" dirty="0"/>
              <a:t> </a:t>
            </a:r>
            <a:r>
              <a:rPr lang="tr-TR" sz="2400" dirty="0" err="1"/>
              <a:t>daily</a:t>
            </a:r>
            <a:r>
              <a:rPr lang="tr-TR" sz="2400" dirty="0"/>
              <a:t> </a:t>
            </a:r>
            <a:r>
              <a:rPr lang="tr-TR" sz="2400" dirty="0" err="1"/>
              <a:t>for</a:t>
            </a:r>
            <a:r>
              <a:rPr lang="tr-TR" sz="2400" dirty="0"/>
              <a:t> 21 </a:t>
            </a:r>
            <a:r>
              <a:rPr lang="tr-TR" sz="2400" dirty="0" err="1"/>
              <a:t>days</a:t>
            </a:r>
            <a:r>
              <a:rPr lang="tr-TR" sz="2400" dirty="0"/>
              <a:t>. </a:t>
            </a:r>
            <a:r>
              <a:rPr lang="tr-TR" sz="2400" dirty="0" err="1"/>
              <a:t>Along</a:t>
            </a:r>
            <a:r>
              <a:rPr lang="tr-TR" sz="2400" dirty="0"/>
              <a:t> </a:t>
            </a:r>
            <a:r>
              <a:rPr lang="tr-TR" sz="2400" dirty="0" err="1"/>
              <a:t>with</a:t>
            </a:r>
            <a:r>
              <a:rPr lang="tr-TR" sz="2400" dirty="0"/>
              <a:t> </a:t>
            </a:r>
            <a:r>
              <a:rPr lang="tr-TR" sz="2400" dirty="0" err="1"/>
              <a:t>thiabendazole</a:t>
            </a:r>
            <a:r>
              <a:rPr lang="tr-TR" sz="2400" dirty="0"/>
              <a:t>, </a:t>
            </a:r>
            <a:r>
              <a:rPr lang="tr-TR" sz="2400" dirty="0" err="1"/>
              <a:t>prednisone</a:t>
            </a:r>
            <a:r>
              <a:rPr lang="tr-TR" sz="2400" dirty="0"/>
              <a:t> at 0.5 mg/kg </a:t>
            </a:r>
            <a:r>
              <a:rPr lang="tr-TR" sz="2400" dirty="0" err="1"/>
              <a:t>was</a:t>
            </a:r>
            <a:r>
              <a:rPr lang="tr-TR" sz="2400" dirty="0"/>
              <a:t> </a:t>
            </a:r>
            <a:r>
              <a:rPr lang="tr-TR" sz="2400" dirty="0" err="1"/>
              <a:t>given</a:t>
            </a:r>
            <a:r>
              <a:rPr lang="tr-TR" sz="2400" dirty="0"/>
              <a:t> </a:t>
            </a:r>
            <a:r>
              <a:rPr lang="tr-TR" sz="2400" dirty="0" err="1"/>
              <a:t>twice</a:t>
            </a:r>
            <a:r>
              <a:rPr lang="tr-TR" sz="2400" dirty="0"/>
              <a:t> </a:t>
            </a:r>
            <a:r>
              <a:rPr lang="tr-TR" sz="2400" dirty="0" err="1"/>
              <a:t>daily</a:t>
            </a:r>
            <a:r>
              <a:rPr lang="tr-TR" sz="2400" dirty="0"/>
              <a:t> </a:t>
            </a:r>
            <a:r>
              <a:rPr lang="tr-TR" sz="2400" dirty="0" err="1"/>
              <a:t>every</a:t>
            </a:r>
            <a:r>
              <a:rPr lang="tr-TR" sz="2400" dirty="0"/>
              <a:t> </a:t>
            </a:r>
            <a:r>
              <a:rPr lang="tr-TR" sz="2400" dirty="0" err="1"/>
              <a:t>other</a:t>
            </a:r>
            <a:r>
              <a:rPr lang="tr-TR" sz="2400" dirty="0"/>
              <a:t> </a:t>
            </a:r>
            <a:r>
              <a:rPr lang="tr-TR" sz="2400" dirty="0" err="1"/>
              <a:t>day</a:t>
            </a:r>
            <a:r>
              <a:rPr lang="tr-TR" sz="2400" dirty="0"/>
              <a:t> </a:t>
            </a:r>
          </a:p>
          <a:p>
            <a:pPr algn="just">
              <a:lnSpc>
                <a:spcPct val="150000"/>
              </a:lnSpc>
            </a:pPr>
            <a:endParaRPr lang="en-US" sz="2400" dirty="0"/>
          </a:p>
        </p:txBody>
      </p:sp>
    </p:spTree>
    <p:extLst>
      <p:ext uri="{BB962C8B-B14F-4D97-AF65-F5344CB8AC3E}">
        <p14:creationId xmlns:p14="http://schemas.microsoft.com/office/powerpoint/2010/main" val="2175113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2D161-B844-B947-B9F1-8545CE8088A7}"/>
              </a:ext>
            </a:extLst>
          </p:cNvPr>
          <p:cNvSpPr>
            <a:spLocks noGrp="1"/>
          </p:cNvSpPr>
          <p:nvPr>
            <p:ph type="title"/>
          </p:nvPr>
        </p:nvSpPr>
        <p:spPr/>
        <p:txBody>
          <a:bodyPr/>
          <a:lstStyle/>
          <a:p>
            <a:r>
              <a:rPr lang="en-US" b="1" dirty="0">
                <a:solidFill>
                  <a:srgbClr val="FF0000"/>
                </a:solidFill>
              </a:rPr>
              <a:t>Tracheal and Bronchial </a:t>
            </a:r>
            <a:r>
              <a:rPr lang="en-US" b="1" dirty="0" err="1">
                <a:solidFill>
                  <a:srgbClr val="FF0000"/>
                </a:solidFill>
              </a:rPr>
              <a:t>Travma</a:t>
            </a:r>
            <a:r>
              <a:rPr lang="en-US" b="1" dirty="0">
                <a:solidFill>
                  <a:srgbClr val="FF0000"/>
                </a:solidFill>
              </a:rPr>
              <a:t> </a:t>
            </a:r>
          </a:p>
        </p:txBody>
      </p:sp>
      <p:sp>
        <p:nvSpPr>
          <p:cNvPr id="3" name="Content Placeholder 2">
            <a:extLst>
              <a:ext uri="{FF2B5EF4-FFF2-40B4-BE49-F238E27FC236}">
                <a16:creationId xmlns:a16="http://schemas.microsoft.com/office/drawing/2014/main" id="{9E81C773-2361-4447-9645-013B91A7B396}"/>
              </a:ext>
            </a:extLst>
          </p:cNvPr>
          <p:cNvSpPr>
            <a:spLocks noGrp="1"/>
          </p:cNvSpPr>
          <p:nvPr>
            <p:ph idx="1"/>
          </p:nvPr>
        </p:nvSpPr>
        <p:spPr/>
        <p:txBody>
          <a:bodyPr>
            <a:normAutofit fontScale="92500"/>
          </a:bodyPr>
          <a:lstStyle/>
          <a:p>
            <a:pPr algn="just">
              <a:lnSpc>
                <a:spcPct val="200000"/>
              </a:lnSpc>
            </a:pPr>
            <a:r>
              <a:rPr lang="tr-TR" sz="2400" dirty="0" err="1"/>
              <a:t>Laceration</a:t>
            </a:r>
            <a:r>
              <a:rPr lang="tr-TR" sz="2400" dirty="0"/>
              <a:t> of </a:t>
            </a:r>
            <a:r>
              <a:rPr lang="tr-TR" sz="2400" dirty="0" err="1"/>
              <a:t>the</a:t>
            </a:r>
            <a:r>
              <a:rPr lang="tr-TR" sz="2400" dirty="0"/>
              <a:t> </a:t>
            </a:r>
            <a:r>
              <a:rPr lang="tr-TR" sz="2400" dirty="0" err="1"/>
              <a:t>tracheal</a:t>
            </a:r>
            <a:r>
              <a:rPr lang="tr-TR" sz="2400" dirty="0"/>
              <a:t> </a:t>
            </a:r>
            <a:r>
              <a:rPr lang="tr-TR" sz="2400" dirty="0" err="1"/>
              <a:t>wall</a:t>
            </a:r>
            <a:r>
              <a:rPr lang="tr-TR" sz="2400" dirty="0"/>
              <a:t> </a:t>
            </a:r>
            <a:r>
              <a:rPr lang="tr-TR" sz="2400" dirty="0" err="1"/>
              <a:t>causes</a:t>
            </a:r>
            <a:r>
              <a:rPr lang="tr-TR" sz="2400" dirty="0"/>
              <a:t> </a:t>
            </a:r>
            <a:r>
              <a:rPr lang="tr-TR" sz="2400" dirty="0" err="1"/>
              <a:t>subcutaneous</a:t>
            </a:r>
            <a:r>
              <a:rPr lang="tr-TR" sz="2400" dirty="0"/>
              <a:t> </a:t>
            </a:r>
            <a:r>
              <a:rPr lang="tr-TR" sz="2400" dirty="0" err="1"/>
              <a:t>and</a:t>
            </a:r>
            <a:r>
              <a:rPr lang="tr-TR" sz="2400" dirty="0"/>
              <a:t>/</a:t>
            </a:r>
            <a:r>
              <a:rPr lang="tr-TR" sz="2400" dirty="0" err="1"/>
              <a:t>or</a:t>
            </a:r>
            <a:r>
              <a:rPr lang="tr-TR" sz="2400" dirty="0"/>
              <a:t> </a:t>
            </a:r>
            <a:r>
              <a:rPr lang="tr-TR" sz="2400" dirty="0" err="1"/>
              <a:t>mediastinal</a:t>
            </a:r>
            <a:r>
              <a:rPr lang="tr-TR" sz="2400" dirty="0"/>
              <a:t> </a:t>
            </a:r>
            <a:r>
              <a:rPr lang="tr-TR" sz="2400" dirty="0" err="1"/>
              <a:t>emphysema</a:t>
            </a:r>
            <a:r>
              <a:rPr lang="tr-TR" sz="2400" dirty="0"/>
              <a:t>. </a:t>
            </a:r>
            <a:r>
              <a:rPr lang="tr-TR" sz="2400" dirty="0" err="1"/>
              <a:t>Blunt</a:t>
            </a:r>
            <a:r>
              <a:rPr lang="tr-TR" sz="2400" dirty="0"/>
              <a:t> </a:t>
            </a:r>
            <a:r>
              <a:rPr lang="tr-TR" sz="2400" dirty="0" err="1"/>
              <a:t>trauma</a:t>
            </a:r>
            <a:r>
              <a:rPr lang="tr-TR" sz="2400" dirty="0"/>
              <a:t> </a:t>
            </a:r>
            <a:r>
              <a:rPr lang="tr-TR" sz="2400" dirty="0" err="1"/>
              <a:t>to</a:t>
            </a:r>
            <a:r>
              <a:rPr lang="tr-TR" sz="2400" dirty="0"/>
              <a:t> </a:t>
            </a:r>
            <a:r>
              <a:rPr lang="tr-TR" sz="2400" dirty="0" err="1"/>
              <a:t>the</a:t>
            </a:r>
            <a:r>
              <a:rPr lang="tr-TR" sz="2400" dirty="0"/>
              <a:t> </a:t>
            </a:r>
            <a:r>
              <a:rPr lang="tr-TR" sz="2400" dirty="0" err="1"/>
              <a:t>trachea</a:t>
            </a:r>
            <a:r>
              <a:rPr lang="tr-TR" sz="2400" dirty="0"/>
              <a:t>, </a:t>
            </a:r>
            <a:r>
              <a:rPr lang="tr-TR" sz="2400" dirty="0" err="1"/>
              <a:t>although</a:t>
            </a:r>
            <a:r>
              <a:rPr lang="tr-TR" sz="2400" dirty="0"/>
              <a:t> </a:t>
            </a:r>
            <a:r>
              <a:rPr lang="tr-TR" sz="2400" dirty="0" err="1"/>
              <a:t>unusual</a:t>
            </a:r>
            <a:r>
              <a:rPr lang="tr-TR" sz="2400" dirty="0"/>
              <a:t>, </a:t>
            </a:r>
            <a:r>
              <a:rPr lang="tr-TR" sz="2400" dirty="0" err="1"/>
              <a:t>may</a:t>
            </a:r>
            <a:r>
              <a:rPr lang="tr-TR" sz="2400" dirty="0"/>
              <a:t> </a:t>
            </a:r>
            <a:r>
              <a:rPr lang="tr-TR" sz="2400" dirty="0" err="1"/>
              <a:t>cause</a:t>
            </a:r>
            <a:r>
              <a:rPr lang="tr-TR" sz="2400" dirty="0"/>
              <a:t> a </a:t>
            </a:r>
            <a:r>
              <a:rPr lang="tr-TR" sz="2400" dirty="0" err="1"/>
              <a:t>tear</a:t>
            </a:r>
            <a:r>
              <a:rPr lang="tr-TR" sz="2400" dirty="0"/>
              <a:t>. </a:t>
            </a:r>
          </a:p>
          <a:p>
            <a:pPr algn="just">
              <a:lnSpc>
                <a:spcPct val="200000"/>
              </a:lnSpc>
            </a:pPr>
            <a:r>
              <a:rPr lang="tr-TR" sz="2400" dirty="0"/>
              <a:t>Bite </a:t>
            </a:r>
            <a:r>
              <a:rPr lang="tr-TR" sz="2400" dirty="0" err="1"/>
              <a:t>wounds</a:t>
            </a:r>
            <a:r>
              <a:rPr lang="tr-TR" sz="2400" dirty="0"/>
              <a:t> </a:t>
            </a:r>
            <a:r>
              <a:rPr lang="tr-TR" sz="2400" dirty="0" err="1"/>
              <a:t>to</a:t>
            </a:r>
            <a:r>
              <a:rPr lang="tr-TR" sz="2400" dirty="0"/>
              <a:t> </a:t>
            </a:r>
            <a:r>
              <a:rPr lang="tr-TR" sz="2400" dirty="0" err="1"/>
              <a:t>the</a:t>
            </a:r>
            <a:r>
              <a:rPr lang="tr-TR" sz="2400" dirty="0"/>
              <a:t> </a:t>
            </a:r>
            <a:r>
              <a:rPr lang="tr-TR" sz="2400" dirty="0" err="1"/>
              <a:t>neck</a:t>
            </a:r>
            <a:r>
              <a:rPr lang="tr-TR" sz="2400" dirty="0"/>
              <a:t> </a:t>
            </a:r>
            <a:r>
              <a:rPr lang="tr-TR" sz="2400" dirty="0" err="1"/>
              <a:t>incurred</a:t>
            </a:r>
            <a:r>
              <a:rPr lang="tr-TR" sz="2400" dirty="0"/>
              <a:t> </a:t>
            </a:r>
            <a:r>
              <a:rPr lang="tr-TR" sz="2400" dirty="0" err="1"/>
              <a:t>during</a:t>
            </a:r>
            <a:r>
              <a:rPr lang="tr-TR" sz="2400" dirty="0"/>
              <a:t> a </a:t>
            </a:r>
            <a:r>
              <a:rPr lang="tr-TR" sz="2400" dirty="0" err="1"/>
              <a:t>dog</a:t>
            </a:r>
            <a:r>
              <a:rPr lang="tr-TR" sz="2400" dirty="0"/>
              <a:t> </a:t>
            </a:r>
            <a:r>
              <a:rPr lang="tr-TR" sz="2400" dirty="0" err="1"/>
              <a:t>or</a:t>
            </a:r>
            <a:r>
              <a:rPr lang="tr-TR" sz="2400" dirty="0"/>
              <a:t> </a:t>
            </a:r>
            <a:r>
              <a:rPr lang="tr-TR" sz="2400" dirty="0" err="1"/>
              <a:t>cat</a:t>
            </a:r>
            <a:r>
              <a:rPr lang="tr-TR" sz="2400" dirty="0"/>
              <a:t> </a:t>
            </a:r>
            <a:r>
              <a:rPr lang="tr-TR" sz="2400" dirty="0" err="1"/>
              <a:t>fight</a:t>
            </a:r>
            <a:r>
              <a:rPr lang="tr-TR" sz="2400" dirty="0"/>
              <a:t>, </a:t>
            </a:r>
            <a:r>
              <a:rPr lang="tr-TR" sz="2400" dirty="0" err="1"/>
              <a:t>transtracheal</a:t>
            </a:r>
            <a:r>
              <a:rPr lang="tr-TR" sz="2400" dirty="0"/>
              <a:t> </a:t>
            </a:r>
            <a:r>
              <a:rPr lang="tr-TR" sz="2400" dirty="0" err="1"/>
              <a:t>wash</a:t>
            </a:r>
            <a:r>
              <a:rPr lang="tr-TR" sz="2400" dirty="0"/>
              <a:t> </a:t>
            </a:r>
            <a:r>
              <a:rPr lang="tr-TR" sz="2400" dirty="0" err="1"/>
              <a:t>procedure</a:t>
            </a:r>
            <a:r>
              <a:rPr lang="tr-TR" sz="2400" dirty="0"/>
              <a:t>, </a:t>
            </a:r>
            <a:r>
              <a:rPr lang="tr-TR" sz="2400" dirty="0" err="1"/>
              <a:t>and</a:t>
            </a:r>
            <a:r>
              <a:rPr lang="tr-TR" sz="2400" dirty="0"/>
              <a:t> </a:t>
            </a:r>
            <a:r>
              <a:rPr lang="tr-TR" sz="2400" dirty="0" err="1"/>
              <a:t>inadvertent</a:t>
            </a:r>
            <a:r>
              <a:rPr lang="tr-TR" sz="2400" dirty="0"/>
              <a:t> </a:t>
            </a:r>
            <a:r>
              <a:rPr lang="tr-TR" sz="2400" dirty="0" err="1"/>
              <a:t>laceration</a:t>
            </a:r>
            <a:r>
              <a:rPr lang="tr-TR" sz="2400" dirty="0"/>
              <a:t> of </a:t>
            </a:r>
            <a:r>
              <a:rPr lang="tr-TR" sz="2400" dirty="0" err="1"/>
              <a:t>the</a:t>
            </a:r>
            <a:r>
              <a:rPr lang="tr-TR" sz="2400" dirty="0"/>
              <a:t> </a:t>
            </a:r>
            <a:r>
              <a:rPr lang="tr-TR" sz="2400" dirty="0" err="1"/>
              <a:t>trachea</a:t>
            </a:r>
            <a:r>
              <a:rPr lang="tr-TR" sz="2400" dirty="0"/>
              <a:t> </a:t>
            </a:r>
            <a:r>
              <a:rPr lang="tr-TR" sz="2400" dirty="0" err="1"/>
              <a:t>during</a:t>
            </a:r>
            <a:r>
              <a:rPr lang="tr-TR" sz="2400" dirty="0"/>
              <a:t> </a:t>
            </a:r>
            <a:r>
              <a:rPr lang="tr-TR" sz="2400" dirty="0" err="1"/>
              <a:t>jugular</a:t>
            </a:r>
            <a:r>
              <a:rPr lang="tr-TR" sz="2400" dirty="0"/>
              <a:t> </a:t>
            </a:r>
            <a:r>
              <a:rPr lang="tr-TR" sz="2400" dirty="0" err="1"/>
              <a:t>venous</a:t>
            </a:r>
            <a:r>
              <a:rPr lang="tr-TR" sz="2400" dirty="0"/>
              <a:t> </a:t>
            </a:r>
            <a:r>
              <a:rPr lang="tr-TR" sz="2400" dirty="0" err="1"/>
              <a:t>puncture</a:t>
            </a:r>
            <a:r>
              <a:rPr lang="tr-TR" sz="2400" dirty="0"/>
              <a:t>, severe </a:t>
            </a:r>
            <a:r>
              <a:rPr lang="tr-TR" sz="2400" dirty="0" err="1"/>
              <a:t>coughing</a:t>
            </a:r>
            <a:r>
              <a:rPr lang="tr-TR" sz="2400" dirty="0"/>
              <a:t> </a:t>
            </a:r>
            <a:r>
              <a:rPr lang="tr-TR" sz="2400" dirty="0" err="1"/>
              <a:t>episodes</a:t>
            </a:r>
            <a:r>
              <a:rPr lang="tr-TR" sz="2400" dirty="0"/>
              <a:t>, </a:t>
            </a:r>
            <a:r>
              <a:rPr lang="tr-TR" sz="2400" dirty="0" err="1"/>
              <a:t>and</a:t>
            </a:r>
            <a:r>
              <a:rPr lang="tr-TR" sz="2400" dirty="0"/>
              <a:t> </a:t>
            </a:r>
            <a:r>
              <a:rPr lang="tr-TR" sz="2400" dirty="0" err="1"/>
              <a:t>overinflation</a:t>
            </a:r>
            <a:r>
              <a:rPr lang="tr-TR" sz="2400" dirty="0"/>
              <a:t> of an </a:t>
            </a:r>
            <a:r>
              <a:rPr lang="tr-TR" sz="2400" dirty="0" err="1"/>
              <a:t>endotracheal</a:t>
            </a:r>
            <a:r>
              <a:rPr lang="tr-TR" sz="2400" dirty="0"/>
              <a:t> </a:t>
            </a:r>
            <a:r>
              <a:rPr lang="tr-TR" sz="2400" dirty="0" err="1"/>
              <a:t>cuff</a:t>
            </a:r>
            <a:r>
              <a:rPr lang="tr-TR" sz="2400" dirty="0"/>
              <a:t> in </a:t>
            </a:r>
            <a:r>
              <a:rPr lang="tr-TR" sz="2400" dirty="0" err="1"/>
              <a:t>cats</a:t>
            </a:r>
            <a:r>
              <a:rPr lang="tr-TR" sz="2400" dirty="0"/>
              <a:t> </a:t>
            </a:r>
            <a:r>
              <a:rPr lang="tr-TR" sz="2400" dirty="0" err="1"/>
              <a:t>intubated</a:t>
            </a:r>
            <a:r>
              <a:rPr lang="tr-TR" sz="2400" dirty="0"/>
              <a:t> </a:t>
            </a:r>
            <a:r>
              <a:rPr lang="tr-TR" sz="2400" dirty="0" err="1"/>
              <a:t>for</a:t>
            </a:r>
            <a:r>
              <a:rPr lang="tr-TR" sz="2400" dirty="0"/>
              <a:t> </a:t>
            </a:r>
            <a:r>
              <a:rPr lang="tr-TR" sz="2400" dirty="0" err="1"/>
              <a:t>anesthetic</a:t>
            </a:r>
            <a:r>
              <a:rPr lang="tr-TR" sz="2400" dirty="0"/>
              <a:t> </a:t>
            </a:r>
            <a:r>
              <a:rPr lang="tr-TR" sz="2400" dirty="0" err="1"/>
              <a:t>rrocedures</a:t>
            </a:r>
            <a:r>
              <a:rPr lang="tr-TR" sz="2400" dirty="0"/>
              <a:t> </a:t>
            </a:r>
            <a:r>
              <a:rPr lang="tr-TR" sz="2400" dirty="0" err="1"/>
              <a:t>may</a:t>
            </a:r>
            <a:r>
              <a:rPr lang="tr-TR" sz="2400" dirty="0"/>
              <a:t> </a:t>
            </a:r>
            <a:r>
              <a:rPr lang="tr-TR" sz="2400" dirty="0" err="1"/>
              <a:t>all</a:t>
            </a:r>
            <a:r>
              <a:rPr lang="tr-TR" sz="2400" dirty="0"/>
              <a:t> be </a:t>
            </a:r>
            <a:r>
              <a:rPr lang="tr-TR" sz="2400" dirty="0" err="1"/>
              <a:t>responsible</a:t>
            </a:r>
            <a:r>
              <a:rPr lang="tr-TR" sz="2400" dirty="0"/>
              <a:t> </a:t>
            </a:r>
            <a:r>
              <a:rPr lang="tr-TR" sz="2400" dirty="0" err="1"/>
              <a:t>for</a:t>
            </a:r>
            <a:r>
              <a:rPr lang="tr-TR" sz="2400" dirty="0"/>
              <a:t> </a:t>
            </a:r>
            <a:r>
              <a:rPr lang="tr-TR" sz="2400" dirty="0" err="1"/>
              <a:t>tracheal</a:t>
            </a:r>
            <a:r>
              <a:rPr lang="tr-TR" sz="2400" dirty="0"/>
              <a:t> </a:t>
            </a:r>
            <a:r>
              <a:rPr lang="tr-TR" sz="2400" dirty="0" err="1"/>
              <a:t>tearing</a:t>
            </a:r>
            <a:r>
              <a:rPr lang="tr-TR" sz="2400" dirty="0"/>
              <a:t> </a:t>
            </a:r>
          </a:p>
          <a:p>
            <a:pPr algn="just">
              <a:lnSpc>
                <a:spcPct val="200000"/>
              </a:lnSpc>
            </a:pPr>
            <a:endParaRPr lang="en-US" sz="2400" dirty="0"/>
          </a:p>
        </p:txBody>
      </p:sp>
    </p:spTree>
    <p:extLst>
      <p:ext uri="{BB962C8B-B14F-4D97-AF65-F5344CB8AC3E}">
        <p14:creationId xmlns:p14="http://schemas.microsoft.com/office/powerpoint/2010/main" val="979930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1EBA2B-E337-9841-83D6-EC0F5F8145C6}"/>
              </a:ext>
            </a:extLst>
          </p:cNvPr>
          <p:cNvSpPr>
            <a:spLocks noGrp="1"/>
          </p:cNvSpPr>
          <p:nvPr>
            <p:ph idx="1"/>
          </p:nvPr>
        </p:nvSpPr>
        <p:spPr>
          <a:xfrm>
            <a:off x="838200" y="802105"/>
            <a:ext cx="10515600" cy="5374858"/>
          </a:xfrm>
        </p:spPr>
        <p:txBody>
          <a:bodyPr>
            <a:normAutofit/>
          </a:bodyPr>
          <a:lstStyle/>
          <a:p>
            <a:pPr algn="just">
              <a:lnSpc>
                <a:spcPct val="150000"/>
              </a:lnSpc>
            </a:pPr>
            <a:r>
              <a:rPr lang="tr-TR" sz="2400" dirty="0"/>
              <a:t>A </a:t>
            </a:r>
            <a:r>
              <a:rPr lang="tr-TR" sz="2400" dirty="0" err="1"/>
              <a:t>ventrolateral</a:t>
            </a:r>
            <a:r>
              <a:rPr lang="tr-TR" sz="2400" dirty="0"/>
              <a:t> </a:t>
            </a:r>
            <a:r>
              <a:rPr lang="tr-TR" sz="2400" dirty="0" err="1"/>
              <a:t>tear</a:t>
            </a:r>
            <a:r>
              <a:rPr lang="tr-TR" sz="2400" dirty="0"/>
              <a:t> of </a:t>
            </a:r>
            <a:r>
              <a:rPr lang="tr-TR" sz="2400" dirty="0" err="1"/>
              <a:t>the</a:t>
            </a:r>
            <a:r>
              <a:rPr lang="tr-TR" sz="2400" dirty="0"/>
              <a:t> </a:t>
            </a:r>
            <a:r>
              <a:rPr lang="tr-TR" sz="2400" dirty="0" err="1"/>
              <a:t>annular</a:t>
            </a:r>
            <a:r>
              <a:rPr lang="tr-TR" sz="2400" dirty="0"/>
              <a:t> </a:t>
            </a:r>
            <a:r>
              <a:rPr lang="tr-TR" sz="2400" dirty="0" err="1"/>
              <a:t>ligament</a:t>
            </a:r>
            <a:r>
              <a:rPr lang="tr-TR" sz="2400" dirty="0"/>
              <a:t> </a:t>
            </a:r>
            <a:r>
              <a:rPr lang="tr-TR" sz="2400" dirty="0" err="1"/>
              <a:t>may</a:t>
            </a:r>
            <a:r>
              <a:rPr lang="tr-TR" sz="2400" dirty="0"/>
              <a:t> </a:t>
            </a:r>
            <a:r>
              <a:rPr lang="tr-TR" sz="2400" dirty="0" err="1"/>
              <a:t>rroduce</a:t>
            </a:r>
            <a:r>
              <a:rPr lang="tr-TR" sz="2400" dirty="0"/>
              <a:t> </a:t>
            </a:r>
            <a:r>
              <a:rPr lang="tr-TR" sz="2400" dirty="0" err="1"/>
              <a:t>secondary</a:t>
            </a:r>
            <a:r>
              <a:rPr lang="tr-TR" sz="2400" dirty="0"/>
              <a:t> </a:t>
            </a:r>
            <a:r>
              <a:rPr lang="tr-TR" sz="2400" dirty="0" err="1"/>
              <a:t>subcutaneous</a:t>
            </a:r>
            <a:r>
              <a:rPr lang="tr-TR" sz="2400" dirty="0"/>
              <a:t> </a:t>
            </a:r>
            <a:r>
              <a:rPr lang="tr-TR" sz="2400" dirty="0" err="1"/>
              <a:t>emrhysema</a:t>
            </a:r>
            <a:r>
              <a:rPr lang="tr-TR" sz="2400" dirty="0"/>
              <a:t> </a:t>
            </a:r>
            <a:r>
              <a:rPr lang="tr-TR" sz="2400" dirty="0" err="1"/>
              <a:t>over</a:t>
            </a:r>
            <a:r>
              <a:rPr lang="tr-TR" sz="2400" dirty="0"/>
              <a:t> </a:t>
            </a:r>
            <a:r>
              <a:rPr lang="tr-TR" sz="2400" dirty="0" err="1"/>
              <a:t>the</a:t>
            </a:r>
            <a:r>
              <a:rPr lang="tr-TR" sz="2400" dirty="0"/>
              <a:t> </a:t>
            </a:r>
            <a:r>
              <a:rPr lang="tr-TR" sz="2400" dirty="0" err="1"/>
              <a:t>entire</a:t>
            </a:r>
            <a:r>
              <a:rPr lang="tr-TR" sz="2400" dirty="0"/>
              <a:t> body.</a:t>
            </a:r>
          </a:p>
          <a:p>
            <a:pPr algn="just">
              <a:lnSpc>
                <a:spcPct val="150000"/>
              </a:lnSpc>
            </a:pPr>
            <a:r>
              <a:rPr lang="tr-TR" sz="2400" dirty="0" err="1"/>
              <a:t>This</a:t>
            </a:r>
            <a:r>
              <a:rPr lang="tr-TR" sz="2400" dirty="0"/>
              <a:t> </a:t>
            </a:r>
            <a:r>
              <a:rPr lang="tr-TR" sz="2400" dirty="0" err="1"/>
              <a:t>latter</a:t>
            </a:r>
            <a:r>
              <a:rPr lang="tr-TR" sz="2400" dirty="0"/>
              <a:t> </a:t>
            </a:r>
            <a:r>
              <a:rPr lang="tr-TR" sz="2400" dirty="0" err="1"/>
              <a:t>condition</a:t>
            </a:r>
            <a:r>
              <a:rPr lang="tr-TR" sz="2400" dirty="0"/>
              <a:t> </a:t>
            </a:r>
            <a:r>
              <a:rPr lang="tr-TR" sz="2400" dirty="0" err="1"/>
              <a:t>develors</a:t>
            </a:r>
            <a:r>
              <a:rPr lang="tr-TR" sz="2400" dirty="0"/>
              <a:t> </a:t>
            </a:r>
            <a:r>
              <a:rPr lang="tr-TR" sz="2400" dirty="0" err="1"/>
              <a:t>frequently</a:t>
            </a:r>
            <a:r>
              <a:rPr lang="tr-TR" sz="2400" dirty="0"/>
              <a:t> in </a:t>
            </a:r>
            <a:r>
              <a:rPr lang="tr-TR" sz="2400" dirty="0" err="1"/>
              <a:t>dogs</a:t>
            </a:r>
            <a:r>
              <a:rPr lang="tr-TR" sz="2400" dirty="0"/>
              <a:t> </a:t>
            </a:r>
            <a:r>
              <a:rPr lang="tr-TR" sz="2400" dirty="0" err="1"/>
              <a:t>or</a:t>
            </a:r>
            <a:r>
              <a:rPr lang="tr-TR" sz="2400" dirty="0"/>
              <a:t> </a:t>
            </a:r>
            <a:r>
              <a:rPr lang="tr-TR" sz="2400" dirty="0" err="1"/>
              <a:t>cats</a:t>
            </a:r>
            <a:r>
              <a:rPr lang="tr-TR" sz="2400" dirty="0"/>
              <a:t> </a:t>
            </a:r>
            <a:r>
              <a:rPr lang="tr-TR" sz="2400" dirty="0" err="1"/>
              <a:t>involved</a:t>
            </a:r>
            <a:r>
              <a:rPr lang="tr-TR" sz="2400" dirty="0"/>
              <a:t> in </a:t>
            </a:r>
            <a:r>
              <a:rPr lang="tr-TR" sz="2400" dirty="0" err="1"/>
              <a:t>fights</a:t>
            </a:r>
            <a:r>
              <a:rPr lang="tr-TR" sz="2400" dirty="0"/>
              <a:t> </a:t>
            </a:r>
            <a:r>
              <a:rPr lang="tr-TR" sz="2400" dirty="0" err="1"/>
              <a:t>during</a:t>
            </a:r>
            <a:r>
              <a:rPr lang="tr-TR" sz="2400" dirty="0"/>
              <a:t> </a:t>
            </a:r>
            <a:r>
              <a:rPr lang="tr-TR" sz="2400" dirty="0" err="1"/>
              <a:t>which</a:t>
            </a:r>
            <a:r>
              <a:rPr lang="tr-TR" sz="2400" dirty="0"/>
              <a:t> a </a:t>
            </a:r>
            <a:r>
              <a:rPr lang="tr-TR" sz="2400" dirty="0" err="1"/>
              <a:t>tooth</a:t>
            </a:r>
            <a:r>
              <a:rPr lang="tr-TR" sz="2400" dirty="0"/>
              <a:t> </a:t>
            </a:r>
            <a:r>
              <a:rPr lang="tr-TR" sz="2400" dirty="0" err="1"/>
              <a:t>punctures</a:t>
            </a:r>
            <a:r>
              <a:rPr lang="tr-TR" sz="2400" dirty="0"/>
              <a:t> </a:t>
            </a:r>
            <a:r>
              <a:rPr lang="tr-TR" sz="2400" dirty="0" err="1"/>
              <a:t>or</a:t>
            </a:r>
            <a:r>
              <a:rPr lang="tr-TR" sz="2400" dirty="0"/>
              <a:t> </a:t>
            </a:r>
            <a:r>
              <a:rPr lang="tr-TR" sz="2400" dirty="0" err="1"/>
              <a:t>lacerates</a:t>
            </a:r>
            <a:r>
              <a:rPr lang="tr-TR" sz="2400" dirty="0"/>
              <a:t> </a:t>
            </a:r>
            <a:r>
              <a:rPr lang="tr-TR" sz="2400" dirty="0" err="1"/>
              <a:t>the</a:t>
            </a:r>
            <a:r>
              <a:rPr lang="tr-TR" sz="2400" dirty="0"/>
              <a:t> </a:t>
            </a:r>
            <a:r>
              <a:rPr lang="tr-TR" sz="2400" dirty="0" err="1"/>
              <a:t>tracheal</a:t>
            </a:r>
            <a:r>
              <a:rPr lang="tr-TR" sz="2400" dirty="0"/>
              <a:t> </a:t>
            </a:r>
            <a:r>
              <a:rPr lang="tr-TR" sz="2400" dirty="0" err="1"/>
              <a:t>wall</a:t>
            </a:r>
            <a:r>
              <a:rPr lang="tr-TR" sz="2400" dirty="0"/>
              <a:t>. </a:t>
            </a:r>
            <a:r>
              <a:rPr lang="tr-TR" sz="2400" dirty="0" err="1"/>
              <a:t>Air</a:t>
            </a:r>
            <a:r>
              <a:rPr lang="tr-TR" sz="2400" dirty="0"/>
              <a:t> </a:t>
            </a:r>
            <a:r>
              <a:rPr lang="tr-TR" sz="2400" dirty="0" err="1"/>
              <a:t>escares</a:t>
            </a:r>
            <a:r>
              <a:rPr lang="tr-TR" sz="2400" dirty="0"/>
              <a:t> </a:t>
            </a:r>
            <a:r>
              <a:rPr lang="tr-TR" sz="2400" dirty="0" err="1"/>
              <a:t>from</a:t>
            </a:r>
            <a:r>
              <a:rPr lang="tr-TR" sz="2400" dirty="0"/>
              <a:t> </a:t>
            </a:r>
            <a:r>
              <a:rPr lang="tr-TR" sz="2400" dirty="0" err="1"/>
              <a:t>the</a:t>
            </a:r>
            <a:r>
              <a:rPr lang="tr-TR" sz="2400" dirty="0"/>
              <a:t> </a:t>
            </a:r>
            <a:r>
              <a:rPr lang="tr-TR" sz="2400" dirty="0" err="1"/>
              <a:t>tracheal</a:t>
            </a:r>
            <a:r>
              <a:rPr lang="tr-TR" sz="2400" dirty="0"/>
              <a:t> </a:t>
            </a:r>
            <a:r>
              <a:rPr lang="tr-TR" sz="2400" dirty="0" err="1"/>
              <a:t>orening</a:t>
            </a:r>
            <a:r>
              <a:rPr lang="tr-TR" sz="2400" dirty="0"/>
              <a:t> </a:t>
            </a:r>
            <a:r>
              <a:rPr lang="tr-TR" sz="2400" dirty="0" err="1"/>
              <a:t>and</a:t>
            </a:r>
            <a:r>
              <a:rPr lang="tr-TR" sz="2400" dirty="0"/>
              <a:t> </a:t>
            </a:r>
            <a:r>
              <a:rPr lang="tr-TR" sz="2400" dirty="0" err="1"/>
              <a:t>enters</a:t>
            </a:r>
            <a:r>
              <a:rPr lang="tr-TR" sz="2400" dirty="0"/>
              <a:t> </a:t>
            </a:r>
            <a:r>
              <a:rPr lang="tr-TR" sz="2400" dirty="0" err="1"/>
              <a:t>the</a:t>
            </a:r>
            <a:r>
              <a:rPr lang="tr-TR" sz="2400" dirty="0"/>
              <a:t> </a:t>
            </a:r>
            <a:r>
              <a:rPr lang="tr-TR" sz="2400" dirty="0" err="1"/>
              <a:t>subcutaneous</a:t>
            </a:r>
            <a:r>
              <a:rPr lang="tr-TR" sz="2400" dirty="0"/>
              <a:t> </a:t>
            </a:r>
            <a:r>
              <a:rPr lang="tr-TR" sz="2400" dirty="0" err="1"/>
              <a:t>tissue</a:t>
            </a:r>
            <a:r>
              <a:rPr lang="tr-TR" sz="2400" dirty="0"/>
              <a:t> of </a:t>
            </a:r>
            <a:r>
              <a:rPr lang="tr-TR" sz="2400" dirty="0" err="1"/>
              <a:t>the</a:t>
            </a:r>
            <a:r>
              <a:rPr lang="tr-TR" sz="2400" dirty="0"/>
              <a:t> </a:t>
            </a:r>
            <a:r>
              <a:rPr lang="tr-TR" sz="2400" dirty="0" err="1"/>
              <a:t>neck</a:t>
            </a:r>
            <a:r>
              <a:rPr lang="tr-TR" sz="2400" dirty="0"/>
              <a:t> </a:t>
            </a:r>
          </a:p>
          <a:p>
            <a:pPr algn="just">
              <a:lnSpc>
                <a:spcPct val="150000"/>
              </a:lnSpc>
            </a:pPr>
            <a:r>
              <a:rPr lang="tr-TR" sz="2400" dirty="0" err="1"/>
              <a:t>The</a:t>
            </a:r>
            <a:r>
              <a:rPr lang="tr-TR" sz="2400" dirty="0"/>
              <a:t> </a:t>
            </a:r>
            <a:r>
              <a:rPr lang="tr-TR" sz="2400" dirty="0" err="1"/>
              <a:t>subcutaneous</a:t>
            </a:r>
            <a:r>
              <a:rPr lang="tr-TR" sz="2400" dirty="0"/>
              <a:t> </a:t>
            </a:r>
            <a:r>
              <a:rPr lang="tr-TR" sz="2400" dirty="0" err="1"/>
              <a:t>emphysema</a:t>
            </a:r>
            <a:r>
              <a:rPr lang="tr-TR" sz="2400" dirty="0"/>
              <a:t> </a:t>
            </a:r>
            <a:r>
              <a:rPr lang="tr-TR" sz="2400" dirty="0" err="1"/>
              <a:t>may</a:t>
            </a:r>
            <a:r>
              <a:rPr lang="tr-TR" sz="2400" dirty="0"/>
              <a:t> </a:t>
            </a:r>
            <a:r>
              <a:rPr lang="tr-TR" sz="2400" dirty="0" err="1"/>
              <a:t>involve</a:t>
            </a:r>
            <a:r>
              <a:rPr lang="tr-TR" sz="2400" dirty="0"/>
              <a:t> </a:t>
            </a:r>
            <a:r>
              <a:rPr lang="tr-TR" sz="2400" dirty="0" err="1"/>
              <a:t>only</a:t>
            </a:r>
            <a:r>
              <a:rPr lang="tr-TR" sz="2400" dirty="0"/>
              <a:t> </a:t>
            </a:r>
            <a:r>
              <a:rPr lang="tr-TR" sz="2400" dirty="0" err="1"/>
              <a:t>the</a:t>
            </a:r>
            <a:r>
              <a:rPr lang="tr-TR" sz="2400" dirty="0"/>
              <a:t> </a:t>
            </a:r>
            <a:r>
              <a:rPr lang="tr-TR" sz="2400" dirty="0" err="1"/>
              <a:t>reri</a:t>
            </a:r>
            <a:r>
              <a:rPr lang="tr-TR" sz="2400" dirty="0"/>
              <a:t>- </a:t>
            </a:r>
            <a:r>
              <a:rPr lang="tr-TR" sz="2400" dirty="0" err="1"/>
              <a:t>tracheal</a:t>
            </a:r>
            <a:r>
              <a:rPr lang="tr-TR" sz="2400" dirty="0"/>
              <a:t> </a:t>
            </a:r>
            <a:r>
              <a:rPr lang="tr-TR" sz="2400" dirty="0" err="1"/>
              <a:t>region</a:t>
            </a:r>
            <a:r>
              <a:rPr lang="tr-TR" sz="2400" dirty="0"/>
              <a:t> </a:t>
            </a:r>
            <a:r>
              <a:rPr lang="tr-TR" sz="2400" dirty="0" err="1"/>
              <a:t>or</a:t>
            </a:r>
            <a:r>
              <a:rPr lang="tr-TR" sz="2400" dirty="0"/>
              <a:t> be </a:t>
            </a:r>
            <a:r>
              <a:rPr lang="tr-TR" sz="2400" dirty="0" err="1"/>
              <a:t>more</a:t>
            </a:r>
            <a:r>
              <a:rPr lang="tr-TR" sz="2400" dirty="0"/>
              <a:t> </a:t>
            </a:r>
            <a:r>
              <a:rPr lang="tr-TR" sz="2400" dirty="0" err="1"/>
              <a:t>extensive</a:t>
            </a:r>
            <a:r>
              <a:rPr lang="tr-TR" sz="2400" dirty="0"/>
              <a:t> </a:t>
            </a:r>
            <a:r>
              <a:rPr lang="tr-TR" sz="2400" dirty="0" err="1"/>
              <a:t>and</a:t>
            </a:r>
            <a:r>
              <a:rPr lang="tr-TR" sz="2400" dirty="0"/>
              <a:t> </a:t>
            </a:r>
            <a:r>
              <a:rPr lang="tr-TR" sz="2400" dirty="0" err="1"/>
              <a:t>involve</a:t>
            </a:r>
            <a:r>
              <a:rPr lang="tr-TR" sz="2400" dirty="0"/>
              <a:t> </a:t>
            </a:r>
            <a:r>
              <a:rPr lang="tr-TR" sz="2400" dirty="0" err="1"/>
              <a:t>the</a:t>
            </a:r>
            <a:r>
              <a:rPr lang="tr-TR" sz="2400" dirty="0"/>
              <a:t> </a:t>
            </a:r>
            <a:r>
              <a:rPr lang="tr-TR" sz="2400" dirty="0" err="1"/>
              <a:t>entire</a:t>
            </a:r>
            <a:r>
              <a:rPr lang="tr-TR" sz="2400" dirty="0"/>
              <a:t> </a:t>
            </a:r>
            <a:r>
              <a:rPr lang="tr-TR" sz="2400" dirty="0" err="1"/>
              <a:t>subcutaneous</a:t>
            </a:r>
            <a:r>
              <a:rPr lang="tr-TR" sz="2400" dirty="0"/>
              <a:t> </a:t>
            </a:r>
            <a:r>
              <a:rPr lang="tr-TR" sz="2400" dirty="0" err="1"/>
              <a:t>area</a:t>
            </a:r>
            <a:r>
              <a:rPr lang="tr-TR" sz="2400" dirty="0"/>
              <a:t> of </a:t>
            </a:r>
            <a:r>
              <a:rPr lang="tr-TR" sz="2400" dirty="0" err="1"/>
              <a:t>the</a:t>
            </a:r>
            <a:r>
              <a:rPr lang="tr-TR" sz="2400" dirty="0"/>
              <a:t> </a:t>
            </a:r>
            <a:r>
              <a:rPr lang="tr-TR" sz="2400" dirty="0" err="1"/>
              <a:t>hody</a:t>
            </a:r>
            <a:r>
              <a:rPr lang="tr-TR" sz="2400" dirty="0"/>
              <a:t>. </a:t>
            </a:r>
            <a:r>
              <a:rPr lang="tr-TR" sz="2400" dirty="0" err="1"/>
              <a:t>Such</a:t>
            </a:r>
            <a:r>
              <a:rPr lang="tr-TR" sz="2400" dirty="0"/>
              <a:t> </a:t>
            </a:r>
            <a:r>
              <a:rPr lang="tr-TR" sz="2400" dirty="0" err="1"/>
              <a:t>tears</a:t>
            </a:r>
            <a:r>
              <a:rPr lang="tr-TR" sz="2400" dirty="0"/>
              <a:t> </a:t>
            </a:r>
            <a:r>
              <a:rPr lang="tr-TR" sz="2400" dirty="0" err="1"/>
              <a:t>may</a:t>
            </a:r>
            <a:r>
              <a:rPr lang="tr-TR" sz="2400" dirty="0"/>
              <a:t> </a:t>
            </a:r>
            <a:r>
              <a:rPr lang="tr-TR" sz="2400" dirty="0" err="1"/>
              <a:t>also</a:t>
            </a:r>
            <a:r>
              <a:rPr lang="tr-TR" sz="2400" dirty="0"/>
              <a:t> be </a:t>
            </a:r>
            <a:r>
              <a:rPr lang="tr-TR" sz="2400" dirty="0" err="1"/>
              <a:t>resron</a:t>
            </a:r>
            <a:r>
              <a:rPr lang="tr-TR" sz="2400" dirty="0"/>
              <a:t>- </a:t>
            </a:r>
            <a:r>
              <a:rPr lang="tr-TR" sz="2400" dirty="0" err="1"/>
              <a:t>sible</a:t>
            </a:r>
            <a:r>
              <a:rPr lang="tr-TR" sz="2400" dirty="0"/>
              <a:t> </a:t>
            </a:r>
            <a:r>
              <a:rPr lang="tr-TR" sz="2400" dirty="0" err="1"/>
              <a:t>for</a:t>
            </a:r>
            <a:r>
              <a:rPr lang="tr-TR" sz="2400" dirty="0"/>
              <a:t> </a:t>
            </a:r>
            <a:r>
              <a:rPr lang="tr-TR" sz="2400" dirty="0" err="1"/>
              <a:t>the</a:t>
            </a:r>
            <a:r>
              <a:rPr lang="tr-TR" sz="2400" dirty="0"/>
              <a:t> </a:t>
            </a:r>
            <a:r>
              <a:rPr lang="tr-TR" sz="2400" dirty="0" err="1"/>
              <a:t>development</a:t>
            </a:r>
            <a:r>
              <a:rPr lang="tr-TR" sz="2400" dirty="0"/>
              <a:t> of </a:t>
            </a:r>
            <a:r>
              <a:rPr lang="tr-TR" sz="2400" dirty="0" err="1"/>
              <a:t>pneumomediastinum</a:t>
            </a:r>
            <a:r>
              <a:rPr lang="tr-TR" sz="2400" dirty="0"/>
              <a:t> in </a:t>
            </a:r>
            <a:r>
              <a:rPr lang="tr-TR" sz="2400" dirty="0" err="1"/>
              <a:t>both</a:t>
            </a:r>
            <a:r>
              <a:rPr lang="tr-TR" sz="2400" dirty="0"/>
              <a:t> </a:t>
            </a:r>
            <a:r>
              <a:rPr lang="tr-TR" sz="2400" dirty="0" err="1"/>
              <a:t>the</a:t>
            </a:r>
            <a:r>
              <a:rPr lang="tr-TR" sz="2400" dirty="0"/>
              <a:t> </a:t>
            </a:r>
            <a:r>
              <a:rPr lang="tr-TR" sz="2400" dirty="0" err="1"/>
              <a:t>dog</a:t>
            </a:r>
            <a:r>
              <a:rPr lang="tr-TR" sz="2400" dirty="0"/>
              <a:t> </a:t>
            </a:r>
            <a:r>
              <a:rPr lang="tr-TR" sz="2400" dirty="0" err="1"/>
              <a:t>and</a:t>
            </a:r>
            <a:r>
              <a:rPr lang="tr-TR" sz="2400" dirty="0"/>
              <a:t> </a:t>
            </a:r>
            <a:r>
              <a:rPr lang="tr-TR" sz="2400" dirty="0" err="1"/>
              <a:t>the</a:t>
            </a:r>
            <a:r>
              <a:rPr lang="tr-TR" sz="2400" dirty="0"/>
              <a:t> </a:t>
            </a:r>
            <a:r>
              <a:rPr lang="tr-TR" sz="2400" dirty="0" err="1"/>
              <a:t>cat</a:t>
            </a:r>
            <a:r>
              <a:rPr lang="tr-TR" sz="2400" dirty="0"/>
              <a:t> </a:t>
            </a:r>
          </a:p>
          <a:p>
            <a:pPr algn="just">
              <a:lnSpc>
                <a:spcPct val="150000"/>
              </a:lnSpc>
            </a:pPr>
            <a:endParaRPr lang="en-US" sz="2400" dirty="0"/>
          </a:p>
        </p:txBody>
      </p:sp>
    </p:spTree>
    <p:extLst>
      <p:ext uri="{BB962C8B-B14F-4D97-AF65-F5344CB8AC3E}">
        <p14:creationId xmlns:p14="http://schemas.microsoft.com/office/powerpoint/2010/main" val="322767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CA3C35-4F75-0345-83F4-004D026956CC}"/>
              </a:ext>
            </a:extLst>
          </p:cNvPr>
          <p:cNvSpPr>
            <a:spLocks noGrp="1"/>
          </p:cNvSpPr>
          <p:nvPr>
            <p:ph idx="1"/>
          </p:nvPr>
        </p:nvSpPr>
        <p:spPr>
          <a:xfrm>
            <a:off x="838200" y="497305"/>
            <a:ext cx="10515600" cy="5679658"/>
          </a:xfrm>
        </p:spPr>
        <p:txBody>
          <a:bodyPr>
            <a:normAutofit/>
          </a:bodyPr>
          <a:lstStyle/>
          <a:p>
            <a:pPr algn="just">
              <a:lnSpc>
                <a:spcPct val="200000"/>
              </a:lnSpc>
            </a:pPr>
            <a:r>
              <a:rPr lang="tr-TR" sz="2400" dirty="0" err="1"/>
              <a:t>If</a:t>
            </a:r>
            <a:r>
              <a:rPr lang="tr-TR" sz="2400" dirty="0"/>
              <a:t> </a:t>
            </a:r>
            <a:r>
              <a:rPr lang="tr-TR" sz="2400" dirty="0" err="1"/>
              <a:t>the</a:t>
            </a:r>
            <a:r>
              <a:rPr lang="tr-TR" sz="2400" dirty="0"/>
              <a:t> </a:t>
            </a:r>
            <a:r>
              <a:rPr lang="tr-TR" sz="2400" dirty="0" err="1"/>
              <a:t>subcutaneous</a:t>
            </a:r>
            <a:r>
              <a:rPr lang="tr-TR" sz="2400" dirty="0"/>
              <a:t> </a:t>
            </a:r>
            <a:r>
              <a:rPr lang="tr-TR" sz="2400" dirty="0" err="1"/>
              <a:t>air</a:t>
            </a:r>
            <a:r>
              <a:rPr lang="tr-TR" sz="2400" dirty="0"/>
              <a:t> </a:t>
            </a:r>
            <a:r>
              <a:rPr lang="tr-TR" sz="2400" dirty="0" err="1"/>
              <a:t>collection</a:t>
            </a:r>
            <a:r>
              <a:rPr lang="tr-TR" sz="2400" dirty="0"/>
              <a:t> is </a:t>
            </a:r>
            <a:r>
              <a:rPr lang="tr-TR" sz="2400" dirty="0" err="1"/>
              <a:t>regressing</a:t>
            </a:r>
            <a:r>
              <a:rPr lang="tr-TR" sz="2400" dirty="0"/>
              <a:t> </a:t>
            </a:r>
            <a:r>
              <a:rPr lang="tr-TR" sz="2400" dirty="0" err="1"/>
              <a:t>and</a:t>
            </a:r>
            <a:r>
              <a:rPr lang="tr-TR" sz="2400" dirty="0"/>
              <a:t> </a:t>
            </a:r>
            <a:r>
              <a:rPr lang="tr-TR" sz="2400" dirty="0" err="1"/>
              <a:t>there</a:t>
            </a:r>
            <a:r>
              <a:rPr lang="tr-TR" sz="2400" dirty="0"/>
              <a:t> </a:t>
            </a:r>
            <a:r>
              <a:rPr lang="tr-TR" sz="2400" dirty="0" err="1"/>
              <a:t>are</a:t>
            </a:r>
            <a:r>
              <a:rPr lang="tr-TR" sz="2400" dirty="0"/>
              <a:t> </a:t>
            </a:r>
            <a:r>
              <a:rPr lang="tr-TR" sz="2400" dirty="0" err="1"/>
              <a:t>no</a:t>
            </a:r>
            <a:r>
              <a:rPr lang="tr-TR" sz="2400" dirty="0"/>
              <a:t> </a:t>
            </a:r>
            <a:r>
              <a:rPr lang="tr-TR" sz="2400" dirty="0" err="1"/>
              <a:t>signs</a:t>
            </a:r>
            <a:r>
              <a:rPr lang="tr-TR" sz="2400" dirty="0"/>
              <a:t> of </a:t>
            </a:r>
            <a:r>
              <a:rPr lang="tr-TR" sz="2400" dirty="0" err="1"/>
              <a:t>pulmonary</a:t>
            </a:r>
            <a:r>
              <a:rPr lang="tr-TR" sz="2400" dirty="0"/>
              <a:t> </a:t>
            </a:r>
            <a:r>
              <a:rPr lang="tr-TR" sz="2400" dirty="0" err="1"/>
              <a:t>distress</a:t>
            </a:r>
            <a:r>
              <a:rPr lang="tr-TR" sz="2400" dirty="0"/>
              <a:t>, it is </a:t>
            </a:r>
            <a:r>
              <a:rPr lang="tr-TR" sz="2400" dirty="0" err="1"/>
              <a:t>usually</a:t>
            </a:r>
            <a:r>
              <a:rPr lang="tr-TR" sz="2400" dirty="0"/>
              <a:t> </a:t>
            </a:r>
            <a:r>
              <a:rPr lang="tr-TR" sz="2400" dirty="0" err="1"/>
              <a:t>recommended</a:t>
            </a:r>
            <a:r>
              <a:rPr lang="tr-TR" sz="2400" dirty="0"/>
              <a:t> </a:t>
            </a:r>
            <a:r>
              <a:rPr lang="tr-TR" sz="2400" dirty="0" err="1"/>
              <a:t>that</a:t>
            </a:r>
            <a:r>
              <a:rPr lang="tr-TR" sz="2400" dirty="0"/>
              <a:t> </a:t>
            </a:r>
            <a:r>
              <a:rPr lang="tr-TR" sz="2400" dirty="0" err="1"/>
              <a:t>the</a:t>
            </a:r>
            <a:r>
              <a:rPr lang="tr-TR" sz="2400" dirty="0"/>
              <a:t> </a:t>
            </a:r>
            <a:r>
              <a:rPr lang="tr-TR" sz="2400" dirty="0" err="1"/>
              <a:t>patient</a:t>
            </a:r>
            <a:r>
              <a:rPr lang="tr-TR" sz="2400" dirty="0"/>
              <a:t> be </a:t>
            </a:r>
            <a:r>
              <a:rPr lang="tr-TR" sz="2400" dirty="0" err="1"/>
              <a:t>mildly</a:t>
            </a:r>
            <a:r>
              <a:rPr lang="tr-TR" sz="2400" dirty="0"/>
              <a:t> </a:t>
            </a:r>
            <a:r>
              <a:rPr lang="tr-TR" sz="2400" dirty="0" err="1"/>
              <a:t>sedated</a:t>
            </a:r>
            <a:r>
              <a:rPr lang="tr-TR" sz="2400" dirty="0"/>
              <a:t> </a:t>
            </a:r>
            <a:r>
              <a:rPr lang="tr-TR" sz="2400" dirty="0" err="1"/>
              <a:t>and</a:t>
            </a:r>
            <a:r>
              <a:rPr lang="tr-TR" sz="2400" dirty="0"/>
              <a:t> be </a:t>
            </a:r>
            <a:r>
              <a:rPr lang="tr-TR" sz="2400" dirty="0" err="1"/>
              <a:t>cage</a:t>
            </a:r>
            <a:r>
              <a:rPr lang="tr-TR" sz="2400" dirty="0"/>
              <a:t> </a:t>
            </a:r>
            <a:r>
              <a:rPr lang="tr-TR" sz="2400" dirty="0" err="1"/>
              <a:t>rested</a:t>
            </a:r>
            <a:r>
              <a:rPr lang="tr-TR" sz="2400" dirty="0"/>
              <a:t>, </a:t>
            </a:r>
            <a:r>
              <a:rPr lang="tr-TR" sz="2400" dirty="0" err="1"/>
              <a:t>which</a:t>
            </a:r>
            <a:r>
              <a:rPr lang="tr-TR" sz="2400" dirty="0"/>
              <a:t> </a:t>
            </a:r>
            <a:r>
              <a:rPr lang="tr-TR" sz="2400" dirty="0" err="1"/>
              <a:t>allows</a:t>
            </a:r>
            <a:r>
              <a:rPr lang="tr-TR" sz="2400" dirty="0"/>
              <a:t> </a:t>
            </a:r>
            <a:r>
              <a:rPr lang="tr-TR" sz="2400" dirty="0" err="1"/>
              <a:t>the</a:t>
            </a:r>
            <a:r>
              <a:rPr lang="tr-TR" sz="2400" dirty="0"/>
              <a:t> </a:t>
            </a:r>
            <a:r>
              <a:rPr lang="tr-TR" sz="2400" dirty="0" err="1"/>
              <a:t>emphysema</a:t>
            </a:r>
            <a:r>
              <a:rPr lang="tr-TR" sz="2400" dirty="0"/>
              <a:t> </a:t>
            </a:r>
            <a:r>
              <a:rPr lang="tr-TR" sz="2400" dirty="0" err="1"/>
              <a:t>to</a:t>
            </a:r>
            <a:r>
              <a:rPr lang="tr-TR" sz="2400" dirty="0"/>
              <a:t> </a:t>
            </a:r>
            <a:r>
              <a:rPr lang="tr-TR" sz="2400" dirty="0" err="1"/>
              <a:t>regress</a:t>
            </a:r>
            <a:r>
              <a:rPr lang="tr-TR" sz="2400" dirty="0"/>
              <a:t> </a:t>
            </a:r>
            <a:r>
              <a:rPr lang="tr-TR" sz="2400" dirty="0" err="1"/>
              <a:t>by</a:t>
            </a:r>
            <a:r>
              <a:rPr lang="tr-TR" sz="2400" dirty="0"/>
              <a:t> </a:t>
            </a:r>
            <a:r>
              <a:rPr lang="tr-TR" sz="2400" dirty="0" err="1"/>
              <a:t>slow</a:t>
            </a:r>
            <a:r>
              <a:rPr lang="tr-TR" sz="2400" dirty="0"/>
              <a:t> </a:t>
            </a:r>
            <a:r>
              <a:rPr lang="tr-TR" sz="2400" dirty="0" err="1"/>
              <a:t>ahsorrtion</a:t>
            </a:r>
            <a:r>
              <a:rPr lang="tr-TR" sz="2400" dirty="0"/>
              <a:t>, </a:t>
            </a:r>
            <a:r>
              <a:rPr lang="tr-TR" sz="2400" dirty="0" err="1"/>
              <a:t>and</a:t>
            </a:r>
            <a:r>
              <a:rPr lang="tr-TR" sz="2400" dirty="0"/>
              <a:t> </a:t>
            </a:r>
            <a:r>
              <a:rPr lang="tr-TR" sz="2400" dirty="0" err="1"/>
              <a:t>occasion</a:t>
            </a:r>
            <a:r>
              <a:rPr lang="tr-TR" sz="2400" dirty="0"/>
              <a:t>- </a:t>
            </a:r>
            <a:r>
              <a:rPr lang="tr-TR" sz="2400" dirty="0" err="1"/>
              <a:t>ally</a:t>
            </a:r>
            <a:r>
              <a:rPr lang="tr-TR" sz="2400" dirty="0"/>
              <a:t> </a:t>
            </a:r>
            <a:r>
              <a:rPr lang="tr-TR" sz="2400" dirty="0" err="1"/>
              <a:t>hy</a:t>
            </a:r>
            <a:r>
              <a:rPr lang="tr-TR" sz="2400" dirty="0"/>
              <a:t> </a:t>
            </a:r>
            <a:r>
              <a:rPr lang="tr-TR" sz="2400" dirty="0" err="1"/>
              <a:t>aspiration</a:t>
            </a:r>
            <a:r>
              <a:rPr lang="tr-TR" sz="2400" dirty="0"/>
              <a:t> </a:t>
            </a:r>
            <a:r>
              <a:rPr lang="tr-TR" sz="2400" dirty="0" err="1"/>
              <a:t>through</a:t>
            </a:r>
            <a:r>
              <a:rPr lang="tr-TR" sz="2400" dirty="0"/>
              <a:t> a </a:t>
            </a:r>
            <a:r>
              <a:rPr lang="tr-TR" sz="2400" dirty="0" err="1"/>
              <a:t>large-bore</a:t>
            </a:r>
            <a:r>
              <a:rPr lang="tr-TR" sz="2400" dirty="0"/>
              <a:t> </a:t>
            </a:r>
            <a:r>
              <a:rPr lang="tr-TR" sz="2400" dirty="0" err="1"/>
              <a:t>needle</a:t>
            </a:r>
            <a:r>
              <a:rPr lang="tr-TR" sz="2400" dirty="0"/>
              <a:t> </a:t>
            </a:r>
            <a:r>
              <a:rPr lang="tr-TR" sz="2400" dirty="0" err="1"/>
              <a:t>and</a:t>
            </a:r>
            <a:r>
              <a:rPr lang="tr-TR" sz="2400" dirty="0"/>
              <a:t> </a:t>
            </a:r>
            <a:r>
              <a:rPr lang="tr-TR" sz="2400" dirty="0" err="1"/>
              <a:t>wrapping</a:t>
            </a:r>
            <a:r>
              <a:rPr lang="tr-TR" sz="2400" dirty="0"/>
              <a:t> </a:t>
            </a:r>
            <a:r>
              <a:rPr lang="tr-TR" sz="2400" dirty="0" err="1"/>
              <a:t>the</a:t>
            </a:r>
            <a:r>
              <a:rPr lang="tr-TR" sz="2400" dirty="0"/>
              <a:t> body </a:t>
            </a:r>
            <a:r>
              <a:rPr lang="tr-TR" sz="2400" dirty="0" err="1"/>
              <a:t>with</a:t>
            </a:r>
            <a:r>
              <a:rPr lang="tr-TR" sz="2400" dirty="0"/>
              <a:t> </a:t>
            </a:r>
            <a:r>
              <a:rPr lang="tr-TR" sz="2400" dirty="0" err="1"/>
              <a:t>elastic</a:t>
            </a:r>
            <a:r>
              <a:rPr lang="tr-TR" sz="2400" dirty="0"/>
              <a:t> </a:t>
            </a:r>
            <a:r>
              <a:rPr lang="tr-TR" sz="2400" dirty="0" err="1"/>
              <a:t>handages</a:t>
            </a:r>
            <a:r>
              <a:rPr lang="tr-TR" sz="2400" dirty="0"/>
              <a:t>, </a:t>
            </a:r>
            <a:r>
              <a:rPr lang="tr-TR" sz="2400" dirty="0" err="1"/>
              <a:t>being</a:t>
            </a:r>
            <a:r>
              <a:rPr lang="tr-TR" sz="2400" dirty="0"/>
              <a:t> </a:t>
            </a:r>
            <a:r>
              <a:rPr lang="tr-TR" sz="2400" dirty="0" err="1"/>
              <a:t>careful</a:t>
            </a:r>
            <a:r>
              <a:rPr lang="tr-TR" sz="2400" dirty="0"/>
              <a:t> not </a:t>
            </a:r>
            <a:r>
              <a:rPr lang="tr-TR" sz="2400" dirty="0" err="1"/>
              <a:t>to</a:t>
            </a:r>
            <a:r>
              <a:rPr lang="tr-TR" sz="2400" dirty="0"/>
              <a:t> </a:t>
            </a:r>
            <a:r>
              <a:rPr lang="tr-TR" sz="2400" dirty="0" err="1"/>
              <a:t>mechanically</a:t>
            </a:r>
            <a:r>
              <a:rPr lang="tr-TR" sz="2400" dirty="0"/>
              <a:t> </a:t>
            </a:r>
            <a:r>
              <a:rPr lang="tr-TR" sz="2400" dirty="0" err="1"/>
              <a:t>restrict</a:t>
            </a:r>
            <a:r>
              <a:rPr lang="tr-TR" sz="2400" dirty="0"/>
              <a:t> </a:t>
            </a:r>
            <a:r>
              <a:rPr lang="tr-TR" sz="2400" dirty="0" err="1"/>
              <a:t>resriration</a:t>
            </a:r>
            <a:r>
              <a:rPr lang="tr-TR" sz="2400" dirty="0"/>
              <a:t>. </a:t>
            </a:r>
          </a:p>
          <a:p>
            <a:pPr algn="just">
              <a:lnSpc>
                <a:spcPct val="200000"/>
              </a:lnSpc>
            </a:pPr>
            <a:r>
              <a:rPr lang="tr-TR" sz="2400" dirty="0" err="1"/>
              <a:t>Surgical</a:t>
            </a:r>
            <a:r>
              <a:rPr lang="tr-TR" sz="2400" dirty="0"/>
              <a:t> </a:t>
            </a:r>
            <a:r>
              <a:rPr lang="tr-TR" sz="2400" dirty="0" err="1"/>
              <a:t>repair</a:t>
            </a:r>
            <a:r>
              <a:rPr lang="tr-TR" sz="2400" dirty="0"/>
              <a:t> of a </a:t>
            </a:r>
            <a:r>
              <a:rPr lang="tr-TR" sz="2400" dirty="0" err="1"/>
              <a:t>torn</a:t>
            </a:r>
            <a:r>
              <a:rPr lang="tr-TR" sz="2400" dirty="0"/>
              <a:t> </a:t>
            </a:r>
            <a:r>
              <a:rPr lang="tr-TR" sz="2400" dirty="0" err="1"/>
              <a:t>tracheal</a:t>
            </a:r>
            <a:r>
              <a:rPr lang="tr-TR" sz="2400" dirty="0"/>
              <a:t> </a:t>
            </a:r>
            <a:r>
              <a:rPr lang="tr-TR" sz="2400" dirty="0" err="1"/>
              <a:t>ligament</a:t>
            </a:r>
            <a:r>
              <a:rPr lang="tr-TR" sz="2400" dirty="0"/>
              <a:t> </a:t>
            </a:r>
            <a:r>
              <a:rPr lang="tr-TR" sz="2400" dirty="0" err="1"/>
              <a:t>may</a:t>
            </a:r>
            <a:r>
              <a:rPr lang="tr-TR" sz="2400" dirty="0"/>
              <a:t> be </a:t>
            </a:r>
            <a:r>
              <a:rPr lang="tr-TR" sz="2400" dirty="0" err="1"/>
              <a:t>required</a:t>
            </a:r>
            <a:r>
              <a:rPr lang="tr-TR" sz="2400" dirty="0"/>
              <a:t>. </a:t>
            </a:r>
            <a:r>
              <a:rPr lang="tr-TR" sz="2400" dirty="0" err="1"/>
              <a:t>Most</a:t>
            </a:r>
            <a:r>
              <a:rPr lang="tr-TR" sz="2400" dirty="0"/>
              <a:t> </a:t>
            </a:r>
            <a:r>
              <a:rPr lang="tr-TR" sz="2400" dirty="0" err="1"/>
              <a:t>tears</a:t>
            </a:r>
            <a:r>
              <a:rPr lang="tr-TR" sz="2400" dirty="0"/>
              <a:t> </a:t>
            </a:r>
            <a:r>
              <a:rPr lang="tr-TR" sz="2400" dirty="0" err="1"/>
              <a:t>have</a:t>
            </a:r>
            <a:r>
              <a:rPr lang="tr-TR" sz="2400" dirty="0"/>
              <a:t> </a:t>
            </a:r>
            <a:r>
              <a:rPr lang="tr-TR" sz="2400" dirty="0" err="1"/>
              <a:t>been</a:t>
            </a:r>
            <a:r>
              <a:rPr lang="tr-TR" sz="2400" dirty="0"/>
              <a:t> </a:t>
            </a:r>
            <a:r>
              <a:rPr lang="tr-TR" sz="2400" dirty="0" err="1"/>
              <a:t>found</a:t>
            </a:r>
            <a:r>
              <a:rPr lang="tr-TR" sz="2400" dirty="0"/>
              <a:t> </a:t>
            </a:r>
            <a:r>
              <a:rPr lang="tr-TR" sz="2400" dirty="0" err="1"/>
              <a:t>dorsolaterally</a:t>
            </a:r>
            <a:r>
              <a:rPr lang="tr-TR" sz="2400" dirty="0"/>
              <a:t> on </a:t>
            </a:r>
            <a:r>
              <a:rPr lang="tr-TR" sz="2400" dirty="0" err="1"/>
              <a:t>the</a:t>
            </a:r>
            <a:r>
              <a:rPr lang="tr-TR" sz="2400" dirty="0"/>
              <a:t> </a:t>
            </a:r>
            <a:r>
              <a:rPr lang="tr-TR" sz="2400" dirty="0" err="1"/>
              <a:t>trachea</a:t>
            </a:r>
            <a:r>
              <a:rPr lang="tr-TR" sz="2400" dirty="0"/>
              <a:t> at </a:t>
            </a:r>
            <a:r>
              <a:rPr lang="tr-TR" sz="2400" dirty="0" err="1"/>
              <a:t>or</a:t>
            </a:r>
            <a:r>
              <a:rPr lang="tr-TR" sz="2400" dirty="0"/>
              <a:t> </a:t>
            </a:r>
            <a:r>
              <a:rPr lang="tr-TR" sz="2400" dirty="0" err="1"/>
              <a:t>near</a:t>
            </a:r>
            <a:r>
              <a:rPr lang="tr-TR" sz="2400" dirty="0"/>
              <a:t> </a:t>
            </a:r>
            <a:r>
              <a:rPr lang="tr-TR" sz="2400" dirty="0" err="1"/>
              <a:t>the</a:t>
            </a:r>
            <a:r>
              <a:rPr lang="tr-TR" sz="2400" dirty="0"/>
              <a:t> </a:t>
            </a:r>
            <a:r>
              <a:rPr lang="tr-TR" sz="2400" dirty="0" err="1"/>
              <a:t>thoracic</a:t>
            </a:r>
            <a:r>
              <a:rPr lang="tr-TR" sz="2400" dirty="0"/>
              <a:t> inlet.' </a:t>
            </a:r>
          </a:p>
          <a:p>
            <a:pPr algn="just">
              <a:lnSpc>
                <a:spcPct val="200000"/>
              </a:lnSpc>
            </a:pPr>
            <a:endParaRPr lang="tr-TR" sz="2400" dirty="0"/>
          </a:p>
        </p:txBody>
      </p:sp>
    </p:spTree>
    <p:extLst>
      <p:ext uri="{BB962C8B-B14F-4D97-AF65-F5344CB8AC3E}">
        <p14:creationId xmlns:p14="http://schemas.microsoft.com/office/powerpoint/2010/main" val="321035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6A2A6-8313-8247-9B35-21A54F73345B}"/>
              </a:ext>
            </a:extLst>
          </p:cNvPr>
          <p:cNvSpPr>
            <a:spLocks noGrp="1"/>
          </p:cNvSpPr>
          <p:nvPr>
            <p:ph type="title"/>
          </p:nvPr>
        </p:nvSpPr>
        <p:spPr/>
        <p:txBody>
          <a:bodyPr/>
          <a:lstStyle/>
          <a:p>
            <a:r>
              <a:rPr lang="tr-TR" b="1" dirty="0">
                <a:solidFill>
                  <a:srgbClr val="FF0000"/>
                </a:solidFill>
              </a:rPr>
              <a:t>CANINE CHRONIC BRONCHITIS </a:t>
            </a:r>
            <a:endParaRPr lang="en-US" dirty="0">
              <a:solidFill>
                <a:srgbClr val="FF0000"/>
              </a:solidFill>
            </a:endParaRPr>
          </a:p>
        </p:txBody>
      </p:sp>
      <p:sp>
        <p:nvSpPr>
          <p:cNvPr id="3" name="Content Placeholder 2">
            <a:extLst>
              <a:ext uri="{FF2B5EF4-FFF2-40B4-BE49-F238E27FC236}">
                <a16:creationId xmlns:a16="http://schemas.microsoft.com/office/drawing/2014/main" id="{763302F7-70F9-1040-8F93-9C6B17A5830C}"/>
              </a:ext>
            </a:extLst>
          </p:cNvPr>
          <p:cNvSpPr>
            <a:spLocks noGrp="1"/>
          </p:cNvSpPr>
          <p:nvPr>
            <p:ph idx="1"/>
          </p:nvPr>
        </p:nvSpPr>
        <p:spPr/>
        <p:txBody>
          <a:bodyPr>
            <a:normAutofit fontScale="92500"/>
          </a:bodyPr>
          <a:lstStyle/>
          <a:p>
            <a:pPr algn="just">
              <a:lnSpc>
                <a:spcPct val="150000"/>
              </a:lnSpc>
            </a:pPr>
            <a:r>
              <a:rPr lang="tr-TR" sz="2400" dirty="0"/>
              <a:t>An </a:t>
            </a:r>
            <a:r>
              <a:rPr lang="tr-TR" sz="2400" dirty="0" err="1"/>
              <a:t>inflammatory</a:t>
            </a:r>
            <a:r>
              <a:rPr lang="tr-TR" sz="2400" dirty="0"/>
              <a:t> </a:t>
            </a:r>
            <a:r>
              <a:rPr lang="tr-TR" sz="2400" dirty="0" err="1"/>
              <a:t>process</a:t>
            </a:r>
            <a:r>
              <a:rPr lang="tr-TR" sz="2400" dirty="0"/>
              <a:t> of </a:t>
            </a:r>
            <a:r>
              <a:rPr lang="tr-TR" sz="2400" dirty="0" err="1"/>
              <a:t>the</a:t>
            </a:r>
            <a:r>
              <a:rPr lang="tr-TR" sz="2400" dirty="0"/>
              <a:t> </a:t>
            </a:r>
            <a:r>
              <a:rPr lang="tr-TR" sz="2400" dirty="0" err="1"/>
              <a:t>upper</a:t>
            </a:r>
            <a:r>
              <a:rPr lang="tr-TR" sz="2400" dirty="0"/>
              <a:t> </a:t>
            </a:r>
            <a:r>
              <a:rPr lang="tr-TR" sz="2400" dirty="0" err="1"/>
              <a:t>airways</a:t>
            </a:r>
            <a:r>
              <a:rPr lang="tr-TR" sz="2400" dirty="0"/>
              <a:t> </a:t>
            </a:r>
            <a:r>
              <a:rPr lang="tr-TR" sz="2400" dirty="0" err="1"/>
              <a:t>and</a:t>
            </a:r>
            <a:r>
              <a:rPr lang="tr-TR" sz="2400" dirty="0"/>
              <a:t> </a:t>
            </a:r>
            <a:r>
              <a:rPr lang="tr-TR" sz="2400" dirty="0" err="1"/>
              <a:t>specifically</a:t>
            </a:r>
            <a:r>
              <a:rPr lang="tr-TR" sz="2400" dirty="0"/>
              <a:t> </a:t>
            </a:r>
            <a:r>
              <a:rPr lang="tr-TR" sz="2400" dirty="0" err="1"/>
              <a:t>the</a:t>
            </a:r>
            <a:r>
              <a:rPr lang="tr-TR" sz="2400" dirty="0"/>
              <a:t> </a:t>
            </a:r>
            <a:r>
              <a:rPr lang="tr-TR" sz="2400" dirty="0" err="1"/>
              <a:t>hronchi</a:t>
            </a:r>
            <a:r>
              <a:rPr lang="tr-TR" sz="2400" dirty="0"/>
              <a:t>, </a:t>
            </a:r>
            <a:r>
              <a:rPr lang="tr-TR" sz="2400" dirty="0" err="1"/>
              <a:t>chronic</a:t>
            </a:r>
            <a:r>
              <a:rPr lang="tr-TR" sz="2400" dirty="0"/>
              <a:t> </a:t>
            </a:r>
            <a:r>
              <a:rPr lang="tr-TR" sz="2400" dirty="0" err="1"/>
              <a:t>hronchitis</a:t>
            </a:r>
            <a:r>
              <a:rPr lang="tr-TR" sz="2400" dirty="0"/>
              <a:t> </a:t>
            </a:r>
            <a:r>
              <a:rPr lang="tr-TR" sz="2400" dirty="0" err="1"/>
              <a:t>results</a:t>
            </a:r>
            <a:r>
              <a:rPr lang="tr-TR" sz="2400" dirty="0"/>
              <a:t> in </a:t>
            </a:r>
            <a:r>
              <a:rPr lang="tr-TR" sz="2400" dirty="0" err="1"/>
              <a:t>daily</a:t>
            </a:r>
            <a:r>
              <a:rPr lang="tr-TR" sz="2400" dirty="0"/>
              <a:t> </a:t>
            </a:r>
            <a:r>
              <a:rPr lang="tr-TR" sz="2400" dirty="0" err="1"/>
              <a:t>coughing</a:t>
            </a:r>
            <a:r>
              <a:rPr lang="tr-TR" sz="2400" dirty="0"/>
              <a:t> </a:t>
            </a:r>
            <a:r>
              <a:rPr lang="tr-TR" sz="2400" dirty="0" err="1"/>
              <a:t>for</a:t>
            </a:r>
            <a:r>
              <a:rPr lang="tr-TR" sz="2400" dirty="0"/>
              <a:t> a </a:t>
            </a:r>
            <a:r>
              <a:rPr lang="tr-TR" sz="2400" dirty="0" err="1"/>
              <a:t>period</a:t>
            </a:r>
            <a:r>
              <a:rPr lang="tr-TR" sz="2400" dirty="0"/>
              <a:t> of </a:t>
            </a:r>
            <a:r>
              <a:rPr lang="tr-TR" sz="2400" dirty="0" err="1"/>
              <a:t>greater</a:t>
            </a:r>
            <a:r>
              <a:rPr lang="tr-TR" sz="2400" dirty="0"/>
              <a:t> </a:t>
            </a:r>
            <a:r>
              <a:rPr lang="tr-TR" sz="2400" dirty="0" err="1"/>
              <a:t>than</a:t>
            </a:r>
            <a:r>
              <a:rPr lang="tr-TR" sz="2400" dirty="0"/>
              <a:t> 2 </a:t>
            </a:r>
            <a:r>
              <a:rPr lang="tr-TR" sz="2400" dirty="0" err="1"/>
              <a:t>months</a:t>
            </a:r>
            <a:r>
              <a:rPr lang="tr-TR" sz="2400" dirty="0"/>
              <a:t>. </a:t>
            </a:r>
            <a:r>
              <a:rPr lang="tr-TR" sz="2400" dirty="0" err="1"/>
              <a:t>It</a:t>
            </a:r>
            <a:r>
              <a:rPr lang="tr-TR" sz="2400" dirty="0"/>
              <a:t> is </a:t>
            </a:r>
            <a:r>
              <a:rPr lang="tr-TR" sz="2400" dirty="0" err="1"/>
              <a:t>less</a:t>
            </a:r>
            <a:r>
              <a:rPr lang="tr-TR" sz="2400" dirty="0"/>
              <a:t> </a:t>
            </a:r>
            <a:r>
              <a:rPr lang="tr-TR" sz="2400" dirty="0" err="1"/>
              <a:t>often</a:t>
            </a:r>
            <a:r>
              <a:rPr lang="tr-TR" sz="2400" dirty="0"/>
              <a:t> </a:t>
            </a:r>
            <a:r>
              <a:rPr lang="tr-TR" sz="2400" dirty="0" err="1"/>
              <a:t>diagnosed</a:t>
            </a:r>
            <a:r>
              <a:rPr lang="tr-TR" sz="2400" dirty="0"/>
              <a:t> in </a:t>
            </a:r>
            <a:r>
              <a:rPr lang="tr-TR" sz="2400" dirty="0" err="1"/>
              <a:t>the</a:t>
            </a:r>
            <a:r>
              <a:rPr lang="tr-TR" sz="2400" dirty="0"/>
              <a:t> </a:t>
            </a:r>
            <a:r>
              <a:rPr lang="tr-TR" sz="2400" dirty="0" err="1"/>
              <a:t>cat</a:t>
            </a:r>
            <a:r>
              <a:rPr lang="tr-TR" sz="2400" dirty="0"/>
              <a:t> </a:t>
            </a:r>
            <a:r>
              <a:rPr lang="tr-TR" sz="2400" dirty="0" err="1"/>
              <a:t>and</a:t>
            </a:r>
            <a:r>
              <a:rPr lang="tr-TR" sz="2400" dirty="0"/>
              <a:t> </a:t>
            </a:r>
            <a:r>
              <a:rPr lang="tr-TR" sz="2400" dirty="0" err="1"/>
              <a:t>then</a:t>
            </a:r>
            <a:r>
              <a:rPr lang="tr-TR" sz="2400" dirty="0"/>
              <a:t> is </a:t>
            </a:r>
            <a:r>
              <a:rPr lang="tr-TR" sz="2400" dirty="0" err="1"/>
              <a:t>part</a:t>
            </a:r>
            <a:r>
              <a:rPr lang="tr-TR" sz="2400" dirty="0"/>
              <a:t> of </a:t>
            </a:r>
            <a:r>
              <a:rPr lang="tr-TR" sz="2400" dirty="0" err="1"/>
              <a:t>the</a:t>
            </a:r>
            <a:r>
              <a:rPr lang="tr-TR" sz="2400" dirty="0"/>
              <a:t> </a:t>
            </a:r>
            <a:r>
              <a:rPr lang="tr-TR" sz="2400" dirty="0" err="1"/>
              <a:t>reline</a:t>
            </a:r>
            <a:r>
              <a:rPr lang="tr-TR" sz="2400" dirty="0"/>
              <a:t> </a:t>
            </a:r>
            <a:r>
              <a:rPr lang="tr-TR" sz="2400" dirty="0" err="1"/>
              <a:t>Bronchial</a:t>
            </a:r>
            <a:r>
              <a:rPr lang="tr-TR" sz="2400" dirty="0"/>
              <a:t> </a:t>
            </a:r>
            <a:r>
              <a:rPr lang="tr-TR" sz="2400" dirty="0" err="1"/>
              <a:t>Disease</a:t>
            </a:r>
            <a:r>
              <a:rPr lang="tr-TR" sz="2400" dirty="0"/>
              <a:t> </a:t>
            </a:r>
            <a:r>
              <a:rPr lang="tr-TR" sz="2400" dirty="0" err="1"/>
              <a:t>syndrome</a:t>
            </a:r>
            <a:r>
              <a:rPr lang="tr-TR" sz="2400" dirty="0"/>
              <a:t> </a:t>
            </a:r>
          </a:p>
          <a:p>
            <a:pPr algn="just">
              <a:lnSpc>
                <a:spcPct val="150000"/>
              </a:lnSpc>
            </a:pPr>
            <a:r>
              <a:rPr lang="tr-TR" sz="2400" dirty="0" err="1"/>
              <a:t>Chronic</a:t>
            </a:r>
            <a:r>
              <a:rPr lang="tr-TR" sz="2400" dirty="0"/>
              <a:t> </a:t>
            </a:r>
            <a:r>
              <a:rPr lang="tr-TR" sz="2400" dirty="0" err="1"/>
              <a:t>bronchitis</a:t>
            </a:r>
            <a:r>
              <a:rPr lang="tr-TR" sz="2400" dirty="0"/>
              <a:t> is </a:t>
            </a:r>
            <a:r>
              <a:rPr lang="tr-TR" sz="2400" dirty="0" err="1"/>
              <a:t>associated</a:t>
            </a:r>
            <a:r>
              <a:rPr lang="tr-TR" sz="2400" dirty="0"/>
              <a:t> </a:t>
            </a:r>
            <a:r>
              <a:rPr lang="tr-TR" sz="2400" dirty="0" err="1"/>
              <a:t>with</a:t>
            </a:r>
            <a:r>
              <a:rPr lang="tr-TR" sz="2400" dirty="0"/>
              <a:t> </a:t>
            </a:r>
            <a:r>
              <a:rPr lang="tr-TR" sz="2400" dirty="0" err="1"/>
              <a:t>neutrophilic</a:t>
            </a:r>
            <a:r>
              <a:rPr lang="tr-TR" sz="2400" dirty="0"/>
              <a:t> an</a:t>
            </a:r>
          </a:p>
          <a:p>
            <a:pPr algn="just">
              <a:lnSpc>
                <a:spcPct val="150000"/>
              </a:lnSpc>
            </a:pPr>
            <a:r>
              <a:rPr lang="tr-TR" sz="2400" dirty="0"/>
              <a:t>d/</a:t>
            </a:r>
            <a:r>
              <a:rPr lang="tr-TR" sz="2400" dirty="0" err="1"/>
              <a:t>or</a:t>
            </a:r>
            <a:r>
              <a:rPr lang="tr-TR" sz="2400" dirty="0"/>
              <a:t> </a:t>
            </a:r>
            <a:r>
              <a:rPr lang="tr-TR" sz="2400" dirty="0" err="1"/>
              <a:t>eosinophilic</a:t>
            </a:r>
            <a:r>
              <a:rPr lang="tr-TR" sz="2400" dirty="0"/>
              <a:t> </a:t>
            </a:r>
            <a:r>
              <a:rPr lang="tr-TR" sz="2400" dirty="0" err="1"/>
              <a:t>intiltration</a:t>
            </a:r>
            <a:r>
              <a:rPr lang="tr-TR" sz="2400" dirty="0"/>
              <a:t> of </a:t>
            </a:r>
            <a:r>
              <a:rPr lang="tr-TR" sz="2400" dirty="0" err="1"/>
              <a:t>the</a:t>
            </a:r>
            <a:r>
              <a:rPr lang="tr-TR" sz="2400" dirty="0"/>
              <a:t> </a:t>
            </a:r>
            <a:r>
              <a:rPr lang="tr-TR" sz="2400" dirty="0" err="1"/>
              <a:t>mucosa</a:t>
            </a:r>
            <a:r>
              <a:rPr lang="tr-TR" sz="2400" dirty="0"/>
              <a:t>, </a:t>
            </a:r>
            <a:r>
              <a:rPr lang="tr-TR" sz="2400" dirty="0" err="1"/>
              <a:t>thickening</a:t>
            </a:r>
            <a:r>
              <a:rPr lang="tr-TR" sz="2400" dirty="0"/>
              <a:t> of </a:t>
            </a:r>
            <a:r>
              <a:rPr lang="tr-TR" sz="2400" dirty="0" err="1"/>
              <a:t>the</a:t>
            </a:r>
            <a:r>
              <a:rPr lang="tr-TR" sz="2400" dirty="0"/>
              <a:t> </a:t>
            </a:r>
            <a:r>
              <a:rPr lang="tr-TR" sz="2400" dirty="0" err="1"/>
              <a:t>smooth</a:t>
            </a:r>
            <a:r>
              <a:rPr lang="tr-TR" sz="2400" dirty="0"/>
              <a:t> </a:t>
            </a:r>
            <a:r>
              <a:rPr lang="tr-TR" sz="2400" dirty="0" err="1"/>
              <a:t>muscle</a:t>
            </a:r>
            <a:r>
              <a:rPr lang="tr-TR" sz="2400" dirty="0"/>
              <a:t> </a:t>
            </a:r>
            <a:r>
              <a:rPr lang="tr-TR" sz="2400" dirty="0" err="1"/>
              <a:t>layer</a:t>
            </a:r>
            <a:r>
              <a:rPr lang="tr-TR" sz="2400" dirty="0"/>
              <a:t>, </a:t>
            </a:r>
            <a:r>
              <a:rPr lang="tr-TR" sz="2400" dirty="0" err="1"/>
              <a:t>tibrosis</a:t>
            </a:r>
            <a:r>
              <a:rPr lang="tr-TR" sz="2400" dirty="0"/>
              <a:t>, </a:t>
            </a:r>
            <a:r>
              <a:rPr lang="tr-TR" sz="2400" dirty="0" err="1"/>
              <a:t>and</a:t>
            </a:r>
            <a:r>
              <a:rPr lang="tr-TR" sz="2400" dirty="0"/>
              <a:t> </a:t>
            </a:r>
            <a:r>
              <a:rPr lang="tr-TR" sz="2400" dirty="0" err="1"/>
              <a:t>scarring</a:t>
            </a:r>
            <a:r>
              <a:rPr lang="tr-TR" sz="2400" dirty="0"/>
              <a:t> of </a:t>
            </a:r>
            <a:r>
              <a:rPr lang="tr-TR" sz="2400" dirty="0" err="1"/>
              <a:t>the</a:t>
            </a:r>
            <a:r>
              <a:rPr lang="tr-TR" sz="2400" dirty="0"/>
              <a:t> </a:t>
            </a:r>
            <a:r>
              <a:rPr lang="tr-TR" sz="2400" dirty="0" err="1"/>
              <a:t>lamina</a:t>
            </a:r>
            <a:r>
              <a:rPr lang="tr-TR" sz="2400" dirty="0"/>
              <a:t> propria </a:t>
            </a:r>
            <a:r>
              <a:rPr lang="tr-TR" sz="2400" dirty="0" err="1"/>
              <a:t>with</a:t>
            </a:r>
            <a:r>
              <a:rPr lang="tr-TR" sz="2400" dirty="0"/>
              <a:t> </a:t>
            </a:r>
            <a:r>
              <a:rPr lang="tr-TR" sz="2400" dirty="0" err="1"/>
              <a:t>increased</a:t>
            </a:r>
            <a:r>
              <a:rPr lang="tr-TR" sz="2400" dirty="0"/>
              <a:t> </a:t>
            </a:r>
            <a:r>
              <a:rPr lang="tr-TR" sz="2400" dirty="0" err="1"/>
              <a:t>goblet</a:t>
            </a:r>
            <a:r>
              <a:rPr lang="tr-TR" sz="2400" dirty="0"/>
              <a:t> </a:t>
            </a:r>
            <a:r>
              <a:rPr lang="tr-TR" sz="2400" dirty="0" err="1"/>
              <a:t>and</a:t>
            </a:r>
            <a:r>
              <a:rPr lang="tr-TR" sz="2400" dirty="0"/>
              <a:t> </a:t>
            </a:r>
            <a:r>
              <a:rPr lang="tr-TR" sz="2400" dirty="0" err="1"/>
              <a:t>glandular</a:t>
            </a:r>
            <a:r>
              <a:rPr lang="tr-TR" sz="2400" dirty="0"/>
              <a:t> </a:t>
            </a:r>
            <a:r>
              <a:rPr lang="tr-TR" sz="2400" dirty="0" err="1"/>
              <a:t>cell</a:t>
            </a:r>
            <a:r>
              <a:rPr lang="tr-TR" sz="2400" dirty="0"/>
              <a:t> size </a:t>
            </a:r>
            <a:r>
              <a:rPr lang="tr-TR" sz="2400" dirty="0" err="1"/>
              <a:t>and</a:t>
            </a:r>
            <a:r>
              <a:rPr lang="tr-TR" sz="2400" dirty="0"/>
              <a:t> </a:t>
            </a:r>
            <a:r>
              <a:rPr lang="tr-TR" sz="2400" dirty="0" err="1"/>
              <a:t>numbers</a:t>
            </a:r>
            <a:r>
              <a:rPr lang="tr-TR" sz="2400" dirty="0"/>
              <a:t>. </a:t>
            </a:r>
          </a:p>
          <a:p>
            <a:pPr algn="just">
              <a:lnSpc>
                <a:spcPct val="150000"/>
              </a:lnSpc>
            </a:pPr>
            <a:endParaRPr lang="en-US" sz="2400" dirty="0"/>
          </a:p>
        </p:txBody>
      </p:sp>
    </p:spTree>
    <p:extLst>
      <p:ext uri="{BB962C8B-B14F-4D97-AF65-F5344CB8AC3E}">
        <p14:creationId xmlns:p14="http://schemas.microsoft.com/office/powerpoint/2010/main" val="923032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339835-D73C-FB48-A97A-A6323BFB5B19}"/>
              </a:ext>
            </a:extLst>
          </p:cNvPr>
          <p:cNvSpPr>
            <a:spLocks noGrp="1"/>
          </p:cNvSpPr>
          <p:nvPr>
            <p:ph idx="1"/>
          </p:nvPr>
        </p:nvSpPr>
        <p:spPr>
          <a:xfrm>
            <a:off x="838200" y="529389"/>
            <a:ext cx="10515600" cy="5647574"/>
          </a:xfrm>
        </p:spPr>
        <p:txBody>
          <a:bodyPr>
            <a:normAutofit/>
          </a:bodyPr>
          <a:lstStyle/>
          <a:p>
            <a:pPr algn="just">
              <a:lnSpc>
                <a:spcPct val="150000"/>
              </a:lnSpc>
            </a:pPr>
            <a:r>
              <a:rPr lang="en-US" sz="2400" dirty="0"/>
              <a:t>Clinicopathologic abnormalities are not commonly noted with chronic bronchitis unless there is an infection present. </a:t>
            </a:r>
          </a:p>
          <a:p>
            <a:pPr algn="just">
              <a:lnSpc>
                <a:spcPct val="150000"/>
              </a:lnSpc>
            </a:pPr>
            <a:r>
              <a:rPr lang="en-US" sz="2400" dirty="0"/>
              <a:t>The most significant signs (and diagnostic as well) are noted with thoracic radiography. Although films of the thorax can establish the suspicion of chronic bronchitis, normal chest radiographs do not rule out chronic airway disease. </a:t>
            </a:r>
          </a:p>
          <a:p>
            <a:pPr algn="just">
              <a:lnSpc>
                <a:spcPct val="150000"/>
              </a:lnSpc>
            </a:pPr>
            <a:r>
              <a:rPr lang="en-US" sz="2400" dirty="0"/>
              <a:t>The bronchial pattern observed radiographically includes increased nonvascular linear markings, cross-sectional end-on bronchi (doughnuts), and longitudinal section (tram lines) airway walls thickened by inflammation. </a:t>
            </a:r>
          </a:p>
        </p:txBody>
      </p:sp>
    </p:spTree>
    <p:extLst>
      <p:ext uri="{BB962C8B-B14F-4D97-AF65-F5344CB8AC3E}">
        <p14:creationId xmlns:p14="http://schemas.microsoft.com/office/powerpoint/2010/main" val="21392746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3BEC8E-F719-8141-A776-1432355144B1}"/>
              </a:ext>
            </a:extLst>
          </p:cNvPr>
          <p:cNvSpPr>
            <a:spLocks noGrp="1"/>
          </p:cNvSpPr>
          <p:nvPr>
            <p:ph idx="1"/>
          </p:nvPr>
        </p:nvSpPr>
        <p:spPr>
          <a:xfrm>
            <a:off x="838200" y="1199983"/>
            <a:ext cx="10515600" cy="4351338"/>
          </a:xfrm>
        </p:spPr>
        <p:txBody>
          <a:bodyPr>
            <a:normAutofit/>
          </a:bodyPr>
          <a:lstStyle/>
          <a:p>
            <a:pPr algn="just">
              <a:lnSpc>
                <a:spcPct val="200000"/>
              </a:lnSpc>
            </a:pPr>
            <a:r>
              <a:rPr lang="en-US" sz="2400" dirty="0" err="1"/>
              <a:t>Peribronchial</a:t>
            </a:r>
            <a:r>
              <a:rPr lang="en-US" sz="2400" dirty="0"/>
              <a:t> wall </a:t>
            </a:r>
            <a:r>
              <a:rPr lang="en-US" sz="2400" dirty="0" err="1"/>
              <a:t>infiltra</a:t>
            </a:r>
            <a:r>
              <a:rPr lang="en-US" sz="2400" dirty="0"/>
              <a:t>- </a:t>
            </a:r>
            <a:r>
              <a:rPr lang="en-US" sz="2400" dirty="0" err="1"/>
              <a:t>tion</a:t>
            </a:r>
            <a:r>
              <a:rPr lang="en-US" sz="2400" dirty="0"/>
              <a:t> (</a:t>
            </a:r>
            <a:r>
              <a:rPr lang="en-US" sz="2400" dirty="0" err="1"/>
              <a:t>peribronchial</a:t>
            </a:r>
            <a:r>
              <a:rPr lang="en-US" sz="2400" dirty="0"/>
              <a:t> cuffing), bronchial wall calcification, and puffy alveolar infiltrates are additional diagnostic features observed more commonly in dogs with </a:t>
            </a:r>
            <a:r>
              <a:rPr lang="en-US" sz="2400" dirty="0" err="1"/>
              <a:t>bron</a:t>
            </a:r>
            <a:r>
              <a:rPr lang="en-US" sz="2400" dirty="0"/>
              <a:t>- </a:t>
            </a:r>
            <a:r>
              <a:rPr lang="en-US" sz="2400" dirty="0" err="1"/>
              <a:t>chitis</a:t>
            </a:r>
            <a:r>
              <a:rPr lang="en-US" sz="2400" dirty="0"/>
              <a:t> than in age- and breed-matched controls.</a:t>
            </a:r>
          </a:p>
          <a:p>
            <a:pPr algn="just">
              <a:lnSpc>
                <a:spcPct val="200000"/>
              </a:lnSpc>
            </a:pPr>
            <a:r>
              <a:rPr lang="en-US" sz="2400" dirty="0"/>
              <a:t>Computed tomography enhances the smaller and finer bronchial structures and is likely to identify cases not visualized on routine flat plate radiography. </a:t>
            </a:r>
          </a:p>
          <a:p>
            <a:pPr algn="just">
              <a:lnSpc>
                <a:spcPct val="200000"/>
              </a:lnSpc>
            </a:pPr>
            <a:endParaRPr lang="en-US" sz="2400" dirty="0"/>
          </a:p>
        </p:txBody>
      </p:sp>
    </p:spTree>
    <p:extLst>
      <p:ext uri="{BB962C8B-B14F-4D97-AF65-F5344CB8AC3E}">
        <p14:creationId xmlns:p14="http://schemas.microsoft.com/office/powerpoint/2010/main" val="1154117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AC360-8D18-E24E-A773-B4B6CDC518DD}"/>
              </a:ext>
            </a:extLst>
          </p:cNvPr>
          <p:cNvSpPr>
            <a:spLocks noGrp="1"/>
          </p:cNvSpPr>
          <p:nvPr>
            <p:ph type="title"/>
          </p:nvPr>
        </p:nvSpPr>
        <p:spPr/>
        <p:txBody>
          <a:bodyPr>
            <a:normAutofit/>
          </a:bodyPr>
          <a:lstStyle/>
          <a:p>
            <a:r>
              <a:rPr lang="tr-TR" b="1" dirty="0" err="1">
                <a:solidFill>
                  <a:srgbClr val="FF0000"/>
                </a:solidFill>
              </a:rPr>
              <a:t>Noninfectious</a:t>
            </a:r>
            <a:r>
              <a:rPr lang="tr-TR" b="1" dirty="0">
                <a:solidFill>
                  <a:srgbClr val="FF0000"/>
                </a:solidFill>
              </a:rPr>
              <a:t> </a:t>
            </a:r>
            <a:r>
              <a:rPr lang="tr-TR" b="1" dirty="0" err="1">
                <a:solidFill>
                  <a:srgbClr val="FF0000"/>
                </a:solidFill>
              </a:rPr>
              <a:t>Tracheitis</a:t>
            </a:r>
            <a:r>
              <a:rPr lang="tr-TR" b="1" dirty="0">
                <a:solidFill>
                  <a:srgbClr val="FF0000"/>
                </a:solidFill>
              </a:rPr>
              <a:t> </a:t>
            </a:r>
            <a:endParaRPr lang="en-US" dirty="0">
              <a:solidFill>
                <a:srgbClr val="FF0000"/>
              </a:solidFill>
            </a:endParaRPr>
          </a:p>
        </p:txBody>
      </p:sp>
      <p:sp>
        <p:nvSpPr>
          <p:cNvPr id="3" name="Content Placeholder 2">
            <a:extLst>
              <a:ext uri="{FF2B5EF4-FFF2-40B4-BE49-F238E27FC236}">
                <a16:creationId xmlns:a16="http://schemas.microsoft.com/office/drawing/2014/main" id="{ACB19CF5-0D3E-D244-B312-B47DFED2BE8C}"/>
              </a:ext>
            </a:extLst>
          </p:cNvPr>
          <p:cNvSpPr>
            <a:spLocks noGrp="1"/>
          </p:cNvSpPr>
          <p:nvPr>
            <p:ph idx="1"/>
          </p:nvPr>
        </p:nvSpPr>
        <p:spPr/>
        <p:txBody>
          <a:bodyPr>
            <a:normAutofit/>
          </a:bodyPr>
          <a:lstStyle/>
          <a:p>
            <a:pPr algn="just"/>
            <a:r>
              <a:rPr lang="tr-TR" dirty="0" err="1"/>
              <a:t>Tracheitis</a:t>
            </a:r>
            <a:r>
              <a:rPr lang="tr-TR" dirty="0"/>
              <a:t> </a:t>
            </a:r>
            <a:r>
              <a:rPr lang="tr-TR" dirty="0" err="1"/>
              <a:t>refers</a:t>
            </a:r>
            <a:r>
              <a:rPr lang="tr-TR" dirty="0"/>
              <a:t> </a:t>
            </a:r>
            <a:r>
              <a:rPr lang="tr-TR" dirty="0" err="1"/>
              <a:t>to</a:t>
            </a:r>
            <a:r>
              <a:rPr lang="tr-TR" dirty="0"/>
              <a:t> an </a:t>
            </a:r>
            <a:r>
              <a:rPr lang="tr-TR" dirty="0" err="1"/>
              <a:t>inflammation</a:t>
            </a:r>
            <a:r>
              <a:rPr lang="tr-TR" dirty="0"/>
              <a:t> of </a:t>
            </a:r>
            <a:r>
              <a:rPr lang="tr-TR" dirty="0" err="1"/>
              <a:t>the</a:t>
            </a:r>
            <a:r>
              <a:rPr lang="tr-TR" dirty="0"/>
              <a:t> </a:t>
            </a:r>
            <a:r>
              <a:rPr lang="tr-TR" dirty="0" err="1"/>
              <a:t>epithelial</a:t>
            </a:r>
            <a:r>
              <a:rPr lang="tr-TR" dirty="0"/>
              <a:t> </a:t>
            </a:r>
            <a:r>
              <a:rPr lang="tr-TR" dirty="0" err="1"/>
              <a:t>lining</a:t>
            </a:r>
            <a:r>
              <a:rPr lang="tr-TR" dirty="0"/>
              <a:t> of </a:t>
            </a:r>
            <a:r>
              <a:rPr lang="tr-TR" dirty="0" err="1"/>
              <a:t>the</a:t>
            </a:r>
            <a:r>
              <a:rPr lang="tr-TR" dirty="0"/>
              <a:t> </a:t>
            </a:r>
            <a:r>
              <a:rPr lang="tr-TR" dirty="0" err="1"/>
              <a:t>trachea</a:t>
            </a:r>
            <a:r>
              <a:rPr lang="tr-TR" dirty="0"/>
              <a:t>. </a:t>
            </a:r>
          </a:p>
          <a:p>
            <a:pPr algn="just"/>
            <a:r>
              <a:rPr lang="tr-TR" dirty="0" err="1"/>
              <a:t>This</a:t>
            </a:r>
            <a:r>
              <a:rPr lang="tr-TR" dirty="0"/>
              <a:t> </a:t>
            </a:r>
            <a:r>
              <a:rPr lang="tr-TR" dirty="0" err="1"/>
              <a:t>inflammatory</a:t>
            </a:r>
            <a:r>
              <a:rPr lang="tr-TR" dirty="0"/>
              <a:t> </a:t>
            </a:r>
            <a:r>
              <a:rPr lang="tr-TR" dirty="0" err="1"/>
              <a:t>response</a:t>
            </a:r>
            <a:r>
              <a:rPr lang="tr-TR" dirty="0"/>
              <a:t> </a:t>
            </a:r>
            <a:r>
              <a:rPr lang="tr-TR" dirty="0" err="1"/>
              <a:t>may</a:t>
            </a:r>
            <a:r>
              <a:rPr lang="tr-TR" dirty="0"/>
              <a:t> be </a:t>
            </a:r>
            <a:r>
              <a:rPr lang="tr-TR" dirty="0" err="1"/>
              <a:t>infectious</a:t>
            </a:r>
            <a:r>
              <a:rPr lang="tr-TR" dirty="0"/>
              <a:t> </a:t>
            </a:r>
            <a:r>
              <a:rPr lang="tr-TR" dirty="0" err="1"/>
              <a:t>or</a:t>
            </a:r>
            <a:r>
              <a:rPr lang="tr-TR" dirty="0"/>
              <a:t> </a:t>
            </a:r>
            <a:r>
              <a:rPr lang="tr-TR" dirty="0" err="1"/>
              <a:t>noninfectious</a:t>
            </a:r>
            <a:r>
              <a:rPr lang="tr-TR" dirty="0"/>
              <a:t>; </a:t>
            </a:r>
            <a:r>
              <a:rPr lang="tr-TR" dirty="0" err="1"/>
              <a:t>primary</a:t>
            </a:r>
            <a:r>
              <a:rPr lang="tr-TR" dirty="0"/>
              <a:t> </a:t>
            </a:r>
            <a:r>
              <a:rPr lang="tr-TR" dirty="0" err="1"/>
              <a:t>or</a:t>
            </a:r>
            <a:r>
              <a:rPr lang="tr-TR" dirty="0"/>
              <a:t> </a:t>
            </a:r>
            <a:r>
              <a:rPr lang="tr-TR" dirty="0" err="1"/>
              <a:t>secondary</a:t>
            </a:r>
            <a:r>
              <a:rPr lang="tr-TR" dirty="0"/>
              <a:t>. </a:t>
            </a:r>
          </a:p>
          <a:p>
            <a:pPr algn="just"/>
            <a:r>
              <a:rPr lang="tr-TR" dirty="0" err="1"/>
              <a:t>The</a:t>
            </a:r>
            <a:r>
              <a:rPr lang="tr-TR" dirty="0"/>
              <a:t> </a:t>
            </a:r>
            <a:r>
              <a:rPr lang="tr-TR" dirty="0" err="1"/>
              <a:t>noninfectious</a:t>
            </a:r>
            <a:r>
              <a:rPr lang="tr-TR" dirty="0"/>
              <a:t> </a:t>
            </a:r>
            <a:r>
              <a:rPr lang="tr-TR" dirty="0" err="1"/>
              <a:t>causes</a:t>
            </a:r>
            <a:r>
              <a:rPr lang="tr-TR" dirty="0"/>
              <a:t> of </a:t>
            </a:r>
            <a:r>
              <a:rPr lang="tr-TR" dirty="0" err="1"/>
              <a:t>chronic</a:t>
            </a:r>
            <a:r>
              <a:rPr lang="tr-TR" dirty="0"/>
              <a:t> </a:t>
            </a:r>
            <a:r>
              <a:rPr lang="tr-TR" dirty="0" err="1"/>
              <a:t>tracheitis</a:t>
            </a:r>
            <a:r>
              <a:rPr lang="tr-TR" dirty="0"/>
              <a:t> </a:t>
            </a:r>
            <a:r>
              <a:rPr lang="tr-TR" dirty="0" err="1"/>
              <a:t>are</a:t>
            </a:r>
            <a:r>
              <a:rPr lang="tr-TR" dirty="0"/>
              <a:t> </a:t>
            </a:r>
            <a:r>
              <a:rPr lang="tr-TR" dirty="0" err="1"/>
              <a:t>probably</a:t>
            </a:r>
            <a:r>
              <a:rPr lang="tr-TR" dirty="0"/>
              <a:t> </a:t>
            </a:r>
            <a:r>
              <a:rPr lang="tr-TR" dirty="0" err="1"/>
              <a:t>more</a:t>
            </a:r>
            <a:r>
              <a:rPr lang="tr-TR" dirty="0"/>
              <a:t> </a:t>
            </a:r>
            <a:r>
              <a:rPr lang="tr-TR" dirty="0" err="1"/>
              <a:t>common</a:t>
            </a:r>
            <a:r>
              <a:rPr lang="tr-TR" dirty="0"/>
              <a:t> </a:t>
            </a:r>
            <a:r>
              <a:rPr lang="tr-TR" dirty="0" err="1"/>
              <a:t>and</a:t>
            </a:r>
            <a:r>
              <a:rPr lang="tr-TR" dirty="0"/>
              <a:t> </a:t>
            </a:r>
            <a:r>
              <a:rPr lang="tr-TR" dirty="0" err="1"/>
              <a:t>are</a:t>
            </a:r>
            <a:r>
              <a:rPr lang="tr-TR" dirty="0"/>
              <a:t> </a:t>
            </a:r>
            <a:r>
              <a:rPr lang="tr-TR" dirty="0" err="1"/>
              <a:t>discussed</a:t>
            </a:r>
            <a:r>
              <a:rPr lang="tr-TR" dirty="0"/>
              <a:t> as a </a:t>
            </a:r>
            <a:r>
              <a:rPr lang="tr-TR" dirty="0" err="1"/>
              <a:t>group</a:t>
            </a:r>
            <a:r>
              <a:rPr lang="tr-TR" dirty="0"/>
              <a:t>. </a:t>
            </a:r>
          </a:p>
          <a:p>
            <a:pPr algn="just"/>
            <a:r>
              <a:rPr lang="tr-TR" dirty="0" err="1"/>
              <a:t>Noninfectious</a:t>
            </a:r>
            <a:r>
              <a:rPr lang="tr-TR" dirty="0"/>
              <a:t> </a:t>
            </a:r>
            <a:r>
              <a:rPr lang="tr-TR" dirty="0" err="1"/>
              <a:t>tracheitis</a:t>
            </a:r>
            <a:r>
              <a:rPr lang="tr-TR" dirty="0"/>
              <a:t> is </a:t>
            </a:r>
            <a:r>
              <a:rPr lang="tr-TR" dirty="0" err="1"/>
              <a:t>usually</a:t>
            </a:r>
            <a:r>
              <a:rPr lang="tr-TR" dirty="0"/>
              <a:t> a </a:t>
            </a:r>
            <a:r>
              <a:rPr lang="tr-TR" dirty="0" err="1"/>
              <a:t>secondary</a:t>
            </a:r>
            <a:r>
              <a:rPr lang="tr-TR" dirty="0"/>
              <a:t> problem </a:t>
            </a:r>
            <a:r>
              <a:rPr lang="tr-TR" dirty="0" err="1"/>
              <a:t>to</a:t>
            </a:r>
            <a:r>
              <a:rPr lang="tr-TR" dirty="0"/>
              <a:t> </a:t>
            </a:r>
            <a:r>
              <a:rPr lang="tr-TR" dirty="0" err="1"/>
              <a:t>prolonged</a:t>
            </a:r>
            <a:r>
              <a:rPr lang="tr-TR" dirty="0"/>
              <a:t> </a:t>
            </a:r>
            <a:r>
              <a:rPr lang="tr-TR" dirty="0" err="1"/>
              <a:t>barking</a:t>
            </a:r>
            <a:r>
              <a:rPr lang="tr-TR" dirty="0"/>
              <a:t>, </a:t>
            </a:r>
            <a:r>
              <a:rPr lang="tr-TR" dirty="0" err="1"/>
              <a:t>collapsing</a:t>
            </a:r>
            <a:r>
              <a:rPr lang="tr-TR" dirty="0"/>
              <a:t> </a:t>
            </a:r>
            <a:r>
              <a:rPr lang="tr-TR" dirty="0" err="1"/>
              <a:t>trachea</a:t>
            </a:r>
            <a:r>
              <a:rPr lang="tr-TR" dirty="0"/>
              <a:t>, </a:t>
            </a:r>
            <a:r>
              <a:rPr lang="tr-TR" dirty="0" err="1"/>
              <a:t>chronic</a:t>
            </a:r>
            <a:r>
              <a:rPr lang="tr-TR" dirty="0"/>
              <a:t> </a:t>
            </a:r>
            <a:r>
              <a:rPr lang="tr-TR" dirty="0" err="1"/>
              <a:t>cardiac</a:t>
            </a:r>
            <a:r>
              <a:rPr lang="tr-TR" dirty="0"/>
              <a:t> </a:t>
            </a:r>
            <a:r>
              <a:rPr lang="tr-TR" dirty="0" err="1"/>
              <a:t>disease</a:t>
            </a:r>
            <a:r>
              <a:rPr lang="tr-TR" dirty="0"/>
              <a:t>, </a:t>
            </a:r>
            <a:r>
              <a:rPr lang="tr-TR" dirty="0" err="1"/>
              <a:t>and</a:t>
            </a:r>
            <a:r>
              <a:rPr lang="tr-TR" dirty="0"/>
              <a:t> </a:t>
            </a:r>
            <a:r>
              <a:rPr lang="tr-TR" dirty="0" err="1"/>
              <a:t>disease</a:t>
            </a:r>
            <a:r>
              <a:rPr lang="tr-TR" dirty="0"/>
              <a:t> of </a:t>
            </a:r>
            <a:r>
              <a:rPr lang="tr-TR" dirty="0" err="1"/>
              <a:t>the</a:t>
            </a:r>
            <a:r>
              <a:rPr lang="tr-TR" dirty="0"/>
              <a:t> </a:t>
            </a:r>
            <a:r>
              <a:rPr lang="tr-TR" dirty="0" err="1"/>
              <a:t>oropharynx</a:t>
            </a:r>
            <a:r>
              <a:rPr lang="tr-TR" dirty="0"/>
              <a:t>. </a:t>
            </a:r>
          </a:p>
          <a:p>
            <a:endParaRPr lang="en-US" dirty="0"/>
          </a:p>
        </p:txBody>
      </p:sp>
    </p:spTree>
    <p:extLst>
      <p:ext uri="{BB962C8B-B14F-4D97-AF65-F5344CB8AC3E}">
        <p14:creationId xmlns:p14="http://schemas.microsoft.com/office/powerpoint/2010/main" val="1541158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23E043-B6C2-8040-86B1-130B457571AF}"/>
              </a:ext>
            </a:extLst>
          </p:cNvPr>
          <p:cNvSpPr>
            <a:spLocks noGrp="1"/>
          </p:cNvSpPr>
          <p:nvPr>
            <p:ph idx="1"/>
          </p:nvPr>
        </p:nvSpPr>
        <p:spPr>
          <a:xfrm>
            <a:off x="838200" y="705853"/>
            <a:ext cx="10515600" cy="5471110"/>
          </a:xfrm>
        </p:spPr>
        <p:txBody>
          <a:bodyPr>
            <a:normAutofit/>
          </a:bodyPr>
          <a:lstStyle/>
          <a:p>
            <a:pPr algn="just">
              <a:lnSpc>
                <a:spcPct val="200000"/>
              </a:lnSpc>
            </a:pPr>
            <a:r>
              <a:rPr lang="tr-TR" sz="2400" dirty="0" err="1"/>
              <a:t>Most</a:t>
            </a:r>
            <a:r>
              <a:rPr lang="tr-TR" sz="2400" dirty="0"/>
              <a:t> </a:t>
            </a:r>
            <a:r>
              <a:rPr lang="tr-TR" sz="2400" dirty="0" err="1"/>
              <a:t>patients</a:t>
            </a:r>
            <a:r>
              <a:rPr lang="tr-TR" sz="2400" dirty="0"/>
              <a:t> </a:t>
            </a:r>
            <a:r>
              <a:rPr lang="tr-TR" sz="2400" dirty="0" err="1"/>
              <a:t>with</a:t>
            </a:r>
            <a:r>
              <a:rPr lang="tr-TR" sz="2400" dirty="0"/>
              <a:t> </a:t>
            </a:r>
            <a:r>
              <a:rPr lang="tr-TR" sz="2400" dirty="0" err="1"/>
              <a:t>tracheitis</a:t>
            </a:r>
            <a:r>
              <a:rPr lang="tr-TR" sz="2400" dirty="0"/>
              <a:t> </a:t>
            </a:r>
            <a:r>
              <a:rPr lang="tr-TR" sz="2400" dirty="0" err="1"/>
              <a:t>are</a:t>
            </a:r>
            <a:r>
              <a:rPr lang="tr-TR" sz="2400" dirty="0"/>
              <a:t> </a:t>
            </a:r>
            <a:r>
              <a:rPr lang="tr-TR" sz="2400" dirty="0" err="1"/>
              <a:t>asymptomatic</a:t>
            </a:r>
            <a:r>
              <a:rPr lang="tr-TR" sz="2400" dirty="0"/>
              <a:t> </a:t>
            </a:r>
            <a:r>
              <a:rPr lang="tr-TR" sz="2400" dirty="0" err="1"/>
              <a:t>except</a:t>
            </a:r>
            <a:r>
              <a:rPr lang="tr-TR" sz="2400" dirty="0"/>
              <a:t> </a:t>
            </a:r>
            <a:r>
              <a:rPr lang="tr-TR" sz="2400" dirty="0" err="1"/>
              <a:t>for</a:t>
            </a:r>
            <a:r>
              <a:rPr lang="tr-TR" sz="2400" dirty="0"/>
              <a:t> a </a:t>
            </a:r>
            <a:r>
              <a:rPr lang="tr-TR" sz="2400" dirty="0" err="1"/>
              <a:t>cough</a:t>
            </a:r>
            <a:r>
              <a:rPr lang="tr-TR" sz="2400" dirty="0"/>
              <a:t>, </a:t>
            </a:r>
            <a:r>
              <a:rPr lang="tr-TR" sz="2400" dirty="0" err="1"/>
              <a:t>which</a:t>
            </a:r>
            <a:r>
              <a:rPr lang="tr-TR" sz="2400" dirty="0"/>
              <a:t> is </a:t>
            </a:r>
            <a:r>
              <a:rPr lang="tr-TR" sz="2400" dirty="0" err="1"/>
              <a:t>characterized</a:t>
            </a:r>
            <a:r>
              <a:rPr lang="tr-TR" sz="2400" dirty="0"/>
              <a:t> as </a:t>
            </a:r>
            <a:r>
              <a:rPr lang="tr-TR" sz="2400" dirty="0" err="1"/>
              <a:t>resonant</a:t>
            </a:r>
            <a:r>
              <a:rPr lang="tr-TR" sz="2400" dirty="0"/>
              <a:t>, </a:t>
            </a:r>
            <a:r>
              <a:rPr lang="tr-TR" sz="2400" dirty="0" err="1"/>
              <a:t>harsh</a:t>
            </a:r>
            <a:r>
              <a:rPr lang="tr-TR" sz="2400" dirty="0"/>
              <a:t>, </a:t>
            </a:r>
            <a:r>
              <a:rPr lang="tr-TR" sz="2400" dirty="0" err="1"/>
              <a:t>paroxysmal</a:t>
            </a:r>
            <a:r>
              <a:rPr lang="tr-TR" sz="2400" dirty="0"/>
              <a:t>, </a:t>
            </a:r>
            <a:r>
              <a:rPr lang="tr-TR" sz="2400" dirty="0" err="1"/>
              <a:t>and</a:t>
            </a:r>
            <a:r>
              <a:rPr lang="tr-TR" sz="2400" dirty="0"/>
              <a:t> </a:t>
            </a:r>
            <a:r>
              <a:rPr lang="tr-TR" sz="2400" dirty="0" err="1"/>
              <a:t>often</a:t>
            </a:r>
            <a:r>
              <a:rPr lang="tr-TR" sz="2400" dirty="0"/>
              <a:t> </a:t>
            </a:r>
            <a:r>
              <a:rPr lang="tr-TR" sz="2400" dirty="0" err="1"/>
              <a:t>terminated</a:t>
            </a:r>
            <a:r>
              <a:rPr lang="tr-TR" sz="2400" dirty="0"/>
              <a:t> </a:t>
            </a:r>
            <a:r>
              <a:rPr lang="tr-TR" sz="2400" dirty="0" err="1"/>
              <a:t>by</a:t>
            </a:r>
            <a:r>
              <a:rPr lang="tr-TR" sz="2400" dirty="0"/>
              <a:t> </a:t>
            </a:r>
            <a:r>
              <a:rPr lang="tr-TR" sz="2400" dirty="0" err="1"/>
              <a:t>nonproductive</a:t>
            </a:r>
            <a:r>
              <a:rPr lang="tr-TR" sz="2400" dirty="0"/>
              <a:t> </a:t>
            </a:r>
            <a:r>
              <a:rPr lang="tr-TR" sz="2400" dirty="0" err="1"/>
              <a:t>or</a:t>
            </a:r>
            <a:r>
              <a:rPr lang="tr-TR" sz="2400" dirty="0"/>
              <a:t> </a:t>
            </a:r>
            <a:r>
              <a:rPr lang="tr-TR" sz="2400" dirty="0" err="1"/>
              <a:t>slightly</a:t>
            </a:r>
            <a:r>
              <a:rPr lang="tr-TR" sz="2400" dirty="0"/>
              <a:t> </a:t>
            </a:r>
            <a:r>
              <a:rPr lang="tr-TR" sz="2400" dirty="0" err="1"/>
              <a:t>productive</a:t>
            </a:r>
            <a:r>
              <a:rPr lang="tr-TR" sz="2400" dirty="0"/>
              <a:t> </a:t>
            </a:r>
            <a:r>
              <a:rPr lang="tr-TR" sz="2400" dirty="0" err="1"/>
              <a:t>gagging</a:t>
            </a:r>
            <a:r>
              <a:rPr lang="tr-TR" sz="2400" dirty="0"/>
              <a:t>. </a:t>
            </a:r>
          </a:p>
          <a:p>
            <a:pPr algn="just">
              <a:lnSpc>
                <a:spcPct val="200000"/>
              </a:lnSpc>
            </a:pPr>
            <a:r>
              <a:rPr lang="tr-TR" sz="2400" dirty="0" err="1"/>
              <a:t>The</a:t>
            </a:r>
            <a:r>
              <a:rPr lang="tr-TR" sz="2400" dirty="0"/>
              <a:t> </a:t>
            </a:r>
            <a:r>
              <a:rPr lang="tr-TR" sz="2400" dirty="0" err="1"/>
              <a:t>physical</a:t>
            </a:r>
            <a:r>
              <a:rPr lang="tr-TR" sz="2400" dirty="0"/>
              <a:t> </a:t>
            </a:r>
            <a:r>
              <a:rPr lang="tr-TR" sz="2400" dirty="0" err="1"/>
              <a:t>examination</a:t>
            </a:r>
            <a:r>
              <a:rPr lang="tr-TR" sz="2400" dirty="0"/>
              <a:t> is </a:t>
            </a:r>
            <a:r>
              <a:rPr lang="tr-TR" sz="2400" dirty="0" err="1"/>
              <a:t>often</a:t>
            </a:r>
            <a:r>
              <a:rPr lang="tr-TR" sz="2400" dirty="0"/>
              <a:t> normal </a:t>
            </a:r>
            <a:r>
              <a:rPr lang="tr-TR" sz="2400" dirty="0" err="1"/>
              <a:t>and</a:t>
            </a:r>
            <a:r>
              <a:rPr lang="tr-TR" sz="2400" dirty="0"/>
              <a:t> </a:t>
            </a:r>
            <a:r>
              <a:rPr lang="tr-TR" sz="2400" dirty="0" err="1"/>
              <a:t>no</a:t>
            </a:r>
            <a:r>
              <a:rPr lang="tr-TR" sz="2400" dirty="0"/>
              <a:t> </a:t>
            </a:r>
            <a:r>
              <a:rPr lang="tr-TR" sz="2400" dirty="0" err="1"/>
              <a:t>fever</a:t>
            </a:r>
            <a:r>
              <a:rPr lang="tr-TR" sz="2400" dirty="0"/>
              <a:t> is </a:t>
            </a:r>
            <a:r>
              <a:rPr lang="tr-TR" sz="2400" dirty="0" err="1"/>
              <a:t>present</a:t>
            </a:r>
            <a:r>
              <a:rPr lang="tr-TR" sz="2400" dirty="0"/>
              <a:t>. </a:t>
            </a:r>
            <a:r>
              <a:rPr lang="tr-TR" sz="2400" dirty="0" err="1"/>
              <a:t>Firm</a:t>
            </a:r>
            <a:r>
              <a:rPr lang="tr-TR" sz="2400" dirty="0"/>
              <a:t> </a:t>
            </a:r>
            <a:r>
              <a:rPr lang="tr-TR" sz="2400" dirty="0" err="1"/>
              <a:t>palpation</a:t>
            </a:r>
            <a:r>
              <a:rPr lang="tr-TR" sz="2400" dirty="0"/>
              <a:t> of </a:t>
            </a:r>
            <a:r>
              <a:rPr lang="tr-TR" sz="2400" dirty="0" err="1"/>
              <a:t>the</a:t>
            </a:r>
            <a:r>
              <a:rPr lang="tr-TR" sz="2400" dirty="0"/>
              <a:t> </a:t>
            </a:r>
            <a:r>
              <a:rPr lang="tr-TR" sz="2400" dirty="0" err="1"/>
              <a:t>trachea</a:t>
            </a:r>
            <a:r>
              <a:rPr lang="tr-TR" sz="2400" dirty="0"/>
              <a:t> </a:t>
            </a:r>
            <a:r>
              <a:rPr lang="tr-TR" sz="2400" dirty="0" err="1"/>
              <a:t>near</a:t>
            </a:r>
            <a:r>
              <a:rPr lang="tr-TR" sz="2400" dirty="0"/>
              <a:t> </a:t>
            </a:r>
            <a:r>
              <a:rPr lang="tr-TR" sz="2400" dirty="0" err="1"/>
              <a:t>the</a:t>
            </a:r>
            <a:r>
              <a:rPr lang="tr-TR" sz="2400" dirty="0"/>
              <a:t> </a:t>
            </a:r>
            <a:r>
              <a:rPr lang="tr-TR" sz="2400" dirty="0" err="1"/>
              <a:t>thoracic</a:t>
            </a:r>
            <a:r>
              <a:rPr lang="tr-TR" sz="2400" dirty="0"/>
              <a:t> inlet </a:t>
            </a:r>
            <a:r>
              <a:rPr lang="tr-TR" sz="2400" dirty="0" err="1"/>
              <a:t>elicits</a:t>
            </a:r>
            <a:r>
              <a:rPr lang="tr-TR" sz="2400" dirty="0"/>
              <a:t> </a:t>
            </a:r>
            <a:r>
              <a:rPr lang="tr-TR" sz="2400" dirty="0" err="1"/>
              <a:t>the</a:t>
            </a:r>
            <a:r>
              <a:rPr lang="tr-TR" sz="2400" dirty="0"/>
              <a:t> </a:t>
            </a:r>
            <a:r>
              <a:rPr lang="tr-TR" sz="2400" dirty="0" err="1"/>
              <a:t>typical</a:t>
            </a:r>
            <a:r>
              <a:rPr lang="tr-TR" sz="2400" dirty="0"/>
              <a:t> </a:t>
            </a:r>
            <a:r>
              <a:rPr lang="tr-TR" sz="2400" dirty="0" err="1"/>
              <a:t>tracheal</a:t>
            </a:r>
            <a:r>
              <a:rPr lang="tr-TR" sz="2400" dirty="0"/>
              <a:t> </a:t>
            </a:r>
            <a:r>
              <a:rPr lang="tr-TR" sz="2400" dirty="0" err="1"/>
              <a:t>cough</a:t>
            </a:r>
            <a:r>
              <a:rPr lang="tr-TR" sz="2400" dirty="0"/>
              <a:t>. </a:t>
            </a:r>
          </a:p>
          <a:p>
            <a:pPr algn="just">
              <a:lnSpc>
                <a:spcPct val="200000"/>
              </a:lnSpc>
            </a:pPr>
            <a:r>
              <a:rPr lang="tr-TR" sz="2400" dirty="0" err="1"/>
              <a:t>If</a:t>
            </a:r>
            <a:r>
              <a:rPr lang="tr-TR" sz="2400" dirty="0"/>
              <a:t> a </a:t>
            </a:r>
            <a:r>
              <a:rPr lang="tr-TR" sz="2400" dirty="0" err="1"/>
              <a:t>cardiac</a:t>
            </a:r>
            <a:r>
              <a:rPr lang="tr-TR" sz="2400" dirty="0"/>
              <a:t> </a:t>
            </a:r>
            <a:r>
              <a:rPr lang="tr-TR" sz="2400" dirty="0" err="1"/>
              <a:t>murmur</a:t>
            </a:r>
            <a:r>
              <a:rPr lang="tr-TR" sz="2400" dirty="0"/>
              <a:t> </a:t>
            </a:r>
            <a:r>
              <a:rPr lang="tr-TR" sz="2400" dirty="0" err="1"/>
              <a:t>or</a:t>
            </a:r>
            <a:r>
              <a:rPr lang="tr-TR" sz="2400" dirty="0"/>
              <a:t> </a:t>
            </a:r>
            <a:r>
              <a:rPr lang="tr-TR" sz="2400" dirty="0" err="1"/>
              <a:t>arrhythmia</a:t>
            </a:r>
            <a:r>
              <a:rPr lang="tr-TR" sz="2400" dirty="0"/>
              <a:t> </a:t>
            </a:r>
            <a:r>
              <a:rPr lang="tr-TR" sz="2400" dirty="0" err="1"/>
              <a:t>exists</a:t>
            </a:r>
            <a:r>
              <a:rPr lang="tr-TR" sz="2400" dirty="0"/>
              <a:t>, </a:t>
            </a:r>
            <a:r>
              <a:rPr lang="tr-TR" sz="2400" dirty="0" err="1"/>
              <a:t>cardiac</a:t>
            </a:r>
            <a:r>
              <a:rPr lang="tr-TR" sz="2400" dirty="0"/>
              <a:t> </a:t>
            </a:r>
            <a:r>
              <a:rPr lang="tr-TR" sz="2400" dirty="0" err="1"/>
              <a:t>disease</a:t>
            </a:r>
            <a:r>
              <a:rPr lang="tr-TR" sz="2400" dirty="0"/>
              <a:t> </a:t>
            </a:r>
            <a:r>
              <a:rPr lang="tr-TR" sz="2400" dirty="0" err="1"/>
              <a:t>must</a:t>
            </a:r>
            <a:r>
              <a:rPr lang="tr-TR" sz="2400" dirty="0"/>
              <a:t> be </a:t>
            </a:r>
            <a:r>
              <a:rPr lang="tr-TR" sz="2400" dirty="0" err="1"/>
              <a:t>eliminated</a:t>
            </a:r>
            <a:r>
              <a:rPr lang="tr-TR" sz="2400" dirty="0"/>
              <a:t> as </a:t>
            </a:r>
            <a:r>
              <a:rPr lang="tr-TR" sz="2400" dirty="0" err="1"/>
              <a:t>the</a:t>
            </a:r>
            <a:r>
              <a:rPr lang="tr-TR" sz="2400" dirty="0"/>
              <a:t> </a:t>
            </a:r>
            <a:r>
              <a:rPr lang="tr-TR" sz="2400" dirty="0" err="1"/>
              <a:t>primary</a:t>
            </a:r>
            <a:r>
              <a:rPr lang="tr-TR" sz="2400" dirty="0"/>
              <a:t> </a:t>
            </a:r>
            <a:r>
              <a:rPr lang="tr-TR" sz="2400" dirty="0" err="1"/>
              <a:t>cause</a:t>
            </a:r>
            <a:r>
              <a:rPr lang="tr-TR" sz="2400" dirty="0"/>
              <a:t> </a:t>
            </a:r>
            <a:r>
              <a:rPr lang="tr-TR" sz="2400" dirty="0" err="1"/>
              <a:t>for</a:t>
            </a:r>
            <a:r>
              <a:rPr lang="tr-TR" sz="2400" dirty="0"/>
              <a:t> </a:t>
            </a:r>
            <a:r>
              <a:rPr lang="tr-TR" sz="2400" dirty="0" err="1"/>
              <a:t>the</a:t>
            </a:r>
            <a:r>
              <a:rPr lang="tr-TR" sz="2400" dirty="0"/>
              <a:t> </a:t>
            </a:r>
            <a:r>
              <a:rPr lang="tr-TR" sz="2400" dirty="0" err="1"/>
              <a:t>coughing</a:t>
            </a:r>
            <a:r>
              <a:rPr lang="tr-TR" sz="2400" dirty="0"/>
              <a:t> </a:t>
            </a:r>
            <a:r>
              <a:rPr lang="tr-TR" sz="2400" dirty="0" err="1"/>
              <a:t>or</a:t>
            </a:r>
            <a:r>
              <a:rPr lang="tr-TR" sz="2400" dirty="0"/>
              <a:t> as </a:t>
            </a:r>
            <a:r>
              <a:rPr lang="tr-TR" sz="2400" dirty="0" err="1"/>
              <a:t>the</a:t>
            </a:r>
            <a:r>
              <a:rPr lang="tr-TR" sz="2400" dirty="0"/>
              <a:t> </a:t>
            </a:r>
            <a:r>
              <a:rPr lang="tr-TR" sz="2400" dirty="0" err="1"/>
              <a:t>cause</a:t>
            </a:r>
            <a:r>
              <a:rPr lang="tr-TR" sz="2400" dirty="0"/>
              <a:t> of </a:t>
            </a:r>
            <a:r>
              <a:rPr lang="tr-TR" sz="2400" dirty="0" err="1"/>
              <a:t>chronic</a:t>
            </a:r>
            <a:r>
              <a:rPr lang="tr-TR" sz="2400" dirty="0"/>
              <a:t> </a:t>
            </a:r>
            <a:r>
              <a:rPr lang="tr-TR" sz="2400" dirty="0" err="1"/>
              <a:t>tracheitis</a:t>
            </a:r>
            <a:r>
              <a:rPr lang="tr-TR" sz="2400" dirty="0"/>
              <a:t>. </a:t>
            </a:r>
          </a:p>
          <a:p>
            <a:pPr algn="just">
              <a:lnSpc>
                <a:spcPct val="200000"/>
              </a:lnSpc>
            </a:pPr>
            <a:endParaRPr lang="tr-TR" sz="2400" dirty="0"/>
          </a:p>
          <a:p>
            <a:pPr algn="just">
              <a:lnSpc>
                <a:spcPct val="200000"/>
              </a:lnSpc>
            </a:pPr>
            <a:endParaRPr lang="en-US" sz="2400" dirty="0"/>
          </a:p>
        </p:txBody>
      </p:sp>
    </p:spTree>
    <p:extLst>
      <p:ext uri="{BB962C8B-B14F-4D97-AF65-F5344CB8AC3E}">
        <p14:creationId xmlns:p14="http://schemas.microsoft.com/office/powerpoint/2010/main" val="3183759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3808-255F-6840-A165-9DFAE3514FF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28452D9-D251-E149-955E-FB4C36C51710}"/>
              </a:ext>
            </a:extLst>
          </p:cNvPr>
          <p:cNvSpPr>
            <a:spLocks noGrp="1"/>
          </p:cNvSpPr>
          <p:nvPr>
            <p:ph idx="1"/>
          </p:nvPr>
        </p:nvSpPr>
        <p:spPr/>
        <p:txBody>
          <a:bodyPr>
            <a:normAutofit fontScale="92500"/>
          </a:bodyPr>
          <a:lstStyle/>
          <a:p>
            <a:pPr algn="just">
              <a:lnSpc>
                <a:spcPct val="200000"/>
              </a:lnSpc>
            </a:pPr>
            <a:r>
              <a:rPr lang="tr-TR" sz="2400" dirty="0" err="1"/>
              <a:t>Tracheitis</a:t>
            </a:r>
            <a:r>
              <a:rPr lang="tr-TR" sz="2400" dirty="0"/>
              <a:t> as a </a:t>
            </a:r>
            <a:r>
              <a:rPr lang="tr-TR" sz="2400" dirty="0" err="1"/>
              <a:t>primary</a:t>
            </a:r>
            <a:r>
              <a:rPr lang="tr-TR" sz="2400" dirty="0"/>
              <a:t> </a:t>
            </a:r>
            <a:r>
              <a:rPr lang="tr-TR" sz="2400" dirty="0" err="1"/>
              <a:t>disease</a:t>
            </a:r>
            <a:r>
              <a:rPr lang="tr-TR" sz="2400" dirty="0"/>
              <a:t> </a:t>
            </a:r>
            <a:r>
              <a:rPr lang="tr-TR" sz="2400" dirty="0" err="1"/>
              <a:t>often</a:t>
            </a:r>
            <a:r>
              <a:rPr lang="tr-TR" sz="2400" dirty="0"/>
              <a:t> has </a:t>
            </a:r>
            <a:r>
              <a:rPr lang="tr-TR" sz="2400" dirty="0" err="1"/>
              <a:t>no</a:t>
            </a:r>
            <a:r>
              <a:rPr lang="tr-TR" sz="2400" dirty="0"/>
              <a:t> </a:t>
            </a:r>
            <a:r>
              <a:rPr lang="tr-TR" sz="2400" dirty="0" err="1"/>
              <a:t>specific</a:t>
            </a:r>
            <a:r>
              <a:rPr lang="tr-TR" sz="2400" dirty="0"/>
              <a:t> </a:t>
            </a:r>
            <a:r>
              <a:rPr lang="tr-TR" sz="2400" dirty="0" err="1"/>
              <a:t>radio</a:t>
            </a:r>
            <a:r>
              <a:rPr lang="tr-TR" sz="2400" dirty="0"/>
              <a:t>- </a:t>
            </a:r>
            <a:r>
              <a:rPr lang="tr-TR" sz="2400" dirty="0" err="1"/>
              <a:t>graphic</a:t>
            </a:r>
            <a:r>
              <a:rPr lang="tr-TR" sz="2400" dirty="0"/>
              <a:t> </a:t>
            </a:r>
            <a:r>
              <a:rPr lang="tr-TR" sz="2400" dirty="0" err="1"/>
              <a:t>features</a:t>
            </a:r>
            <a:r>
              <a:rPr lang="tr-TR" sz="2400" dirty="0"/>
              <a:t>. ]n </a:t>
            </a:r>
            <a:r>
              <a:rPr lang="tr-TR" sz="2400" dirty="0" err="1"/>
              <a:t>acute</a:t>
            </a:r>
            <a:r>
              <a:rPr lang="tr-TR" sz="2400" dirty="0"/>
              <a:t> </a:t>
            </a:r>
            <a:r>
              <a:rPr lang="tr-TR" sz="2400" dirty="0" err="1"/>
              <a:t>tracheitis</a:t>
            </a:r>
            <a:r>
              <a:rPr lang="tr-TR" sz="2400" dirty="0"/>
              <a:t> </a:t>
            </a:r>
            <a:r>
              <a:rPr lang="tr-TR" sz="2400" dirty="0" err="1"/>
              <a:t>edema</a:t>
            </a:r>
            <a:r>
              <a:rPr lang="tr-TR" sz="2400" dirty="0"/>
              <a:t> of </a:t>
            </a:r>
            <a:r>
              <a:rPr lang="tr-TR" sz="2400" dirty="0" err="1"/>
              <a:t>the</a:t>
            </a:r>
            <a:r>
              <a:rPr lang="tr-TR" sz="2400" dirty="0"/>
              <a:t> </a:t>
            </a:r>
            <a:r>
              <a:rPr lang="tr-TR" sz="2400" dirty="0" err="1"/>
              <a:t>mucosal</a:t>
            </a:r>
            <a:r>
              <a:rPr lang="tr-TR" sz="2400" dirty="0"/>
              <a:t> </a:t>
            </a:r>
            <a:r>
              <a:rPr lang="tr-TR" sz="2400" dirty="0" err="1"/>
              <a:t>lining</a:t>
            </a:r>
            <a:r>
              <a:rPr lang="tr-TR" sz="2400" dirty="0"/>
              <a:t> </a:t>
            </a:r>
            <a:r>
              <a:rPr lang="tr-TR" sz="2400" dirty="0" err="1"/>
              <a:t>may</a:t>
            </a:r>
            <a:r>
              <a:rPr lang="tr-TR" sz="2400" dirty="0"/>
              <a:t> </a:t>
            </a:r>
            <a:r>
              <a:rPr lang="tr-TR" sz="2400" dirty="0" err="1"/>
              <a:t>result</a:t>
            </a:r>
            <a:r>
              <a:rPr lang="tr-TR" sz="2400" dirty="0"/>
              <a:t> in a </a:t>
            </a:r>
            <a:r>
              <a:rPr lang="tr-TR" sz="2400" dirty="0" err="1"/>
              <a:t>reduction</a:t>
            </a:r>
            <a:r>
              <a:rPr lang="tr-TR" sz="2400" dirty="0"/>
              <a:t> of </a:t>
            </a:r>
            <a:r>
              <a:rPr lang="tr-TR" sz="2400" dirty="0" err="1"/>
              <a:t>the</a:t>
            </a:r>
            <a:r>
              <a:rPr lang="tr-TR" sz="2400" dirty="0"/>
              <a:t> </a:t>
            </a:r>
            <a:r>
              <a:rPr lang="tr-TR" sz="2400" dirty="0" err="1"/>
              <a:t>lumen</a:t>
            </a:r>
            <a:r>
              <a:rPr lang="tr-TR" sz="2400" dirty="0"/>
              <a:t> </a:t>
            </a:r>
            <a:r>
              <a:rPr lang="tr-TR" sz="2400" dirty="0" err="1"/>
              <a:t>diameter</a:t>
            </a:r>
            <a:r>
              <a:rPr lang="tr-TR" sz="2400" dirty="0"/>
              <a:t>. </a:t>
            </a:r>
          </a:p>
          <a:p>
            <a:pPr algn="just">
              <a:lnSpc>
                <a:spcPct val="200000"/>
              </a:lnSpc>
            </a:pPr>
            <a:r>
              <a:rPr lang="tr-TR" sz="2400" dirty="0" err="1"/>
              <a:t>Care</a:t>
            </a:r>
            <a:r>
              <a:rPr lang="tr-TR" sz="2400" dirty="0"/>
              <a:t> </a:t>
            </a:r>
            <a:r>
              <a:rPr lang="tr-TR" sz="2400" dirty="0" err="1"/>
              <a:t>must</a:t>
            </a:r>
            <a:r>
              <a:rPr lang="tr-TR" sz="2400" dirty="0"/>
              <a:t> be </a:t>
            </a:r>
            <a:r>
              <a:rPr lang="tr-TR" sz="2400" dirty="0" err="1"/>
              <a:t>taken</a:t>
            </a:r>
            <a:r>
              <a:rPr lang="tr-TR" sz="2400" dirty="0"/>
              <a:t> not </a:t>
            </a:r>
            <a:r>
              <a:rPr lang="tr-TR" sz="2400" dirty="0" err="1"/>
              <a:t>to</a:t>
            </a:r>
            <a:r>
              <a:rPr lang="tr-TR" sz="2400" dirty="0"/>
              <a:t> </a:t>
            </a:r>
            <a:r>
              <a:rPr lang="tr-TR" sz="2400" dirty="0" err="1"/>
              <a:t>confuse</a:t>
            </a:r>
            <a:r>
              <a:rPr lang="tr-TR" sz="2400" dirty="0"/>
              <a:t> </a:t>
            </a:r>
            <a:r>
              <a:rPr lang="tr-TR" sz="2400" dirty="0" err="1"/>
              <a:t>this</a:t>
            </a:r>
            <a:r>
              <a:rPr lang="tr-TR" sz="2400" dirty="0"/>
              <a:t> </a:t>
            </a:r>
            <a:r>
              <a:rPr lang="tr-TR" sz="2400" dirty="0" err="1"/>
              <a:t>for</a:t>
            </a:r>
            <a:r>
              <a:rPr lang="tr-TR" sz="2400" dirty="0"/>
              <a:t> a </a:t>
            </a:r>
            <a:r>
              <a:rPr lang="tr-TR" sz="2400" dirty="0" err="1"/>
              <a:t>fixed</a:t>
            </a:r>
            <a:r>
              <a:rPr lang="tr-TR" sz="2400" dirty="0"/>
              <a:t>, </a:t>
            </a:r>
            <a:r>
              <a:rPr lang="tr-TR" sz="2400" dirty="0" err="1"/>
              <a:t>hypoplastic</a:t>
            </a:r>
            <a:r>
              <a:rPr lang="tr-TR" sz="2400" dirty="0"/>
              <a:t> </a:t>
            </a:r>
            <a:r>
              <a:rPr lang="tr-TR" sz="2400" dirty="0" err="1"/>
              <a:t>trachea</a:t>
            </a:r>
            <a:r>
              <a:rPr lang="tr-TR" sz="2400" dirty="0"/>
              <a:t>. </a:t>
            </a:r>
            <a:r>
              <a:rPr lang="tr-TR" sz="2400" dirty="0" err="1"/>
              <a:t>The</a:t>
            </a:r>
            <a:r>
              <a:rPr lang="tr-TR" sz="2400" dirty="0"/>
              <a:t> </a:t>
            </a:r>
            <a:r>
              <a:rPr lang="tr-TR" sz="2400" dirty="0" err="1"/>
              <a:t>radiographic</a:t>
            </a:r>
            <a:r>
              <a:rPr lang="tr-TR" sz="2400" dirty="0"/>
              <a:t> </a:t>
            </a:r>
            <a:r>
              <a:rPr lang="tr-TR" sz="2400" dirty="0" err="1"/>
              <a:t>features</a:t>
            </a:r>
            <a:r>
              <a:rPr lang="tr-TR" sz="2400" dirty="0"/>
              <a:t> </a:t>
            </a:r>
            <a:r>
              <a:rPr lang="tr-TR" sz="2400" dirty="0" err="1"/>
              <a:t>that</a:t>
            </a:r>
            <a:r>
              <a:rPr lang="tr-TR" sz="2400" dirty="0"/>
              <a:t> </a:t>
            </a:r>
            <a:r>
              <a:rPr lang="tr-TR" sz="2400" dirty="0" err="1"/>
              <a:t>occur</a:t>
            </a:r>
            <a:r>
              <a:rPr lang="tr-TR" sz="2400" dirty="0"/>
              <a:t> </a:t>
            </a:r>
            <a:r>
              <a:rPr lang="tr-TR" sz="2400" dirty="0" err="1"/>
              <a:t>when</a:t>
            </a:r>
            <a:r>
              <a:rPr lang="tr-TR" sz="2400" dirty="0"/>
              <a:t> </a:t>
            </a:r>
            <a:r>
              <a:rPr lang="tr-TR" sz="2400" dirty="0" err="1"/>
              <a:t>tracheitis</a:t>
            </a:r>
            <a:r>
              <a:rPr lang="tr-TR" sz="2400" dirty="0"/>
              <a:t> is </a:t>
            </a:r>
            <a:r>
              <a:rPr lang="tr-TR" sz="2400" dirty="0" err="1"/>
              <a:t>secondary</a:t>
            </a:r>
            <a:r>
              <a:rPr lang="tr-TR" sz="2400" dirty="0"/>
              <a:t> </a:t>
            </a:r>
            <a:r>
              <a:rPr lang="tr-TR" sz="2400" dirty="0" err="1"/>
              <a:t>to</a:t>
            </a:r>
            <a:r>
              <a:rPr lang="tr-TR" sz="2400" dirty="0"/>
              <a:t> </a:t>
            </a:r>
            <a:r>
              <a:rPr lang="tr-TR" sz="2400" dirty="0" err="1"/>
              <a:t>other</a:t>
            </a:r>
            <a:r>
              <a:rPr lang="tr-TR" sz="2400" dirty="0"/>
              <a:t> </a:t>
            </a:r>
            <a:r>
              <a:rPr lang="tr-TR" sz="2400" dirty="0" err="1"/>
              <a:t>diseases</a:t>
            </a:r>
            <a:r>
              <a:rPr lang="tr-TR" sz="2400" dirty="0"/>
              <a:t> </a:t>
            </a:r>
            <a:r>
              <a:rPr lang="tr-TR" sz="2400" dirty="0" err="1"/>
              <a:t>are</a:t>
            </a:r>
            <a:r>
              <a:rPr lang="tr-TR" sz="2400" dirty="0"/>
              <a:t> </a:t>
            </a:r>
            <a:r>
              <a:rPr lang="tr-TR" sz="2400" dirty="0" err="1"/>
              <a:t>included</a:t>
            </a:r>
            <a:r>
              <a:rPr lang="tr-TR" sz="2400" dirty="0"/>
              <a:t> in </a:t>
            </a:r>
            <a:r>
              <a:rPr lang="tr-TR" sz="2400" dirty="0" err="1"/>
              <a:t>the</a:t>
            </a:r>
            <a:r>
              <a:rPr lang="tr-TR" sz="2400" dirty="0"/>
              <a:t> </a:t>
            </a:r>
            <a:r>
              <a:rPr lang="tr-TR" sz="2400" dirty="0" err="1"/>
              <a:t>discussions</a:t>
            </a:r>
            <a:r>
              <a:rPr lang="tr-TR" sz="2400" dirty="0"/>
              <a:t> of </a:t>
            </a:r>
            <a:r>
              <a:rPr lang="tr-TR" sz="2400" dirty="0" err="1"/>
              <a:t>those</a:t>
            </a:r>
            <a:r>
              <a:rPr lang="tr-TR" sz="2400" dirty="0"/>
              <a:t> </a:t>
            </a:r>
            <a:r>
              <a:rPr lang="tr-TR" sz="2400" dirty="0" err="1"/>
              <a:t>conditions</a:t>
            </a:r>
            <a:r>
              <a:rPr lang="tr-TR" sz="2400" dirty="0"/>
              <a:t>. </a:t>
            </a:r>
          </a:p>
          <a:p>
            <a:endParaRPr lang="en-US" dirty="0"/>
          </a:p>
        </p:txBody>
      </p:sp>
    </p:spTree>
    <p:extLst>
      <p:ext uri="{BB962C8B-B14F-4D97-AF65-F5344CB8AC3E}">
        <p14:creationId xmlns:p14="http://schemas.microsoft.com/office/powerpoint/2010/main" val="3511028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53B8D-42DF-1F44-B3CE-71847CDEEAD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AFC7EDD-D525-524C-9C81-E92B7E68A716}"/>
              </a:ext>
            </a:extLst>
          </p:cNvPr>
          <p:cNvSpPr>
            <a:spLocks noGrp="1"/>
          </p:cNvSpPr>
          <p:nvPr>
            <p:ph idx="1"/>
          </p:nvPr>
        </p:nvSpPr>
        <p:spPr/>
        <p:txBody>
          <a:bodyPr>
            <a:normAutofit fontScale="92500"/>
          </a:bodyPr>
          <a:lstStyle/>
          <a:p>
            <a:pPr algn="just">
              <a:lnSpc>
                <a:spcPct val="200000"/>
              </a:lnSpc>
            </a:pPr>
            <a:r>
              <a:rPr lang="tr-TR" sz="2400" dirty="0" err="1"/>
              <a:t>Therapy</a:t>
            </a:r>
            <a:r>
              <a:rPr lang="tr-TR" sz="2400" dirty="0"/>
              <a:t> </a:t>
            </a:r>
            <a:r>
              <a:rPr lang="tr-TR" sz="2400" dirty="0" err="1"/>
              <a:t>should</a:t>
            </a:r>
            <a:r>
              <a:rPr lang="tr-TR" sz="2400" dirty="0"/>
              <a:t> be </a:t>
            </a:r>
            <a:r>
              <a:rPr lang="tr-TR" sz="2400" dirty="0" err="1"/>
              <a:t>directed</a:t>
            </a:r>
            <a:r>
              <a:rPr lang="tr-TR" sz="2400" dirty="0"/>
              <a:t> at </a:t>
            </a:r>
            <a:r>
              <a:rPr lang="tr-TR" sz="2400" dirty="0" err="1"/>
              <a:t>the</a:t>
            </a:r>
            <a:r>
              <a:rPr lang="tr-TR" sz="2400" dirty="0"/>
              <a:t> </a:t>
            </a:r>
            <a:r>
              <a:rPr lang="tr-TR" sz="2400" dirty="0" err="1"/>
              <a:t>primary</a:t>
            </a:r>
            <a:r>
              <a:rPr lang="tr-TR" sz="2400" dirty="0"/>
              <a:t> </a:t>
            </a:r>
            <a:r>
              <a:rPr lang="tr-TR" sz="2400" dirty="0" err="1"/>
              <a:t>underlying</a:t>
            </a:r>
            <a:r>
              <a:rPr lang="tr-TR" sz="2400" dirty="0"/>
              <a:t> </a:t>
            </a:r>
            <a:r>
              <a:rPr lang="tr-TR" sz="2400" dirty="0" err="1"/>
              <a:t>disease</a:t>
            </a:r>
            <a:r>
              <a:rPr lang="tr-TR" sz="2400" dirty="0"/>
              <a:t> </a:t>
            </a:r>
            <a:r>
              <a:rPr lang="tr-TR" sz="2400" dirty="0" err="1"/>
              <a:t>process</a:t>
            </a:r>
            <a:r>
              <a:rPr lang="tr-TR" sz="2400" dirty="0"/>
              <a:t>, </a:t>
            </a:r>
            <a:r>
              <a:rPr lang="tr-TR" sz="2400" dirty="0" err="1"/>
              <a:t>and</a:t>
            </a:r>
            <a:r>
              <a:rPr lang="tr-TR" sz="2400" dirty="0"/>
              <a:t> </a:t>
            </a:r>
            <a:r>
              <a:rPr lang="tr-TR" sz="2400" dirty="0" err="1"/>
              <a:t>these</a:t>
            </a:r>
            <a:r>
              <a:rPr lang="tr-TR" sz="2400" dirty="0"/>
              <a:t> </a:t>
            </a:r>
            <a:r>
              <a:rPr lang="tr-TR" sz="2400" dirty="0" err="1"/>
              <a:t>treatments</a:t>
            </a:r>
            <a:r>
              <a:rPr lang="tr-TR" sz="2400" dirty="0"/>
              <a:t> </a:t>
            </a:r>
            <a:r>
              <a:rPr lang="tr-TR" sz="2400" dirty="0" err="1"/>
              <a:t>are</a:t>
            </a:r>
            <a:r>
              <a:rPr lang="tr-TR" sz="2400" dirty="0"/>
              <a:t> </a:t>
            </a:r>
            <a:r>
              <a:rPr lang="tr-TR" sz="2400" dirty="0" err="1"/>
              <a:t>discussed</a:t>
            </a:r>
            <a:r>
              <a:rPr lang="tr-TR" sz="2400" dirty="0"/>
              <a:t> in </a:t>
            </a:r>
            <a:r>
              <a:rPr lang="tr-TR" sz="2400" dirty="0" err="1"/>
              <a:t>their</a:t>
            </a:r>
            <a:r>
              <a:rPr lang="tr-TR" sz="2400" dirty="0"/>
              <a:t> </a:t>
            </a:r>
            <a:r>
              <a:rPr lang="tr-TR" sz="2400" dirty="0" err="1"/>
              <a:t>appropriate</a:t>
            </a:r>
            <a:r>
              <a:rPr lang="tr-TR" sz="2400" dirty="0"/>
              <a:t> </a:t>
            </a:r>
            <a:r>
              <a:rPr lang="tr-TR" sz="2400" dirty="0" err="1"/>
              <a:t>sections</a:t>
            </a:r>
            <a:r>
              <a:rPr lang="tr-TR" sz="2400" dirty="0"/>
              <a:t>. </a:t>
            </a:r>
          </a:p>
          <a:p>
            <a:pPr algn="just">
              <a:lnSpc>
                <a:spcPct val="200000"/>
              </a:lnSpc>
            </a:pPr>
            <a:r>
              <a:rPr lang="tr-TR" sz="2400" dirty="0" err="1"/>
              <a:t>The</a:t>
            </a:r>
            <a:r>
              <a:rPr lang="tr-TR" sz="2400" dirty="0"/>
              <a:t> </a:t>
            </a:r>
            <a:r>
              <a:rPr lang="tr-TR" sz="2400" dirty="0" err="1"/>
              <a:t>cough</a:t>
            </a:r>
            <a:r>
              <a:rPr lang="tr-TR" sz="2400" dirty="0"/>
              <a:t> </a:t>
            </a:r>
            <a:r>
              <a:rPr lang="tr-TR" sz="2400" dirty="0" err="1"/>
              <a:t>associated</a:t>
            </a:r>
            <a:r>
              <a:rPr lang="tr-TR" sz="2400" dirty="0"/>
              <a:t> </a:t>
            </a:r>
            <a:r>
              <a:rPr lang="tr-TR" sz="2400" dirty="0" err="1"/>
              <a:t>with</a:t>
            </a:r>
            <a:r>
              <a:rPr lang="tr-TR" sz="2400" dirty="0"/>
              <a:t> </a:t>
            </a:r>
            <a:r>
              <a:rPr lang="tr-TR" sz="2400" dirty="0" err="1"/>
              <a:t>secondary</a:t>
            </a:r>
            <a:r>
              <a:rPr lang="tr-TR" sz="2400" dirty="0"/>
              <a:t> </a:t>
            </a:r>
            <a:r>
              <a:rPr lang="tr-TR" sz="2400" dirty="0" err="1"/>
              <a:t>tracheitis</a:t>
            </a:r>
            <a:r>
              <a:rPr lang="tr-TR" sz="2400" dirty="0"/>
              <a:t> </a:t>
            </a:r>
            <a:r>
              <a:rPr lang="tr-TR" sz="2400" dirty="0" err="1"/>
              <a:t>may</a:t>
            </a:r>
            <a:r>
              <a:rPr lang="tr-TR" sz="2400" dirty="0"/>
              <a:t> </a:t>
            </a:r>
            <a:r>
              <a:rPr lang="tr-TR" sz="2400" dirty="0" err="1"/>
              <a:t>act</a:t>
            </a:r>
            <a:r>
              <a:rPr lang="tr-TR" sz="2400" dirty="0"/>
              <a:t> as a </a:t>
            </a:r>
            <a:r>
              <a:rPr lang="tr-TR" sz="2400" dirty="0" err="1"/>
              <a:t>continued</a:t>
            </a:r>
            <a:r>
              <a:rPr lang="tr-TR" sz="2400" dirty="0"/>
              <a:t> </a:t>
            </a:r>
            <a:r>
              <a:rPr lang="tr-TR" sz="2400" dirty="0" err="1"/>
              <a:t>source</a:t>
            </a:r>
            <a:r>
              <a:rPr lang="tr-TR" sz="2400" dirty="0"/>
              <a:t> of </a:t>
            </a:r>
            <a:r>
              <a:rPr lang="tr-TR" sz="2400" dirty="0" err="1"/>
              <a:t>irritation</a:t>
            </a:r>
            <a:r>
              <a:rPr lang="tr-TR" sz="2400" dirty="0"/>
              <a:t>, </a:t>
            </a:r>
            <a:r>
              <a:rPr lang="tr-TR" sz="2400" dirty="0" err="1"/>
              <a:t>which</a:t>
            </a:r>
            <a:r>
              <a:rPr lang="tr-TR" sz="2400" dirty="0"/>
              <a:t> </a:t>
            </a:r>
            <a:r>
              <a:rPr lang="tr-TR" sz="2400" dirty="0" err="1"/>
              <a:t>perpetuates</a:t>
            </a:r>
            <a:r>
              <a:rPr lang="tr-TR" sz="2400" dirty="0"/>
              <a:t> </a:t>
            </a:r>
            <a:r>
              <a:rPr lang="tr-TR" sz="2400" dirty="0" err="1"/>
              <a:t>the</a:t>
            </a:r>
            <a:r>
              <a:rPr lang="tr-TR" sz="2400" dirty="0"/>
              <a:t> </a:t>
            </a:r>
            <a:r>
              <a:rPr lang="tr-TR" sz="2400" dirty="0" err="1"/>
              <a:t>tracheitis</a:t>
            </a:r>
            <a:r>
              <a:rPr lang="tr-TR" sz="2400" dirty="0"/>
              <a:t>, </a:t>
            </a:r>
            <a:r>
              <a:rPr lang="tr-TR" sz="2400" dirty="0" err="1"/>
              <a:t>and</a:t>
            </a:r>
            <a:r>
              <a:rPr lang="tr-TR" sz="2400" dirty="0"/>
              <a:t> a </a:t>
            </a:r>
            <a:r>
              <a:rPr lang="tr-TR" sz="2400" dirty="0" err="1"/>
              <a:t>vicious</a:t>
            </a:r>
            <a:r>
              <a:rPr lang="tr-TR" sz="2400" dirty="0"/>
              <a:t> </a:t>
            </a:r>
            <a:r>
              <a:rPr lang="tr-TR" sz="2400" dirty="0" err="1"/>
              <a:t>cycle</a:t>
            </a:r>
            <a:r>
              <a:rPr lang="tr-TR" sz="2400" dirty="0"/>
              <a:t> </a:t>
            </a:r>
            <a:r>
              <a:rPr lang="tr-TR" sz="2400" dirty="0" err="1"/>
              <a:t>ensues</a:t>
            </a:r>
            <a:r>
              <a:rPr lang="tr-TR" sz="2400" dirty="0"/>
              <a:t>. </a:t>
            </a:r>
            <a:r>
              <a:rPr lang="tr-TR" sz="2400" dirty="0" err="1"/>
              <a:t>Treatment</a:t>
            </a:r>
            <a:r>
              <a:rPr lang="tr-TR" sz="2400" dirty="0"/>
              <a:t> of </a:t>
            </a:r>
            <a:r>
              <a:rPr lang="tr-TR" sz="2400" dirty="0" err="1"/>
              <a:t>the</a:t>
            </a:r>
            <a:r>
              <a:rPr lang="tr-TR" sz="2400" dirty="0"/>
              <a:t> </a:t>
            </a:r>
            <a:r>
              <a:rPr lang="tr-TR" sz="2400" dirty="0" err="1"/>
              <a:t>underlying</a:t>
            </a:r>
            <a:r>
              <a:rPr lang="tr-TR" sz="2400" dirty="0"/>
              <a:t> </a:t>
            </a:r>
            <a:r>
              <a:rPr lang="tr-TR" sz="2400" dirty="0" err="1"/>
              <a:t>disease</a:t>
            </a:r>
            <a:r>
              <a:rPr lang="tr-TR" sz="2400" dirty="0"/>
              <a:t> </a:t>
            </a:r>
            <a:r>
              <a:rPr lang="tr-TR" sz="2400" dirty="0" err="1"/>
              <a:t>process</a:t>
            </a:r>
            <a:r>
              <a:rPr lang="tr-TR" sz="2400" dirty="0"/>
              <a:t> </a:t>
            </a:r>
            <a:r>
              <a:rPr lang="tr-TR" sz="2400" dirty="0" err="1"/>
              <a:t>may</a:t>
            </a:r>
            <a:r>
              <a:rPr lang="tr-TR" sz="2400" dirty="0"/>
              <a:t> not </a:t>
            </a:r>
            <a:r>
              <a:rPr lang="tr-TR" sz="2400" dirty="0" err="1"/>
              <a:t>always</a:t>
            </a:r>
            <a:r>
              <a:rPr lang="tr-TR" sz="2400" dirty="0"/>
              <a:t> be </a:t>
            </a:r>
            <a:r>
              <a:rPr lang="tr-TR" sz="2400" dirty="0" err="1"/>
              <a:t>adequate</a:t>
            </a:r>
            <a:r>
              <a:rPr lang="tr-TR" sz="2400" dirty="0"/>
              <a:t> </a:t>
            </a:r>
            <a:r>
              <a:rPr lang="tr-TR" sz="2400" dirty="0" err="1"/>
              <a:t>to</a:t>
            </a:r>
            <a:r>
              <a:rPr lang="tr-TR" sz="2400" dirty="0"/>
              <a:t> </a:t>
            </a:r>
            <a:r>
              <a:rPr lang="tr-TR" sz="2400" dirty="0" err="1"/>
              <a:t>relieve</a:t>
            </a:r>
            <a:r>
              <a:rPr lang="tr-TR" sz="2400" dirty="0"/>
              <a:t> </a:t>
            </a:r>
            <a:r>
              <a:rPr lang="tr-TR" sz="2400" dirty="0" err="1"/>
              <a:t>the</a:t>
            </a:r>
            <a:r>
              <a:rPr lang="tr-TR" sz="2400" dirty="0"/>
              <a:t> </a:t>
            </a:r>
            <a:r>
              <a:rPr lang="tr-TR" sz="2400" dirty="0" err="1"/>
              <a:t>cough</a:t>
            </a:r>
            <a:r>
              <a:rPr lang="tr-TR" sz="2400" dirty="0"/>
              <a:t> </a:t>
            </a:r>
            <a:r>
              <a:rPr lang="tr-TR" sz="2400" dirty="0" err="1"/>
              <a:t>because</a:t>
            </a:r>
            <a:r>
              <a:rPr lang="tr-TR" sz="2400" dirty="0"/>
              <a:t> of </a:t>
            </a:r>
            <a:r>
              <a:rPr lang="tr-TR" sz="2400" dirty="0" err="1"/>
              <a:t>this</a:t>
            </a:r>
            <a:r>
              <a:rPr lang="tr-TR" sz="2400" dirty="0"/>
              <a:t> </a:t>
            </a:r>
            <a:r>
              <a:rPr lang="tr-TR" sz="2400" dirty="0" err="1"/>
              <a:t>cycle</a:t>
            </a:r>
            <a:r>
              <a:rPr lang="tr-TR" sz="2400" dirty="0"/>
              <a:t> of "</a:t>
            </a:r>
            <a:r>
              <a:rPr lang="tr-TR" sz="2400" dirty="0" err="1"/>
              <a:t>cough-induced</a:t>
            </a:r>
            <a:r>
              <a:rPr lang="tr-TR" sz="2400" dirty="0"/>
              <a:t> </a:t>
            </a:r>
            <a:r>
              <a:rPr lang="tr-TR" sz="2400" dirty="0" err="1"/>
              <a:t>tracheitis</a:t>
            </a:r>
            <a:r>
              <a:rPr lang="tr-TR" sz="2400" dirty="0"/>
              <a:t>:' </a:t>
            </a:r>
            <a:r>
              <a:rPr lang="tr-TR" sz="2400" dirty="0" err="1"/>
              <a:t>which</a:t>
            </a:r>
            <a:r>
              <a:rPr lang="tr-TR" sz="2400" dirty="0"/>
              <a:t> </a:t>
            </a:r>
            <a:r>
              <a:rPr lang="tr-TR" sz="2400" dirty="0" err="1"/>
              <a:t>perpetuates</a:t>
            </a:r>
            <a:r>
              <a:rPr lang="tr-TR" sz="2400" dirty="0"/>
              <a:t> </a:t>
            </a:r>
            <a:r>
              <a:rPr lang="tr-TR" sz="2400" dirty="0" err="1"/>
              <a:t>the</a:t>
            </a:r>
            <a:r>
              <a:rPr lang="tr-TR" sz="2400" dirty="0"/>
              <a:t> </a:t>
            </a:r>
            <a:r>
              <a:rPr lang="tr-TR" sz="2400" dirty="0" err="1"/>
              <a:t>cough</a:t>
            </a:r>
            <a:r>
              <a:rPr lang="tr-TR" sz="2400" dirty="0"/>
              <a:t> </a:t>
            </a:r>
            <a:r>
              <a:rPr lang="tr-TR" sz="2400" dirty="0" err="1"/>
              <a:t>and</a:t>
            </a:r>
            <a:r>
              <a:rPr lang="tr-TR" sz="2400" dirty="0"/>
              <a:t> </a:t>
            </a:r>
            <a:r>
              <a:rPr lang="tr-TR" sz="2400" dirty="0" err="1"/>
              <a:t>the</a:t>
            </a:r>
            <a:r>
              <a:rPr lang="tr-TR" sz="2400" dirty="0"/>
              <a:t> </a:t>
            </a:r>
            <a:r>
              <a:rPr lang="tr-TR" sz="2400" dirty="0" err="1"/>
              <a:t>tracheitis</a:t>
            </a:r>
            <a:r>
              <a:rPr lang="tr-TR" sz="2400" dirty="0"/>
              <a:t>. </a:t>
            </a:r>
          </a:p>
          <a:p>
            <a:pPr algn="just">
              <a:lnSpc>
                <a:spcPct val="200000"/>
              </a:lnSpc>
            </a:pPr>
            <a:endParaRPr lang="tr-TR" sz="2400" dirty="0"/>
          </a:p>
          <a:p>
            <a:pPr algn="just">
              <a:lnSpc>
                <a:spcPct val="200000"/>
              </a:lnSpc>
            </a:pPr>
            <a:endParaRPr lang="en-US" sz="2400" dirty="0"/>
          </a:p>
        </p:txBody>
      </p:sp>
    </p:spTree>
    <p:extLst>
      <p:ext uri="{BB962C8B-B14F-4D97-AF65-F5344CB8AC3E}">
        <p14:creationId xmlns:p14="http://schemas.microsoft.com/office/powerpoint/2010/main" val="807620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91CFA-201F-8B46-BD16-755A71BE886B}"/>
              </a:ext>
            </a:extLst>
          </p:cNvPr>
          <p:cNvSpPr>
            <a:spLocks noGrp="1"/>
          </p:cNvSpPr>
          <p:nvPr>
            <p:ph type="title"/>
          </p:nvPr>
        </p:nvSpPr>
        <p:spPr/>
        <p:txBody>
          <a:bodyPr/>
          <a:lstStyle/>
          <a:p>
            <a:r>
              <a:rPr lang="tr-TR" b="1" dirty="0" err="1">
                <a:solidFill>
                  <a:srgbClr val="FF0000"/>
                </a:solidFill>
              </a:rPr>
              <a:t>Infectious</a:t>
            </a:r>
            <a:r>
              <a:rPr lang="tr-TR" b="1" dirty="0">
                <a:solidFill>
                  <a:srgbClr val="FF0000"/>
                </a:solidFill>
              </a:rPr>
              <a:t> canine </a:t>
            </a:r>
            <a:r>
              <a:rPr lang="tr-TR" b="1" dirty="0" err="1">
                <a:solidFill>
                  <a:srgbClr val="FF0000"/>
                </a:solidFill>
              </a:rPr>
              <a:t>tracheobronchitis</a:t>
            </a:r>
            <a:endParaRPr lang="en-US" b="1" dirty="0">
              <a:solidFill>
                <a:srgbClr val="FF0000"/>
              </a:solidFill>
            </a:endParaRPr>
          </a:p>
        </p:txBody>
      </p:sp>
      <p:sp>
        <p:nvSpPr>
          <p:cNvPr id="3" name="Content Placeholder 2">
            <a:extLst>
              <a:ext uri="{FF2B5EF4-FFF2-40B4-BE49-F238E27FC236}">
                <a16:creationId xmlns:a16="http://schemas.microsoft.com/office/drawing/2014/main" id="{CE5EC6A1-3BD3-E341-ACA2-06021B6886C1}"/>
              </a:ext>
            </a:extLst>
          </p:cNvPr>
          <p:cNvSpPr>
            <a:spLocks noGrp="1"/>
          </p:cNvSpPr>
          <p:nvPr>
            <p:ph idx="1"/>
          </p:nvPr>
        </p:nvSpPr>
        <p:spPr/>
        <p:txBody>
          <a:bodyPr>
            <a:normAutofit lnSpcReduction="10000"/>
          </a:bodyPr>
          <a:lstStyle/>
          <a:p>
            <a:pPr algn="just">
              <a:lnSpc>
                <a:spcPct val="200000"/>
              </a:lnSpc>
            </a:pPr>
            <a:r>
              <a:rPr lang="tr-TR" sz="2400" dirty="0" err="1"/>
              <a:t>Infectious</a:t>
            </a:r>
            <a:r>
              <a:rPr lang="tr-TR" sz="2400" dirty="0"/>
              <a:t> canine </a:t>
            </a:r>
            <a:r>
              <a:rPr lang="tr-TR" sz="2400" dirty="0" err="1"/>
              <a:t>tracheobronchitis</a:t>
            </a:r>
            <a:r>
              <a:rPr lang="tr-TR" sz="2400" dirty="0"/>
              <a:t>, </a:t>
            </a:r>
            <a:r>
              <a:rPr lang="tr-TR" sz="2400" dirty="0" err="1"/>
              <a:t>also</a:t>
            </a:r>
            <a:r>
              <a:rPr lang="tr-TR" sz="2400" dirty="0"/>
              <a:t> </a:t>
            </a:r>
            <a:r>
              <a:rPr lang="tr-TR" sz="2400" dirty="0" err="1"/>
              <a:t>known</a:t>
            </a:r>
            <a:r>
              <a:rPr lang="tr-TR" sz="2400" dirty="0"/>
              <a:t> as canine </a:t>
            </a:r>
            <a:r>
              <a:rPr lang="tr-TR" sz="2400" i="1" dirty="0" err="1"/>
              <a:t>respimtol</a:t>
            </a:r>
            <a:r>
              <a:rPr lang="tr-TR" sz="2400" i="1" dirty="0"/>
              <a:t>}' </a:t>
            </a:r>
            <a:r>
              <a:rPr lang="tr-TR" sz="2400" i="1" dirty="0" err="1"/>
              <a:t>disease</a:t>
            </a:r>
            <a:r>
              <a:rPr lang="tr-TR" sz="2400" i="1" dirty="0"/>
              <a:t> </a:t>
            </a:r>
            <a:r>
              <a:rPr lang="tr-TR" sz="2400" i="1" dirty="0" err="1"/>
              <a:t>complex</a:t>
            </a:r>
            <a:r>
              <a:rPr lang="tr-TR" sz="2400" i="1" dirty="0"/>
              <a:t> </a:t>
            </a:r>
            <a:r>
              <a:rPr lang="tr-TR" sz="2400" dirty="0" err="1"/>
              <a:t>and</a:t>
            </a:r>
            <a:r>
              <a:rPr lang="tr-TR" sz="2400" dirty="0"/>
              <a:t> </a:t>
            </a:r>
            <a:r>
              <a:rPr lang="tr-TR" sz="2400" i="1" dirty="0" err="1"/>
              <a:t>kennel</a:t>
            </a:r>
            <a:r>
              <a:rPr lang="tr-TR" sz="2400" i="1" dirty="0"/>
              <a:t> </a:t>
            </a:r>
            <a:r>
              <a:rPr lang="tr-TR" sz="2400" i="1" dirty="0" err="1"/>
              <a:t>Cough,</a:t>
            </a:r>
            <a:r>
              <a:rPr lang="tr-TR" sz="2400" dirty="0" err="1"/>
              <a:t>is</a:t>
            </a:r>
            <a:r>
              <a:rPr lang="tr-TR" sz="2400" dirty="0"/>
              <a:t> not a </a:t>
            </a:r>
            <a:r>
              <a:rPr lang="tr-TR" sz="2400" dirty="0" err="1"/>
              <a:t>single</a:t>
            </a:r>
            <a:r>
              <a:rPr lang="tr-TR" sz="2400" dirty="0"/>
              <a:t> </a:t>
            </a:r>
            <a:r>
              <a:rPr lang="tr-TR" sz="2400" dirty="0" err="1"/>
              <a:t>disease</a:t>
            </a:r>
            <a:r>
              <a:rPr lang="tr-TR" sz="2400" dirty="0"/>
              <a:t>, but </a:t>
            </a:r>
            <a:r>
              <a:rPr lang="tr-TR" sz="2400" dirty="0" err="1"/>
              <a:t>rather</a:t>
            </a:r>
            <a:r>
              <a:rPr lang="tr-TR" sz="2400" dirty="0"/>
              <a:t> a </a:t>
            </a:r>
            <a:r>
              <a:rPr lang="tr-TR" sz="2400" dirty="0" err="1"/>
              <a:t>clinical</a:t>
            </a:r>
            <a:r>
              <a:rPr lang="tr-TR" sz="2400" dirty="0"/>
              <a:t> </a:t>
            </a:r>
            <a:r>
              <a:rPr lang="tr-TR" sz="2400" dirty="0" err="1"/>
              <a:t>disease</a:t>
            </a:r>
            <a:r>
              <a:rPr lang="tr-TR" sz="2400" dirty="0"/>
              <a:t> </a:t>
            </a:r>
            <a:r>
              <a:rPr lang="tr-TR" sz="2400" dirty="0" err="1"/>
              <a:t>syndrome</a:t>
            </a:r>
            <a:r>
              <a:rPr lang="tr-TR" sz="2400" dirty="0"/>
              <a:t>. </a:t>
            </a:r>
            <a:r>
              <a:rPr lang="tr-TR" sz="2400" dirty="0" err="1"/>
              <a:t>Included</a:t>
            </a:r>
            <a:r>
              <a:rPr lang="tr-TR" sz="2400" dirty="0"/>
              <a:t> in </a:t>
            </a:r>
            <a:r>
              <a:rPr lang="tr-TR" sz="2400" dirty="0" err="1"/>
              <a:t>this</a:t>
            </a:r>
            <a:r>
              <a:rPr lang="tr-TR" sz="2400" dirty="0"/>
              <a:t> </a:t>
            </a:r>
            <a:r>
              <a:rPr lang="tr-TR" sz="2400" dirty="0" err="1"/>
              <a:t>mu!tietiology</a:t>
            </a:r>
            <a:r>
              <a:rPr lang="tr-TR" sz="2400" dirty="0"/>
              <a:t> </a:t>
            </a:r>
            <a:r>
              <a:rPr lang="tr-TR" sz="2400" dirty="0" err="1"/>
              <a:t>syndrome</a:t>
            </a:r>
            <a:r>
              <a:rPr lang="tr-TR" sz="2400" dirty="0"/>
              <a:t> </a:t>
            </a:r>
            <a:r>
              <a:rPr lang="tr-TR" sz="2400" dirty="0" err="1"/>
              <a:t>are</a:t>
            </a:r>
            <a:r>
              <a:rPr lang="tr-TR" sz="2400" dirty="0"/>
              <a:t> </a:t>
            </a:r>
            <a:r>
              <a:rPr lang="tr-TR" sz="2400" dirty="0" err="1"/>
              <a:t>infectious</a:t>
            </a:r>
            <a:r>
              <a:rPr lang="tr-TR" sz="2400" dirty="0"/>
              <a:t> </a:t>
            </a:r>
            <a:r>
              <a:rPr lang="tr-TR" sz="2400" dirty="0" err="1"/>
              <a:t>agents</a:t>
            </a:r>
            <a:r>
              <a:rPr lang="tr-TR" sz="2400" dirty="0"/>
              <a:t> </a:t>
            </a:r>
            <a:r>
              <a:rPr lang="tr-TR" sz="2400" dirty="0" err="1"/>
              <a:t>such</a:t>
            </a:r>
            <a:r>
              <a:rPr lang="tr-TR" sz="2400" dirty="0"/>
              <a:t> as </a:t>
            </a:r>
            <a:r>
              <a:rPr lang="tr-TR" sz="2400" dirty="0" err="1"/>
              <a:t>viruses</a:t>
            </a:r>
            <a:r>
              <a:rPr lang="tr-TR" sz="2400" dirty="0"/>
              <a:t>, </a:t>
            </a:r>
            <a:r>
              <a:rPr lang="tr-TR" sz="2400" dirty="0" err="1"/>
              <a:t>bacteria</a:t>
            </a:r>
            <a:r>
              <a:rPr lang="tr-TR" sz="2400" dirty="0"/>
              <a:t>, </a:t>
            </a:r>
            <a:r>
              <a:rPr lang="tr-TR" sz="2400" dirty="0" err="1"/>
              <a:t>mycoplasma</a:t>
            </a:r>
            <a:r>
              <a:rPr lang="tr-TR" sz="2400" dirty="0"/>
              <a:t>, </a:t>
            </a:r>
            <a:r>
              <a:rPr lang="tr-TR" sz="2400" dirty="0" err="1"/>
              <a:t>fungi</a:t>
            </a:r>
            <a:r>
              <a:rPr lang="tr-TR" sz="2400" dirty="0"/>
              <a:t>, </a:t>
            </a:r>
            <a:r>
              <a:rPr lang="tr-TR" sz="2400" dirty="0" err="1"/>
              <a:t>and</a:t>
            </a:r>
            <a:r>
              <a:rPr lang="tr-TR" sz="2400" dirty="0"/>
              <a:t> </a:t>
            </a:r>
            <a:r>
              <a:rPr lang="tr-TR" sz="2400" dirty="0" err="1"/>
              <a:t>parasites</a:t>
            </a:r>
            <a:r>
              <a:rPr lang="tr-TR" sz="2400" dirty="0"/>
              <a:t>. </a:t>
            </a:r>
            <a:r>
              <a:rPr lang="tr-TR" sz="2400" dirty="0" err="1"/>
              <a:t>The</a:t>
            </a:r>
            <a:r>
              <a:rPr lang="tr-TR" sz="2400" dirty="0"/>
              <a:t> </a:t>
            </a:r>
            <a:r>
              <a:rPr lang="tr-TR" sz="2400" dirty="0" err="1"/>
              <a:t>most</a:t>
            </a:r>
            <a:r>
              <a:rPr lang="tr-TR" sz="2400" dirty="0"/>
              <a:t> </a:t>
            </a:r>
            <a:r>
              <a:rPr lang="tr-TR" sz="2400" dirty="0" err="1"/>
              <a:t>frequently</a:t>
            </a:r>
            <a:r>
              <a:rPr lang="tr-TR" sz="2400" dirty="0"/>
              <a:t> </a:t>
            </a:r>
            <a:r>
              <a:rPr lang="tr-TR" sz="2400" dirty="0" err="1"/>
              <a:t>isolated</a:t>
            </a:r>
            <a:r>
              <a:rPr lang="tr-TR" sz="2400" dirty="0"/>
              <a:t> </a:t>
            </a:r>
            <a:r>
              <a:rPr lang="tr-TR" sz="2400" dirty="0" err="1"/>
              <a:t>organisms</a:t>
            </a:r>
            <a:r>
              <a:rPr lang="tr-TR" sz="2400" dirty="0"/>
              <a:t> </a:t>
            </a:r>
            <a:r>
              <a:rPr lang="tr-TR" sz="2400" dirty="0" err="1"/>
              <a:t>responsible</a:t>
            </a:r>
            <a:r>
              <a:rPr lang="tr-TR" sz="2400" dirty="0"/>
              <a:t> </a:t>
            </a:r>
            <a:r>
              <a:rPr lang="tr-TR" sz="2400" dirty="0" err="1"/>
              <a:t>are</a:t>
            </a:r>
            <a:r>
              <a:rPr lang="tr-TR" sz="2400" dirty="0"/>
              <a:t> H. </a:t>
            </a:r>
            <a:r>
              <a:rPr lang="tr-TR" sz="2400" i="1" dirty="0" err="1"/>
              <a:t>bnmcltiseptica</a:t>
            </a:r>
            <a:r>
              <a:rPr lang="tr-TR" sz="2400" i="1" dirty="0"/>
              <a:t> </a:t>
            </a:r>
            <a:r>
              <a:rPr lang="tr-TR" sz="2400" dirty="0" err="1"/>
              <a:t>with</a:t>
            </a:r>
            <a:r>
              <a:rPr lang="tr-TR" sz="2400" dirty="0"/>
              <a:t> canine </a:t>
            </a:r>
            <a:r>
              <a:rPr lang="tr-TR" sz="2400" dirty="0" err="1"/>
              <a:t>parainfluenza</a:t>
            </a:r>
            <a:r>
              <a:rPr lang="tr-TR" sz="2400" dirty="0"/>
              <a:t> </a:t>
            </a:r>
            <a:r>
              <a:rPr lang="tr-TR" sz="2400" dirty="0" err="1"/>
              <a:t>or</a:t>
            </a:r>
            <a:r>
              <a:rPr lang="tr-TR" sz="2400" dirty="0"/>
              <a:t> canine </a:t>
            </a:r>
            <a:r>
              <a:rPr lang="tr-TR" sz="2400" dirty="0" err="1"/>
              <a:t>adenovirus</a:t>
            </a:r>
            <a:r>
              <a:rPr lang="tr-TR" sz="2400" dirty="0"/>
              <a:t> (CAV; CAD-2). </a:t>
            </a:r>
          </a:p>
          <a:p>
            <a:endParaRPr lang="en-US" dirty="0"/>
          </a:p>
        </p:txBody>
      </p:sp>
    </p:spTree>
    <p:extLst>
      <p:ext uri="{BB962C8B-B14F-4D97-AF65-F5344CB8AC3E}">
        <p14:creationId xmlns:p14="http://schemas.microsoft.com/office/powerpoint/2010/main" val="2267040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6E7E3-0C5A-A944-A785-CDF67CB3953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AEAA5E6-99BA-E548-A9A6-E6DD26273E8E}"/>
              </a:ext>
            </a:extLst>
          </p:cNvPr>
          <p:cNvSpPr>
            <a:spLocks noGrp="1"/>
          </p:cNvSpPr>
          <p:nvPr>
            <p:ph idx="1"/>
          </p:nvPr>
        </p:nvSpPr>
        <p:spPr/>
        <p:txBody>
          <a:bodyPr>
            <a:normAutofit lnSpcReduction="10000"/>
          </a:bodyPr>
          <a:lstStyle/>
          <a:p>
            <a:pPr algn="just">
              <a:lnSpc>
                <a:spcPct val="200000"/>
              </a:lnSpc>
            </a:pPr>
            <a:r>
              <a:rPr lang="tr-TR" dirty="0" err="1"/>
              <a:t>Infectious</a:t>
            </a:r>
            <a:r>
              <a:rPr lang="tr-TR" dirty="0"/>
              <a:t> canine </a:t>
            </a:r>
            <a:r>
              <a:rPr lang="tr-TR" dirty="0" err="1"/>
              <a:t>tracheobronchitis</a:t>
            </a:r>
            <a:r>
              <a:rPr lang="tr-TR" dirty="0"/>
              <a:t> is </a:t>
            </a:r>
            <a:r>
              <a:rPr lang="tr-TR" dirty="0" err="1"/>
              <a:t>highly</a:t>
            </a:r>
            <a:r>
              <a:rPr lang="tr-TR" dirty="0"/>
              <a:t> </a:t>
            </a:r>
            <a:r>
              <a:rPr lang="tr-TR" dirty="0" err="1"/>
              <a:t>contagious</a:t>
            </a:r>
            <a:r>
              <a:rPr lang="tr-TR" dirty="0"/>
              <a:t> </a:t>
            </a:r>
            <a:r>
              <a:rPr lang="tr-TR" dirty="0" err="1"/>
              <a:t>and</a:t>
            </a:r>
            <a:r>
              <a:rPr lang="tr-TR" dirty="0"/>
              <a:t> </a:t>
            </a:r>
            <a:br>
              <a:rPr lang="tr-TR" dirty="0"/>
            </a:br>
            <a:r>
              <a:rPr lang="tr-TR" dirty="0" err="1"/>
              <a:t>most</a:t>
            </a:r>
            <a:r>
              <a:rPr lang="tr-TR" dirty="0"/>
              <a:t> </a:t>
            </a:r>
            <a:r>
              <a:rPr lang="tr-TR" dirty="0" err="1"/>
              <a:t>commonly</a:t>
            </a:r>
            <a:r>
              <a:rPr lang="tr-TR" dirty="0"/>
              <a:t> </a:t>
            </a:r>
            <a:r>
              <a:rPr lang="tr-TR" dirty="0" err="1"/>
              <a:t>occurs</a:t>
            </a:r>
            <a:r>
              <a:rPr lang="tr-TR" dirty="0"/>
              <a:t> </a:t>
            </a:r>
            <a:r>
              <a:rPr lang="tr-TR" dirty="0" err="1"/>
              <a:t>where</a:t>
            </a:r>
            <a:r>
              <a:rPr lang="tr-TR" dirty="0"/>
              <a:t> </a:t>
            </a:r>
            <a:r>
              <a:rPr lang="tr-TR" dirty="0" err="1"/>
              <a:t>groups</a:t>
            </a:r>
            <a:r>
              <a:rPr lang="tr-TR" dirty="0"/>
              <a:t> of </a:t>
            </a:r>
            <a:r>
              <a:rPr lang="tr-TR" dirty="0" err="1"/>
              <a:t>dogs</a:t>
            </a:r>
            <a:r>
              <a:rPr lang="tr-TR" dirty="0"/>
              <a:t> of </a:t>
            </a:r>
            <a:r>
              <a:rPr lang="tr-TR" dirty="0" err="1"/>
              <a:t>different</a:t>
            </a:r>
            <a:r>
              <a:rPr lang="tr-TR" dirty="0"/>
              <a:t> </a:t>
            </a:r>
            <a:r>
              <a:rPr lang="tr-TR" dirty="0" err="1"/>
              <a:t>ages</a:t>
            </a:r>
            <a:r>
              <a:rPr lang="tr-TR" dirty="0"/>
              <a:t> </a:t>
            </a:r>
            <a:r>
              <a:rPr lang="tr-TR" dirty="0" err="1"/>
              <a:t>and</a:t>
            </a:r>
            <a:r>
              <a:rPr lang="tr-TR" dirty="0"/>
              <a:t> </a:t>
            </a:r>
            <a:r>
              <a:rPr lang="tr-TR" dirty="0" err="1"/>
              <a:t>susceptibility</a:t>
            </a:r>
            <a:r>
              <a:rPr lang="tr-TR" dirty="0"/>
              <a:t> </a:t>
            </a:r>
            <a:r>
              <a:rPr lang="tr-TR" dirty="0" err="1"/>
              <a:t>are</a:t>
            </a:r>
            <a:r>
              <a:rPr lang="tr-TR" dirty="0"/>
              <a:t> </a:t>
            </a:r>
            <a:r>
              <a:rPr lang="tr-TR" dirty="0" err="1"/>
              <a:t>congregated</a:t>
            </a:r>
            <a:r>
              <a:rPr lang="tr-TR" dirty="0"/>
              <a:t>. </a:t>
            </a:r>
            <a:endParaRPr lang="tr-TR" sz="2400" dirty="0"/>
          </a:p>
          <a:p>
            <a:pPr algn="just">
              <a:lnSpc>
                <a:spcPct val="200000"/>
              </a:lnSpc>
            </a:pPr>
            <a:r>
              <a:rPr lang="tr-TR" dirty="0" err="1"/>
              <a:t>There</a:t>
            </a:r>
            <a:r>
              <a:rPr lang="tr-TR" dirty="0"/>
              <a:t> is </a:t>
            </a:r>
            <a:r>
              <a:rPr lang="tr-TR" dirty="0" err="1"/>
              <a:t>almost</a:t>
            </a:r>
            <a:r>
              <a:rPr lang="tr-TR" dirty="0"/>
              <a:t> </a:t>
            </a:r>
            <a:r>
              <a:rPr lang="tr-TR" dirty="0" err="1"/>
              <a:t>always</a:t>
            </a:r>
            <a:r>
              <a:rPr lang="tr-TR" dirty="0"/>
              <a:t> a </a:t>
            </a:r>
            <a:r>
              <a:rPr lang="tr-TR" dirty="0" err="1"/>
              <a:t>history</a:t>
            </a:r>
            <a:r>
              <a:rPr lang="tr-TR" dirty="0"/>
              <a:t> of </a:t>
            </a:r>
            <a:r>
              <a:rPr lang="tr-TR" dirty="0" err="1"/>
              <a:t>exposure</a:t>
            </a:r>
            <a:r>
              <a:rPr lang="tr-TR" dirty="0"/>
              <a:t> </a:t>
            </a:r>
            <a:r>
              <a:rPr lang="tr-TR" dirty="0" err="1"/>
              <a:t>to</a:t>
            </a:r>
            <a:r>
              <a:rPr lang="tr-TR" dirty="0"/>
              <a:t> </a:t>
            </a:r>
            <a:r>
              <a:rPr lang="tr-TR" dirty="0" err="1"/>
              <a:t>other</a:t>
            </a:r>
            <a:r>
              <a:rPr lang="tr-TR" dirty="0"/>
              <a:t> </a:t>
            </a:r>
            <a:r>
              <a:rPr lang="tr-TR" dirty="0" err="1"/>
              <a:t>animals</a:t>
            </a:r>
            <a:r>
              <a:rPr lang="tr-TR" dirty="0"/>
              <a:t>, as in a </a:t>
            </a:r>
            <a:r>
              <a:rPr lang="tr-TR" dirty="0" err="1"/>
              <a:t>kennel</a:t>
            </a:r>
            <a:r>
              <a:rPr lang="tr-TR" dirty="0"/>
              <a:t>, </a:t>
            </a:r>
            <a:r>
              <a:rPr lang="tr-TR" dirty="0" err="1"/>
              <a:t>hospital</a:t>
            </a:r>
            <a:r>
              <a:rPr lang="tr-TR" dirty="0"/>
              <a:t>, </a:t>
            </a:r>
            <a:r>
              <a:rPr lang="tr-TR" dirty="0" err="1"/>
              <a:t>or</a:t>
            </a:r>
            <a:r>
              <a:rPr lang="tr-TR" dirty="0"/>
              <a:t> </a:t>
            </a:r>
            <a:r>
              <a:rPr lang="tr-TR" dirty="0" err="1"/>
              <a:t>dog</a:t>
            </a:r>
            <a:r>
              <a:rPr lang="tr-TR" dirty="0"/>
              <a:t> </a:t>
            </a:r>
            <a:r>
              <a:rPr lang="tr-TR" dirty="0" err="1"/>
              <a:t>show</a:t>
            </a:r>
            <a:r>
              <a:rPr lang="tr-TR" dirty="0"/>
              <a:t> </a:t>
            </a:r>
            <a:endParaRPr lang="tr-TR" sz="2400" dirty="0"/>
          </a:p>
          <a:p>
            <a:pPr algn="just">
              <a:lnSpc>
                <a:spcPct val="200000"/>
              </a:lnSpc>
            </a:pPr>
            <a:endParaRPr lang="tr-TR" sz="2400" dirty="0"/>
          </a:p>
          <a:p>
            <a:pPr algn="just">
              <a:lnSpc>
                <a:spcPct val="200000"/>
              </a:lnSpc>
            </a:pPr>
            <a:endParaRPr lang="tr-TR" sz="2400" dirty="0"/>
          </a:p>
          <a:p>
            <a:pPr algn="just">
              <a:lnSpc>
                <a:spcPct val="200000"/>
              </a:lnSpc>
            </a:pPr>
            <a:endParaRPr lang="en-US" sz="2400" dirty="0"/>
          </a:p>
        </p:txBody>
      </p:sp>
    </p:spTree>
    <p:extLst>
      <p:ext uri="{BB962C8B-B14F-4D97-AF65-F5344CB8AC3E}">
        <p14:creationId xmlns:p14="http://schemas.microsoft.com/office/powerpoint/2010/main" val="905122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C82A46-786C-6F49-86F2-A0CF3D15D76E}"/>
              </a:ext>
            </a:extLst>
          </p:cNvPr>
          <p:cNvSpPr>
            <a:spLocks noGrp="1"/>
          </p:cNvSpPr>
          <p:nvPr>
            <p:ph idx="1"/>
          </p:nvPr>
        </p:nvSpPr>
        <p:spPr/>
        <p:txBody>
          <a:bodyPr>
            <a:normAutofit/>
          </a:bodyPr>
          <a:lstStyle/>
          <a:p>
            <a:pPr algn="just">
              <a:lnSpc>
                <a:spcPct val="150000"/>
              </a:lnSpc>
            </a:pPr>
            <a:r>
              <a:rPr lang="tr-TR" sz="2400" dirty="0" err="1"/>
              <a:t>Diagnosis</a:t>
            </a:r>
            <a:r>
              <a:rPr lang="tr-TR" sz="2400" dirty="0"/>
              <a:t> is </a:t>
            </a:r>
            <a:r>
              <a:rPr lang="tr-TR" sz="2400" dirty="0" err="1"/>
              <a:t>made</a:t>
            </a:r>
            <a:r>
              <a:rPr lang="tr-TR" sz="2400" dirty="0"/>
              <a:t> </a:t>
            </a:r>
            <a:r>
              <a:rPr lang="tr-TR" sz="2400" dirty="0" err="1"/>
              <a:t>most</a:t>
            </a:r>
            <a:r>
              <a:rPr lang="tr-TR" sz="2400" dirty="0"/>
              <a:t> </a:t>
            </a:r>
            <a:r>
              <a:rPr lang="tr-TR" sz="2400" dirty="0" err="1"/>
              <a:t>often</a:t>
            </a:r>
            <a:r>
              <a:rPr lang="tr-TR" sz="2400" dirty="0"/>
              <a:t> on </a:t>
            </a:r>
            <a:r>
              <a:rPr lang="tr-TR" sz="2400" dirty="0" err="1"/>
              <a:t>the</a:t>
            </a:r>
            <a:r>
              <a:rPr lang="tr-TR" sz="2400" dirty="0"/>
              <a:t> </a:t>
            </a:r>
            <a:r>
              <a:rPr lang="tr-TR" sz="2400" dirty="0" err="1"/>
              <a:t>basis</a:t>
            </a:r>
            <a:r>
              <a:rPr lang="tr-TR" sz="2400" dirty="0"/>
              <a:t> of </a:t>
            </a:r>
            <a:r>
              <a:rPr lang="tr-TR" sz="2400" dirty="0" err="1"/>
              <a:t>circumstantial</a:t>
            </a:r>
            <a:r>
              <a:rPr lang="tr-TR" sz="2400" dirty="0"/>
              <a:t> </a:t>
            </a:r>
            <a:r>
              <a:rPr lang="tr-TR" sz="2400" dirty="0" err="1"/>
              <a:t>evidence</a:t>
            </a:r>
            <a:r>
              <a:rPr lang="tr-TR" sz="2400" dirty="0"/>
              <a:t>. </a:t>
            </a:r>
            <a:r>
              <a:rPr lang="tr-TR" sz="2400" dirty="0" err="1"/>
              <a:t>History</a:t>
            </a:r>
            <a:r>
              <a:rPr lang="tr-TR" sz="2400" dirty="0"/>
              <a:t> of </a:t>
            </a:r>
            <a:r>
              <a:rPr lang="tr-TR" sz="2400" dirty="0" err="1"/>
              <a:t>exposure</a:t>
            </a:r>
            <a:r>
              <a:rPr lang="tr-TR" sz="2400" dirty="0"/>
              <a:t> </a:t>
            </a:r>
            <a:r>
              <a:rPr lang="tr-TR" sz="2400" dirty="0" err="1"/>
              <a:t>with</a:t>
            </a:r>
            <a:r>
              <a:rPr lang="tr-TR" sz="2400" dirty="0"/>
              <a:t> a </a:t>
            </a:r>
            <a:r>
              <a:rPr lang="tr-TR" sz="2400" dirty="0" err="1"/>
              <a:t>dry</a:t>
            </a:r>
            <a:r>
              <a:rPr lang="tr-TR" sz="2400" dirty="0"/>
              <a:t> hacking </a:t>
            </a:r>
            <a:r>
              <a:rPr lang="tr-TR" sz="2400" dirty="0" err="1"/>
              <a:t>cough</a:t>
            </a:r>
            <a:r>
              <a:rPr lang="tr-TR" sz="2400" dirty="0"/>
              <a:t> is </a:t>
            </a:r>
            <a:r>
              <a:rPr lang="tr-TR" sz="2400" dirty="0" err="1"/>
              <a:t>usually</a:t>
            </a:r>
            <a:r>
              <a:rPr lang="tr-TR" sz="2400" dirty="0"/>
              <a:t> </a:t>
            </a:r>
            <a:r>
              <a:rPr lang="tr-TR" sz="2400" dirty="0" err="1"/>
              <a:t>sufficient</a:t>
            </a:r>
            <a:r>
              <a:rPr lang="tr-TR" sz="2400" dirty="0"/>
              <a:t>. </a:t>
            </a:r>
          </a:p>
          <a:p>
            <a:pPr algn="just">
              <a:lnSpc>
                <a:spcPct val="150000"/>
              </a:lnSpc>
            </a:pPr>
            <a:r>
              <a:rPr lang="tr-TR" sz="2400" dirty="0" err="1"/>
              <a:t>Thoracic</a:t>
            </a:r>
            <a:r>
              <a:rPr lang="tr-TR" sz="2400" dirty="0"/>
              <a:t> </a:t>
            </a:r>
            <a:r>
              <a:rPr lang="tr-TR" sz="2400" dirty="0" err="1"/>
              <a:t>auscultation</a:t>
            </a:r>
            <a:r>
              <a:rPr lang="tr-TR" sz="2400" dirty="0"/>
              <a:t>, </a:t>
            </a:r>
            <a:r>
              <a:rPr lang="tr-TR" sz="2400" dirty="0" err="1"/>
              <a:t>thoracic</a:t>
            </a:r>
            <a:r>
              <a:rPr lang="tr-TR" sz="2400" dirty="0"/>
              <a:t> </a:t>
            </a:r>
            <a:r>
              <a:rPr lang="tr-TR" sz="2400" dirty="0" err="1"/>
              <a:t>radiographs</a:t>
            </a:r>
            <a:r>
              <a:rPr lang="tr-TR" sz="2400" dirty="0"/>
              <a:t>, </a:t>
            </a:r>
            <a:r>
              <a:rPr lang="tr-TR" sz="2400" dirty="0" err="1"/>
              <a:t>and</a:t>
            </a:r>
            <a:r>
              <a:rPr lang="tr-TR" sz="2400" dirty="0"/>
              <a:t> </a:t>
            </a:r>
            <a:r>
              <a:rPr lang="tr-TR" sz="2400" dirty="0" err="1"/>
              <a:t>hemograms</a:t>
            </a:r>
            <a:r>
              <a:rPr lang="tr-TR" sz="2400" dirty="0"/>
              <a:t> </a:t>
            </a:r>
            <a:r>
              <a:rPr lang="tr-TR" sz="2400" dirty="0" err="1"/>
              <a:t>are</a:t>
            </a:r>
            <a:r>
              <a:rPr lang="tr-TR" sz="2400" dirty="0"/>
              <a:t> </a:t>
            </a:r>
            <a:r>
              <a:rPr lang="tr-TR" sz="2400" dirty="0" err="1"/>
              <a:t>usually</a:t>
            </a:r>
            <a:r>
              <a:rPr lang="tr-TR" sz="2400" dirty="0"/>
              <a:t> </a:t>
            </a:r>
            <a:r>
              <a:rPr lang="tr-TR" sz="2400" dirty="0" err="1"/>
              <a:t>unremarkable</a:t>
            </a:r>
            <a:r>
              <a:rPr lang="tr-TR" sz="2400" dirty="0"/>
              <a:t>. </a:t>
            </a:r>
            <a:r>
              <a:rPr lang="tr-TR" sz="2400" dirty="0" err="1"/>
              <a:t>Tracheal</a:t>
            </a:r>
            <a:r>
              <a:rPr lang="tr-TR" sz="2400" dirty="0"/>
              <a:t> </a:t>
            </a:r>
            <a:r>
              <a:rPr lang="tr-TR" sz="2400" dirty="0" err="1"/>
              <a:t>cytology</a:t>
            </a:r>
            <a:r>
              <a:rPr lang="tr-TR" sz="2400" dirty="0"/>
              <a:t> </a:t>
            </a:r>
            <a:r>
              <a:rPr lang="tr-TR" sz="2400" dirty="0" err="1"/>
              <a:t>may</a:t>
            </a:r>
            <a:r>
              <a:rPr lang="tr-TR" sz="2400" dirty="0"/>
              <a:t> </a:t>
            </a:r>
            <a:r>
              <a:rPr lang="tr-TR" sz="2400" dirty="0" err="1"/>
              <a:t>reveal</a:t>
            </a:r>
            <a:r>
              <a:rPr lang="tr-TR" sz="2400" dirty="0"/>
              <a:t> </a:t>
            </a:r>
            <a:r>
              <a:rPr lang="tr-TR" sz="2400" dirty="0" err="1"/>
              <a:t>increased</a:t>
            </a:r>
            <a:r>
              <a:rPr lang="tr-TR" sz="2400" dirty="0"/>
              <a:t> </a:t>
            </a:r>
            <a:r>
              <a:rPr lang="tr-TR" sz="2400" dirty="0" err="1"/>
              <a:t>numbers</a:t>
            </a:r>
            <a:r>
              <a:rPr lang="tr-TR" sz="2400" dirty="0"/>
              <a:t> of </a:t>
            </a:r>
            <a:r>
              <a:rPr lang="tr-TR" sz="2400" dirty="0" err="1"/>
              <a:t>neutrophils</a:t>
            </a:r>
            <a:r>
              <a:rPr lang="tr-TR" sz="2400" dirty="0"/>
              <a:t> </a:t>
            </a:r>
            <a:r>
              <a:rPr lang="tr-TR" sz="2400" dirty="0" err="1"/>
              <a:t>and</a:t>
            </a:r>
            <a:r>
              <a:rPr lang="tr-TR" sz="2400" dirty="0"/>
              <a:t> </a:t>
            </a:r>
            <a:r>
              <a:rPr lang="tr-TR" sz="2400" dirty="0" err="1"/>
              <a:t>bacteria</a:t>
            </a:r>
            <a:r>
              <a:rPr lang="tr-TR" sz="2400" dirty="0"/>
              <a:t>. </a:t>
            </a:r>
            <a:r>
              <a:rPr lang="tr-TR" sz="2400" dirty="0" err="1"/>
              <a:t>Bacterial</a:t>
            </a:r>
            <a:r>
              <a:rPr lang="tr-TR" sz="2400" dirty="0"/>
              <a:t> </a:t>
            </a:r>
            <a:r>
              <a:rPr lang="tr-TR" sz="2400" dirty="0" err="1"/>
              <a:t>or</a:t>
            </a:r>
            <a:r>
              <a:rPr lang="tr-TR" sz="2400" dirty="0"/>
              <a:t> </a:t>
            </a:r>
            <a:r>
              <a:rPr lang="tr-TR" sz="2400" i="1" dirty="0" err="1"/>
              <a:t>Mycoplasma</a:t>
            </a:r>
            <a:r>
              <a:rPr lang="tr-TR" sz="2400" i="1" dirty="0"/>
              <a:t> </a:t>
            </a:r>
            <a:r>
              <a:rPr lang="tr-TR" sz="2400" dirty="0" err="1"/>
              <a:t>spp</a:t>
            </a:r>
            <a:r>
              <a:rPr lang="tr-TR" sz="2400" dirty="0"/>
              <a:t>. </a:t>
            </a:r>
            <a:r>
              <a:rPr lang="tr-TR" sz="2400" dirty="0" err="1"/>
              <a:t>isolation</a:t>
            </a:r>
            <a:r>
              <a:rPr lang="tr-TR" sz="2400" dirty="0"/>
              <a:t>, as </a:t>
            </a:r>
            <a:r>
              <a:rPr lang="tr-TR" sz="2400" dirty="0" err="1"/>
              <a:t>well</a:t>
            </a:r>
            <a:r>
              <a:rPr lang="tr-TR" sz="2400" dirty="0"/>
              <a:t> as </a:t>
            </a:r>
            <a:r>
              <a:rPr lang="tr-TR" sz="2400" dirty="0" err="1"/>
              <a:t>virus</a:t>
            </a:r>
            <a:r>
              <a:rPr lang="tr-TR" sz="2400" dirty="0"/>
              <a:t> </a:t>
            </a:r>
            <a:r>
              <a:rPr lang="tr-TR" sz="2400" dirty="0" err="1"/>
              <a:t>isola</a:t>
            </a:r>
            <a:r>
              <a:rPr lang="tr-TR" sz="2400" dirty="0"/>
              <a:t>- </a:t>
            </a:r>
            <a:r>
              <a:rPr lang="tr-TR" sz="2400" dirty="0" err="1"/>
              <a:t>tion</a:t>
            </a:r>
            <a:r>
              <a:rPr lang="tr-TR" sz="2400" dirty="0"/>
              <a:t> </a:t>
            </a:r>
            <a:r>
              <a:rPr lang="tr-TR" sz="2400" dirty="0" err="1"/>
              <a:t>and</a:t>
            </a:r>
            <a:r>
              <a:rPr lang="tr-TR" sz="2400" dirty="0"/>
              <a:t> </a:t>
            </a:r>
            <a:r>
              <a:rPr lang="tr-TR" sz="2400" dirty="0" err="1"/>
              <a:t>serologic</a:t>
            </a:r>
            <a:r>
              <a:rPr lang="tr-TR" sz="2400" dirty="0"/>
              <a:t> </a:t>
            </a:r>
            <a:r>
              <a:rPr lang="tr-TR" sz="2400" dirty="0" err="1"/>
              <a:t>evaluation</a:t>
            </a:r>
            <a:r>
              <a:rPr lang="tr-TR" sz="2400" dirty="0"/>
              <a:t>, can be </a:t>
            </a:r>
            <a:r>
              <a:rPr lang="tr-TR" sz="2400" dirty="0" err="1"/>
              <a:t>performed</a:t>
            </a:r>
            <a:r>
              <a:rPr lang="tr-TR" sz="2400" dirty="0"/>
              <a:t> but </a:t>
            </a:r>
            <a:r>
              <a:rPr lang="tr-TR" sz="2400" dirty="0" err="1"/>
              <a:t>are</a:t>
            </a:r>
            <a:r>
              <a:rPr lang="tr-TR" sz="2400" dirty="0"/>
              <a:t> </a:t>
            </a:r>
            <a:r>
              <a:rPr lang="tr-TR" sz="2400" dirty="0" err="1"/>
              <a:t>usually</a:t>
            </a:r>
            <a:r>
              <a:rPr lang="tr-TR" sz="2400" dirty="0"/>
              <a:t> </a:t>
            </a:r>
            <a:r>
              <a:rPr lang="tr-TR" sz="2400" dirty="0" err="1"/>
              <a:t>unnecessary</a:t>
            </a:r>
            <a:r>
              <a:rPr lang="tr-TR" sz="2400" dirty="0"/>
              <a:t>.</a:t>
            </a:r>
          </a:p>
          <a:p>
            <a:pPr algn="just">
              <a:lnSpc>
                <a:spcPct val="150000"/>
              </a:lnSpc>
            </a:pPr>
            <a:endParaRPr lang="tr-TR" sz="2400" dirty="0"/>
          </a:p>
          <a:p>
            <a:pPr algn="just">
              <a:lnSpc>
                <a:spcPct val="150000"/>
              </a:lnSpc>
            </a:pPr>
            <a:endParaRPr lang="en-US" sz="2400" dirty="0"/>
          </a:p>
        </p:txBody>
      </p:sp>
    </p:spTree>
    <p:extLst>
      <p:ext uri="{BB962C8B-B14F-4D97-AF65-F5344CB8AC3E}">
        <p14:creationId xmlns:p14="http://schemas.microsoft.com/office/powerpoint/2010/main" val="2349875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DCCDB8-2B2C-1542-A1B5-A8D158D83B15}"/>
              </a:ext>
            </a:extLst>
          </p:cNvPr>
          <p:cNvSpPr>
            <a:spLocks noGrp="1"/>
          </p:cNvSpPr>
          <p:nvPr>
            <p:ph idx="1"/>
          </p:nvPr>
        </p:nvSpPr>
        <p:spPr>
          <a:xfrm>
            <a:off x="854242" y="221415"/>
            <a:ext cx="10515600" cy="6275638"/>
          </a:xfrm>
        </p:spPr>
        <p:txBody>
          <a:bodyPr>
            <a:noAutofit/>
          </a:bodyPr>
          <a:lstStyle/>
          <a:p>
            <a:pPr algn="just">
              <a:lnSpc>
                <a:spcPct val="160000"/>
              </a:lnSpc>
            </a:pPr>
            <a:r>
              <a:rPr lang="tr-TR" sz="2400" dirty="0" err="1"/>
              <a:t>Uncomplicated</a:t>
            </a:r>
            <a:r>
              <a:rPr lang="tr-TR" sz="2400" dirty="0"/>
              <a:t> </a:t>
            </a:r>
            <a:r>
              <a:rPr lang="tr-TR" sz="2400" dirty="0" err="1"/>
              <a:t>cases</a:t>
            </a:r>
            <a:r>
              <a:rPr lang="tr-TR" sz="2400" dirty="0"/>
              <a:t> of </a:t>
            </a:r>
            <a:r>
              <a:rPr lang="tr-TR" sz="2400" dirty="0" err="1"/>
              <a:t>tracheobronchitis</a:t>
            </a:r>
            <a:r>
              <a:rPr lang="tr-TR" sz="2400" dirty="0"/>
              <a:t> </a:t>
            </a:r>
            <a:r>
              <a:rPr lang="tr-TR" sz="2400" dirty="0" err="1"/>
              <a:t>probably</a:t>
            </a:r>
            <a:r>
              <a:rPr lang="tr-TR" sz="2400" dirty="0"/>
              <a:t> do not </a:t>
            </a:r>
            <a:r>
              <a:rPr lang="tr-TR" sz="2400" dirty="0" err="1"/>
              <a:t>require</a:t>
            </a:r>
            <a:r>
              <a:rPr lang="tr-TR" sz="2400" dirty="0"/>
              <a:t> </a:t>
            </a:r>
            <a:r>
              <a:rPr lang="tr-TR" sz="2400" dirty="0" err="1"/>
              <a:t>antimicrobials</a:t>
            </a:r>
            <a:r>
              <a:rPr lang="tr-TR" sz="2400" dirty="0"/>
              <a:t>. </a:t>
            </a:r>
            <a:r>
              <a:rPr lang="tr-TR" sz="2400" dirty="0" err="1"/>
              <a:t>Even</a:t>
            </a:r>
            <a:r>
              <a:rPr lang="tr-TR" sz="2400" dirty="0"/>
              <a:t> </a:t>
            </a:r>
            <a:r>
              <a:rPr lang="tr-TR" sz="2400" dirty="0" err="1"/>
              <a:t>though</a:t>
            </a:r>
            <a:r>
              <a:rPr lang="tr-TR" sz="2400" dirty="0"/>
              <a:t> </a:t>
            </a:r>
            <a:r>
              <a:rPr lang="tr-TR" sz="2400" dirty="0" err="1"/>
              <a:t>antibiotics</a:t>
            </a:r>
            <a:r>
              <a:rPr lang="tr-TR" sz="2400" dirty="0"/>
              <a:t> </a:t>
            </a:r>
            <a:r>
              <a:rPr lang="tr-TR" sz="2400" dirty="0" err="1"/>
              <a:t>have</a:t>
            </a:r>
            <a:r>
              <a:rPr lang="tr-TR" sz="2400" dirty="0"/>
              <a:t> not </a:t>
            </a:r>
            <a:r>
              <a:rPr lang="tr-TR" sz="2400" dirty="0" err="1"/>
              <a:t>been</a:t>
            </a:r>
            <a:r>
              <a:rPr lang="tr-TR" sz="2400" dirty="0"/>
              <a:t> </a:t>
            </a:r>
            <a:r>
              <a:rPr lang="tr-TR" sz="2400" dirty="0" err="1"/>
              <a:t>shown</a:t>
            </a:r>
            <a:r>
              <a:rPr lang="tr-TR" sz="2400" dirty="0"/>
              <a:t> </a:t>
            </a:r>
            <a:r>
              <a:rPr lang="tr-TR" sz="2400" dirty="0" err="1"/>
              <a:t>to</a:t>
            </a:r>
            <a:r>
              <a:rPr lang="tr-TR" sz="2400" dirty="0"/>
              <a:t> </a:t>
            </a:r>
            <a:r>
              <a:rPr lang="tr-TR" sz="2400" dirty="0" err="1"/>
              <a:t>reach</a:t>
            </a:r>
            <a:r>
              <a:rPr lang="tr-TR" sz="2400" dirty="0"/>
              <a:t> </a:t>
            </a:r>
            <a:r>
              <a:rPr lang="tr-TR" sz="2400" dirty="0" err="1"/>
              <a:t>significant</a:t>
            </a:r>
            <a:r>
              <a:rPr lang="tr-TR" sz="2400" dirty="0"/>
              <a:t> </a:t>
            </a:r>
            <a:r>
              <a:rPr lang="tr-TR" sz="2400" dirty="0" err="1"/>
              <a:t>concentrations</a:t>
            </a:r>
            <a:r>
              <a:rPr lang="tr-TR" sz="2400" dirty="0"/>
              <a:t> in </a:t>
            </a:r>
            <a:r>
              <a:rPr lang="tr-TR" sz="2400" dirty="0" err="1"/>
              <a:t>tracheobronchial</a:t>
            </a:r>
            <a:r>
              <a:rPr lang="tr-TR" sz="2400" dirty="0"/>
              <a:t> </a:t>
            </a:r>
            <a:r>
              <a:rPr lang="tr-TR" sz="2400" dirty="0" err="1"/>
              <a:t>secretions</a:t>
            </a:r>
            <a:r>
              <a:rPr lang="tr-TR" sz="2400" dirty="0"/>
              <a:t> </a:t>
            </a:r>
            <a:r>
              <a:rPr lang="tr-TR" sz="2400" dirty="0" err="1"/>
              <a:t>or</a:t>
            </a:r>
            <a:r>
              <a:rPr lang="tr-TR" sz="2400" dirty="0"/>
              <a:t> </a:t>
            </a:r>
            <a:r>
              <a:rPr lang="tr-TR" sz="2400" dirty="0" err="1"/>
              <a:t>to</a:t>
            </a:r>
            <a:r>
              <a:rPr lang="tr-TR" sz="2400" dirty="0"/>
              <a:t> </a:t>
            </a:r>
            <a:r>
              <a:rPr lang="tr-TR" sz="2400" dirty="0" err="1"/>
              <a:t>shorten</a:t>
            </a:r>
            <a:r>
              <a:rPr lang="tr-TR" sz="2400" dirty="0"/>
              <a:t> </a:t>
            </a:r>
            <a:r>
              <a:rPr lang="tr-TR" sz="2400" dirty="0" err="1"/>
              <a:t>the</a:t>
            </a:r>
            <a:r>
              <a:rPr lang="tr-TR" sz="2400" dirty="0"/>
              <a:t> </a:t>
            </a:r>
            <a:r>
              <a:rPr lang="tr-TR" sz="2400" dirty="0" err="1"/>
              <a:t>course</a:t>
            </a:r>
            <a:r>
              <a:rPr lang="tr-TR" sz="2400" dirty="0"/>
              <a:t> of </a:t>
            </a:r>
            <a:r>
              <a:rPr lang="tr-TR" sz="2400" dirty="0" err="1"/>
              <a:t>infection</a:t>
            </a:r>
            <a:r>
              <a:rPr lang="tr-TR" sz="2400" dirty="0"/>
              <a:t>, </a:t>
            </a:r>
            <a:r>
              <a:rPr lang="tr-TR" sz="2400" dirty="0" err="1"/>
              <a:t>prophylactic</a:t>
            </a:r>
            <a:r>
              <a:rPr lang="tr-TR" sz="2400" dirty="0"/>
              <a:t> </a:t>
            </a:r>
            <a:r>
              <a:rPr lang="tr-TR" sz="2400" dirty="0" err="1"/>
              <a:t>therapy</a:t>
            </a:r>
            <a:r>
              <a:rPr lang="tr-TR" sz="2400" dirty="0"/>
              <a:t> has </a:t>
            </a:r>
            <a:r>
              <a:rPr lang="tr-TR" sz="2400" dirty="0" err="1"/>
              <a:t>been</a:t>
            </a:r>
            <a:r>
              <a:rPr lang="tr-TR" sz="2400" dirty="0"/>
              <a:t> </a:t>
            </a:r>
            <a:r>
              <a:rPr lang="tr-TR" sz="2400" dirty="0" err="1"/>
              <a:t>recommended</a:t>
            </a:r>
            <a:r>
              <a:rPr lang="tr-TR" sz="2400" dirty="0"/>
              <a:t> </a:t>
            </a:r>
            <a:r>
              <a:rPr lang="tr-TR" sz="2400" dirty="0" err="1"/>
              <a:t>by</a:t>
            </a:r>
            <a:r>
              <a:rPr lang="tr-TR" sz="2400" dirty="0"/>
              <a:t> </a:t>
            </a:r>
            <a:r>
              <a:rPr lang="tr-TR" sz="2400" dirty="0" err="1"/>
              <a:t>some</a:t>
            </a:r>
            <a:r>
              <a:rPr lang="tr-TR" sz="2400" dirty="0"/>
              <a:t>.</a:t>
            </a:r>
          </a:p>
          <a:p>
            <a:pPr algn="just">
              <a:lnSpc>
                <a:spcPct val="160000"/>
              </a:lnSpc>
            </a:pPr>
            <a:r>
              <a:rPr lang="tr-TR" sz="2400" dirty="0" err="1"/>
              <a:t>Antibiotic</a:t>
            </a:r>
            <a:r>
              <a:rPr lang="tr-TR" sz="2400" dirty="0"/>
              <a:t> </a:t>
            </a:r>
            <a:r>
              <a:rPr lang="tr-TR" sz="2400" dirty="0" err="1"/>
              <a:t>treatment</a:t>
            </a:r>
            <a:r>
              <a:rPr lang="tr-TR" sz="2400" dirty="0"/>
              <a:t> is </a:t>
            </a:r>
            <a:r>
              <a:rPr lang="tr-TR" sz="2400" dirty="0" err="1"/>
              <a:t>indicated</a:t>
            </a:r>
            <a:r>
              <a:rPr lang="tr-TR" sz="2400" dirty="0"/>
              <a:t> </a:t>
            </a:r>
            <a:r>
              <a:rPr lang="tr-TR" sz="2400" dirty="0" err="1"/>
              <a:t>if</a:t>
            </a:r>
            <a:r>
              <a:rPr lang="tr-TR" sz="2400" dirty="0"/>
              <a:t> </a:t>
            </a:r>
            <a:r>
              <a:rPr lang="tr-TR" sz="2400" dirty="0" err="1"/>
              <a:t>there</a:t>
            </a:r>
            <a:r>
              <a:rPr lang="tr-TR" sz="2400" dirty="0"/>
              <a:t> is </a:t>
            </a:r>
            <a:r>
              <a:rPr lang="tr-TR" sz="2400" dirty="0" err="1"/>
              <a:t>deeper</a:t>
            </a:r>
            <a:r>
              <a:rPr lang="tr-TR" sz="2400" dirty="0"/>
              <a:t> </a:t>
            </a:r>
            <a:r>
              <a:rPr lang="tr-TR" sz="2400" dirty="0" err="1"/>
              <a:t>respiratory</a:t>
            </a:r>
            <a:r>
              <a:rPr lang="tr-TR" sz="2400" dirty="0"/>
              <a:t> </a:t>
            </a:r>
            <a:r>
              <a:rPr lang="tr-TR" sz="2400" dirty="0" err="1"/>
              <a:t>involvement</a:t>
            </a:r>
            <a:r>
              <a:rPr lang="tr-TR" sz="2400" dirty="0"/>
              <a:t> </a:t>
            </a:r>
            <a:r>
              <a:rPr lang="tr-TR" sz="2400" dirty="0" err="1"/>
              <a:t>or</a:t>
            </a:r>
            <a:r>
              <a:rPr lang="tr-TR" sz="2400" dirty="0"/>
              <a:t> </a:t>
            </a:r>
            <a:r>
              <a:rPr lang="tr-TR" sz="2400" dirty="0" err="1"/>
              <a:t>if</a:t>
            </a:r>
            <a:r>
              <a:rPr lang="tr-TR" sz="2400" dirty="0"/>
              <a:t> </a:t>
            </a:r>
            <a:r>
              <a:rPr lang="tr-TR" sz="2400" dirty="0" err="1"/>
              <a:t>the</a:t>
            </a:r>
            <a:r>
              <a:rPr lang="tr-TR" sz="2400" dirty="0"/>
              <a:t> </a:t>
            </a:r>
            <a:r>
              <a:rPr lang="tr-TR" sz="2400" dirty="0" err="1"/>
              <a:t>animal</a:t>
            </a:r>
            <a:r>
              <a:rPr lang="tr-TR" sz="2400" dirty="0"/>
              <a:t> is </a:t>
            </a:r>
            <a:r>
              <a:rPr lang="tr-TR" sz="2400" dirty="0" err="1"/>
              <a:t>showing</a:t>
            </a:r>
            <a:r>
              <a:rPr lang="tr-TR" sz="2400" dirty="0"/>
              <a:t> </a:t>
            </a:r>
            <a:r>
              <a:rPr lang="tr-TR" sz="2400" dirty="0" err="1"/>
              <a:t>signs</a:t>
            </a:r>
            <a:r>
              <a:rPr lang="tr-TR" sz="2400" dirty="0"/>
              <a:t> of </a:t>
            </a:r>
            <a:r>
              <a:rPr lang="tr-TR" sz="2400" dirty="0" err="1"/>
              <a:t>systemic</a:t>
            </a:r>
            <a:r>
              <a:rPr lang="tr-TR" sz="2400" dirty="0"/>
              <a:t> </a:t>
            </a:r>
            <a:r>
              <a:rPr lang="tr-TR" sz="2400" dirty="0" err="1"/>
              <a:t>illness</a:t>
            </a:r>
            <a:r>
              <a:rPr lang="tr-TR" sz="2400" dirty="0"/>
              <a:t>. </a:t>
            </a:r>
            <a:r>
              <a:rPr lang="tr-TR" sz="2400" dirty="0" err="1"/>
              <a:t>Drugs</a:t>
            </a:r>
            <a:r>
              <a:rPr lang="tr-TR" sz="2400" dirty="0"/>
              <a:t> </a:t>
            </a:r>
            <a:r>
              <a:rPr lang="tr-TR" sz="2400" dirty="0" err="1"/>
              <a:t>chosen</a:t>
            </a:r>
            <a:r>
              <a:rPr lang="tr-TR" sz="2400" dirty="0"/>
              <a:t> </a:t>
            </a:r>
            <a:r>
              <a:rPr lang="tr-TR" sz="2400" dirty="0" err="1"/>
              <a:t>should</a:t>
            </a:r>
            <a:r>
              <a:rPr lang="tr-TR" sz="2400" dirty="0"/>
              <a:t> be </a:t>
            </a:r>
            <a:r>
              <a:rPr lang="tr-TR" sz="2400" dirty="0" err="1"/>
              <a:t>based</a:t>
            </a:r>
            <a:r>
              <a:rPr lang="tr-TR" sz="2400" dirty="0"/>
              <a:t> on </a:t>
            </a:r>
            <a:r>
              <a:rPr lang="tr-TR" sz="2400" dirty="0" err="1"/>
              <a:t>results</a:t>
            </a:r>
            <a:r>
              <a:rPr lang="tr-TR" sz="2400" dirty="0"/>
              <a:t> of </a:t>
            </a:r>
            <a:r>
              <a:rPr lang="tr-TR" sz="2400" dirty="0" err="1"/>
              <a:t>bacterial</a:t>
            </a:r>
            <a:r>
              <a:rPr lang="tr-TR" sz="2400" dirty="0"/>
              <a:t> </a:t>
            </a:r>
            <a:r>
              <a:rPr lang="tr-TR" sz="2400" dirty="0" err="1"/>
              <a:t>culture</a:t>
            </a:r>
            <a:r>
              <a:rPr lang="tr-TR" sz="2400" dirty="0"/>
              <a:t> </a:t>
            </a:r>
            <a:r>
              <a:rPr lang="tr-TR" sz="2400" dirty="0" err="1"/>
              <a:t>and</a:t>
            </a:r>
            <a:r>
              <a:rPr lang="tr-TR" sz="2400" dirty="0"/>
              <a:t> </a:t>
            </a:r>
            <a:r>
              <a:rPr lang="tr-TR" sz="2400" dirty="0" err="1"/>
              <a:t>sensitivity</a:t>
            </a:r>
            <a:r>
              <a:rPr lang="tr-TR" sz="2400" dirty="0"/>
              <a:t> </a:t>
            </a:r>
            <a:r>
              <a:rPr lang="tr-TR" sz="2400" dirty="0" err="1"/>
              <a:t>testing</a:t>
            </a:r>
            <a:r>
              <a:rPr lang="tr-TR" sz="2400" dirty="0"/>
              <a:t>. </a:t>
            </a:r>
            <a:r>
              <a:rPr lang="tr-TR" sz="2400" dirty="0" err="1"/>
              <a:t>In</a:t>
            </a:r>
            <a:r>
              <a:rPr lang="tr-TR" sz="2400" dirty="0"/>
              <a:t> </a:t>
            </a:r>
            <a:r>
              <a:rPr lang="tr-TR" sz="2400" dirty="0" err="1"/>
              <a:t>the</a:t>
            </a:r>
            <a:r>
              <a:rPr lang="tr-TR" sz="2400" dirty="0"/>
              <a:t> </a:t>
            </a:r>
            <a:r>
              <a:rPr lang="tr-TR" sz="2400" dirty="0" err="1"/>
              <a:t>absence</a:t>
            </a:r>
            <a:r>
              <a:rPr lang="tr-TR" sz="2400" dirty="0"/>
              <a:t> of </a:t>
            </a:r>
            <a:r>
              <a:rPr lang="tr-TR" sz="2400" dirty="0" err="1"/>
              <a:t>culture</a:t>
            </a:r>
            <a:r>
              <a:rPr lang="tr-TR" sz="2400" dirty="0"/>
              <a:t> </a:t>
            </a:r>
            <a:r>
              <a:rPr lang="tr-TR" sz="2400" dirty="0" err="1"/>
              <a:t>results</a:t>
            </a:r>
            <a:r>
              <a:rPr lang="tr-TR" sz="2400" dirty="0"/>
              <a:t>, </a:t>
            </a:r>
            <a:r>
              <a:rPr lang="tr-TR" sz="2400" dirty="0" err="1"/>
              <a:t>choices</a:t>
            </a:r>
            <a:r>
              <a:rPr lang="tr-TR" sz="2400" dirty="0"/>
              <a:t> of oral anti- </a:t>
            </a:r>
            <a:r>
              <a:rPr lang="tr-TR" sz="2400" dirty="0" err="1"/>
              <a:t>biotics</a:t>
            </a:r>
            <a:r>
              <a:rPr lang="tr-TR" sz="2400" dirty="0"/>
              <a:t> </a:t>
            </a:r>
            <a:r>
              <a:rPr lang="tr-TR" sz="2400" dirty="0" err="1"/>
              <a:t>include</a:t>
            </a:r>
            <a:r>
              <a:rPr lang="tr-TR" sz="2400" dirty="0"/>
              <a:t> </a:t>
            </a:r>
            <a:r>
              <a:rPr lang="tr-TR" sz="2400" dirty="0" err="1"/>
              <a:t>azithromycin</a:t>
            </a:r>
            <a:r>
              <a:rPr lang="tr-TR" sz="2400" dirty="0"/>
              <a:t> </a:t>
            </a:r>
            <a:r>
              <a:rPr lang="tr-TR" sz="2400" dirty="0" err="1"/>
              <a:t>chloramphenicol</a:t>
            </a:r>
            <a:r>
              <a:rPr lang="tr-TR" sz="2400" dirty="0"/>
              <a:t>, </a:t>
            </a:r>
            <a:r>
              <a:rPr lang="tr-TR" sz="2400" dirty="0" err="1"/>
              <a:t>fluoroquino</a:t>
            </a:r>
            <a:r>
              <a:rPr lang="tr-TR" sz="2400" dirty="0"/>
              <a:t>- </a:t>
            </a:r>
            <a:r>
              <a:rPr lang="tr-TR" sz="2400" dirty="0" err="1"/>
              <a:t>lones</a:t>
            </a:r>
            <a:r>
              <a:rPr lang="tr-TR" sz="2400" dirty="0"/>
              <a:t>, </a:t>
            </a:r>
            <a:r>
              <a:rPr lang="tr-TR" sz="2400" dirty="0" err="1"/>
              <a:t>or</a:t>
            </a:r>
            <a:r>
              <a:rPr lang="tr-TR" sz="2400" dirty="0"/>
              <a:t> </a:t>
            </a:r>
            <a:r>
              <a:rPr lang="tr-TR" sz="2400" dirty="0" err="1"/>
              <a:t>cephalosporins</a:t>
            </a:r>
            <a:r>
              <a:rPr lang="tr-TR" sz="2400" dirty="0"/>
              <a:t>. </a:t>
            </a:r>
            <a:r>
              <a:rPr lang="tr-TR" sz="2400" dirty="0" err="1"/>
              <a:t>Fluoroquinolones</a:t>
            </a:r>
            <a:r>
              <a:rPr lang="tr-TR" sz="2400" dirty="0"/>
              <a:t>, as </a:t>
            </a:r>
            <a:r>
              <a:rPr lang="tr-TR" sz="2400" dirty="0" err="1"/>
              <a:t>with</a:t>
            </a:r>
            <a:r>
              <a:rPr lang="tr-TR" sz="2400" dirty="0"/>
              <a:t> </a:t>
            </a:r>
            <a:r>
              <a:rPr lang="tr-TR" sz="2400" dirty="0" err="1"/>
              <a:t>most</a:t>
            </a:r>
            <a:r>
              <a:rPr lang="tr-TR" sz="2400" dirty="0"/>
              <a:t> </a:t>
            </a:r>
            <a:r>
              <a:rPr lang="tr-TR" sz="2400" dirty="0" err="1"/>
              <a:t>antimicrobials</a:t>
            </a:r>
            <a:r>
              <a:rPr lang="tr-TR" sz="2400" dirty="0"/>
              <a:t>, </a:t>
            </a:r>
            <a:r>
              <a:rPr lang="tr-TR" sz="2400" dirty="0" err="1"/>
              <a:t>poorly</a:t>
            </a:r>
            <a:r>
              <a:rPr lang="tr-TR" sz="2400" dirty="0"/>
              <a:t> </a:t>
            </a:r>
            <a:r>
              <a:rPr lang="tr-TR" sz="2400" dirty="0" err="1"/>
              <a:t>penetrate</a:t>
            </a:r>
            <a:r>
              <a:rPr lang="tr-TR" sz="2400" dirty="0"/>
              <a:t> </a:t>
            </a:r>
            <a:r>
              <a:rPr lang="tr-TR" sz="2400" dirty="0" err="1"/>
              <a:t>tracheal</a:t>
            </a:r>
            <a:r>
              <a:rPr lang="tr-TR" sz="2400" dirty="0"/>
              <a:t> </a:t>
            </a:r>
            <a:r>
              <a:rPr lang="tr-TR" sz="2400" dirty="0" err="1"/>
              <a:t>and</a:t>
            </a:r>
            <a:r>
              <a:rPr lang="tr-TR" sz="2400" dirty="0"/>
              <a:t> </a:t>
            </a:r>
            <a:r>
              <a:rPr lang="tr-TR" sz="2400" dirty="0" err="1"/>
              <a:t>bronchial</a:t>
            </a:r>
            <a:r>
              <a:rPr lang="tr-TR" sz="2400" dirty="0"/>
              <a:t> </a:t>
            </a:r>
            <a:r>
              <a:rPr lang="tr-TR" sz="2400" dirty="0" err="1"/>
              <a:t>secretions</a:t>
            </a:r>
            <a:r>
              <a:rPr lang="tr-TR" sz="2400" dirty="0"/>
              <a:t>.~ </a:t>
            </a:r>
          </a:p>
          <a:p>
            <a:pPr algn="just">
              <a:lnSpc>
                <a:spcPct val="160000"/>
              </a:lnSpc>
            </a:pPr>
            <a:endParaRPr lang="en-US" sz="2400" dirty="0"/>
          </a:p>
        </p:txBody>
      </p:sp>
    </p:spTree>
    <p:extLst>
      <p:ext uri="{BB962C8B-B14F-4D97-AF65-F5344CB8AC3E}">
        <p14:creationId xmlns:p14="http://schemas.microsoft.com/office/powerpoint/2010/main" val="25620205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1344</Words>
  <Application>Microsoft Macintosh PowerPoint</Application>
  <PresentationFormat>Widescreen</PresentationFormat>
  <Paragraphs>48</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Diseases of the Trachea and Upper Airways</vt:lpstr>
      <vt:lpstr>Noninfectious Tracheitis </vt:lpstr>
      <vt:lpstr>PowerPoint Presentation</vt:lpstr>
      <vt:lpstr>PowerPoint Presentation</vt:lpstr>
      <vt:lpstr>PowerPoint Presentation</vt:lpstr>
      <vt:lpstr>Infectious canine tracheobronchitis</vt:lpstr>
      <vt:lpstr>PowerPoint Presentation</vt:lpstr>
      <vt:lpstr>PowerPoint Presentation</vt:lpstr>
      <vt:lpstr>PowerPoint Presentation</vt:lpstr>
      <vt:lpstr>Lungworm (Oslerus osler;; Filaroides osleri)   </vt:lpstr>
      <vt:lpstr>PowerPoint Presentation</vt:lpstr>
      <vt:lpstr>PowerPoint Presentation</vt:lpstr>
      <vt:lpstr>Tracheal and Bronchial Travma </vt:lpstr>
      <vt:lpstr>PowerPoint Presentation</vt:lpstr>
      <vt:lpstr>PowerPoint Presentation</vt:lpstr>
      <vt:lpstr>CANINE CHRONIC BRONCHITIS </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Diseases of the Trachea and Upper Airways</dc:title>
  <dc:creator>Microsoft Office User</dc:creator>
  <cp:lastModifiedBy>Microsoft Office User</cp:lastModifiedBy>
  <cp:revision>6</cp:revision>
  <dcterms:created xsi:type="dcterms:W3CDTF">2019-03-08T07:25:23Z</dcterms:created>
  <dcterms:modified xsi:type="dcterms:W3CDTF">2019-03-08T07:52:38Z</dcterms:modified>
</cp:coreProperties>
</file>