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7" r:id="rId2"/>
    <p:sldId id="259" r:id="rId3"/>
    <p:sldId id="263" r:id="rId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D4508EF-8418-49D4-9BD2-DBB0A253C155}" type="datetimeFigureOut">
              <a:rPr lang="tr-TR" smtClean="0"/>
              <a:t>18.12.2019</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26FC236-2CC6-435E-AC0B-1C04C1354101}" type="slidenum">
              <a:rPr lang="tr-TR" smtClean="0"/>
              <a:t>‹#›</a:t>
            </a:fld>
            <a:endParaRPr lang="tr-TR"/>
          </a:p>
        </p:txBody>
      </p:sp>
    </p:spTree>
    <p:extLst>
      <p:ext uri="{BB962C8B-B14F-4D97-AF65-F5344CB8AC3E}">
        <p14:creationId xmlns:p14="http://schemas.microsoft.com/office/powerpoint/2010/main" val="41480110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3186E0CC-728E-4914-97D2-E148716C224F}"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D7392F3-F1B6-4A8A-952D-949566612FE1}"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0211DF8-1BE1-450D-A86A-640CAFDA06CE}"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70718EF-0A9D-4E72-BA92-55C7F34BAEF6}"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5700562E-69D3-4902-9C39-F8EBD964961C}"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0AFB180-9690-400A-89FD-E9123430B415}" type="datetime1">
              <a:rPr lang="tr-TR" smtClean="0"/>
              <a:t>18.12.2019</a:t>
            </a:fld>
            <a:endParaRPr lang="tr-TR"/>
          </a:p>
        </p:txBody>
      </p:sp>
      <p:sp>
        <p:nvSpPr>
          <p:cNvPr id="6" name="5 Altbilgi Yer Tutucusu"/>
          <p:cNvSpPr>
            <a:spLocks noGrp="1"/>
          </p:cNvSpPr>
          <p:nvPr>
            <p:ph type="ftr" sz="quarter" idx="11"/>
          </p:nvPr>
        </p:nvSpPr>
        <p:spPr/>
        <p:txBody>
          <a:bodyPr/>
          <a:lstStyle/>
          <a:p>
            <a:r>
              <a:rPr lang="tr-TR" smtClean="0"/>
              <a:t>Prof. Dr. Ayla TÜZÜN</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79060B0B-A78C-4206-A150-485B117E70F0}" type="datetime1">
              <a:rPr lang="tr-TR" smtClean="0"/>
              <a:t>18.12.2019</a:t>
            </a:fld>
            <a:endParaRPr lang="tr-TR"/>
          </a:p>
        </p:txBody>
      </p:sp>
      <p:sp>
        <p:nvSpPr>
          <p:cNvPr id="8" name="7 Altbilgi Yer Tutucusu"/>
          <p:cNvSpPr>
            <a:spLocks noGrp="1"/>
          </p:cNvSpPr>
          <p:nvPr>
            <p:ph type="ftr" sz="quarter" idx="11"/>
          </p:nvPr>
        </p:nvSpPr>
        <p:spPr/>
        <p:txBody>
          <a:bodyPr/>
          <a:lstStyle/>
          <a:p>
            <a:r>
              <a:rPr lang="tr-TR" smtClean="0"/>
              <a:t>Prof. Dr. Ayla TÜZÜN</a:t>
            </a:r>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BD6E6DE-9F25-41DF-986F-E8A7CC74EC9A}" type="datetime1">
              <a:rPr lang="tr-TR" smtClean="0"/>
              <a:t>18.12.2019</a:t>
            </a:fld>
            <a:endParaRPr lang="tr-TR"/>
          </a:p>
        </p:txBody>
      </p:sp>
      <p:sp>
        <p:nvSpPr>
          <p:cNvPr id="4" name="3 Altbilgi Yer Tutucusu"/>
          <p:cNvSpPr>
            <a:spLocks noGrp="1"/>
          </p:cNvSpPr>
          <p:nvPr>
            <p:ph type="ftr" sz="quarter" idx="11"/>
          </p:nvPr>
        </p:nvSpPr>
        <p:spPr/>
        <p:txBody>
          <a:bodyPr/>
          <a:lstStyle/>
          <a:p>
            <a:r>
              <a:rPr lang="tr-TR" smtClean="0"/>
              <a:t>Prof. Dr. Ayla TÜZÜN</a:t>
            </a:r>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58B9B3AC-F732-4BF8-933F-63BD914B4A54}" type="datetime1">
              <a:rPr lang="tr-TR" smtClean="0"/>
              <a:t>18.12.2019</a:t>
            </a:fld>
            <a:endParaRPr lang="tr-TR"/>
          </a:p>
        </p:txBody>
      </p:sp>
      <p:sp>
        <p:nvSpPr>
          <p:cNvPr id="3" name="2 Altbilgi Yer Tutucusu"/>
          <p:cNvSpPr>
            <a:spLocks noGrp="1"/>
          </p:cNvSpPr>
          <p:nvPr>
            <p:ph type="ftr" sz="quarter" idx="11"/>
          </p:nvPr>
        </p:nvSpPr>
        <p:spPr/>
        <p:txBody>
          <a:bodyPr/>
          <a:lstStyle/>
          <a:p>
            <a:r>
              <a:rPr lang="tr-TR" smtClean="0"/>
              <a:t>Prof. Dr. Ayla TÜZÜN</a:t>
            </a:r>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C4FD015B-B230-4E21-ADAB-D18365BC39F8}" type="datetime1">
              <a:rPr lang="tr-TR" smtClean="0"/>
              <a:t>18.12.2019</a:t>
            </a:fld>
            <a:endParaRPr lang="tr-TR"/>
          </a:p>
        </p:txBody>
      </p:sp>
      <p:sp>
        <p:nvSpPr>
          <p:cNvPr id="6" name="5 Altbilgi Yer Tutucusu"/>
          <p:cNvSpPr>
            <a:spLocks noGrp="1"/>
          </p:cNvSpPr>
          <p:nvPr>
            <p:ph type="ftr" sz="quarter" idx="11"/>
          </p:nvPr>
        </p:nvSpPr>
        <p:spPr/>
        <p:txBody>
          <a:bodyPr/>
          <a:lstStyle/>
          <a:p>
            <a:r>
              <a:rPr lang="tr-TR" smtClean="0"/>
              <a:t>Prof. Dr. Ayla TÜZÜN</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273FF75D-4240-404E-8AB3-B81FDDE19B4F}" type="datetime1">
              <a:rPr lang="tr-TR" smtClean="0"/>
              <a:t>18.12.2019</a:t>
            </a:fld>
            <a:endParaRPr lang="tr-TR"/>
          </a:p>
        </p:txBody>
      </p:sp>
      <p:sp>
        <p:nvSpPr>
          <p:cNvPr id="6" name="5 Altbilgi Yer Tutucusu"/>
          <p:cNvSpPr>
            <a:spLocks noGrp="1"/>
          </p:cNvSpPr>
          <p:nvPr>
            <p:ph type="ftr" sz="quarter" idx="11"/>
          </p:nvPr>
        </p:nvSpPr>
        <p:spPr/>
        <p:txBody>
          <a:bodyPr/>
          <a:lstStyle/>
          <a:p>
            <a:r>
              <a:rPr lang="tr-TR" smtClean="0"/>
              <a:t>Prof. Dr. Ayla TÜZÜN</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6FE4EB-A760-4242-83A2-8C12D9098E65}" type="datetime1">
              <a:rPr lang="tr-TR" smtClean="0"/>
              <a:t>18.12.2019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Prof. Dr. Ayla TÜZÜN</a:t>
            </a: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1"/>
          <p:cNvSpPr>
            <a:spLocks noChangeArrowheads="1"/>
          </p:cNvSpPr>
          <p:nvPr/>
        </p:nvSpPr>
        <p:spPr bwMode="auto">
          <a:xfrm>
            <a:off x="445773" y="548680"/>
            <a:ext cx="5580063"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charset="0"/>
              <a:buChar char="•"/>
              <a:tabLst>
                <a:tab pos="928688" algn="ctr"/>
              </a:tabLst>
              <a:defRPr sz="3200">
                <a:solidFill>
                  <a:schemeClr val="tx1"/>
                </a:solidFill>
                <a:latin typeface="Calibri" pitchFamily="34" charset="0"/>
              </a:defRPr>
            </a:lvl1pPr>
            <a:lvl2pPr marL="742950" indent="-285750">
              <a:spcBef>
                <a:spcPct val="20000"/>
              </a:spcBef>
              <a:buFont typeface="Arial" charset="0"/>
              <a:buChar char="–"/>
              <a:tabLst>
                <a:tab pos="928688" algn="ctr"/>
              </a:tabLst>
              <a:defRPr sz="2800">
                <a:solidFill>
                  <a:schemeClr val="tx1"/>
                </a:solidFill>
                <a:latin typeface="Calibri" pitchFamily="34" charset="0"/>
              </a:defRPr>
            </a:lvl2pPr>
            <a:lvl3pPr marL="1143000" indent="-228600">
              <a:spcBef>
                <a:spcPct val="20000"/>
              </a:spcBef>
              <a:buFont typeface="Arial" charset="0"/>
              <a:buChar char="•"/>
              <a:tabLst>
                <a:tab pos="928688" algn="ctr"/>
              </a:tabLst>
              <a:defRPr sz="2400">
                <a:solidFill>
                  <a:schemeClr val="tx1"/>
                </a:solidFill>
                <a:latin typeface="Calibri" pitchFamily="34" charset="0"/>
              </a:defRPr>
            </a:lvl3pPr>
            <a:lvl4pPr marL="1600200" indent="-228600">
              <a:spcBef>
                <a:spcPct val="20000"/>
              </a:spcBef>
              <a:buFont typeface="Arial" charset="0"/>
              <a:buChar char="–"/>
              <a:tabLst>
                <a:tab pos="928688" algn="ctr"/>
              </a:tabLst>
              <a:defRPr sz="2000">
                <a:solidFill>
                  <a:schemeClr val="tx1"/>
                </a:solidFill>
                <a:latin typeface="Calibri" pitchFamily="34" charset="0"/>
              </a:defRPr>
            </a:lvl4pPr>
            <a:lvl5pPr marL="2057400" indent="-228600">
              <a:spcBef>
                <a:spcPct val="20000"/>
              </a:spcBef>
              <a:buFont typeface="Arial" charset="0"/>
              <a:buChar char="»"/>
              <a:tabLst>
                <a:tab pos="928688" algn="ctr"/>
              </a:tabLst>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tabLst>
                <a:tab pos="928688" algn="ctr"/>
              </a:tabLst>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tabLst>
                <a:tab pos="928688" algn="ctr"/>
              </a:tabLst>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tabLst>
                <a:tab pos="928688" algn="ctr"/>
              </a:tabLst>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tabLst>
                <a:tab pos="928688" algn="ctr"/>
              </a:tabLst>
              <a:defRPr sz="2000">
                <a:solidFill>
                  <a:schemeClr val="tx1"/>
                </a:solidFill>
                <a:latin typeface="Calibri" pitchFamily="34" charset="0"/>
              </a:defRPr>
            </a:lvl9pPr>
          </a:lstStyle>
          <a:p>
            <a:pPr eaLnBrk="1" hangingPunct="1">
              <a:spcBef>
                <a:spcPct val="0"/>
              </a:spcBef>
              <a:buFontTx/>
              <a:buNone/>
            </a:pPr>
            <a:r>
              <a:rPr lang="tr-TR" altLang="tr-TR" sz="2000" b="1" dirty="0" err="1">
                <a:latin typeface="Times New Roman" pitchFamily="18" charset="0"/>
                <a:cs typeface="Times New Roman" pitchFamily="18" charset="0"/>
              </a:rPr>
              <a:t>Subregnum</a:t>
            </a:r>
            <a:r>
              <a:rPr lang="tr-TR" altLang="tr-TR" sz="2000" b="1" dirty="0">
                <a:latin typeface="Times New Roman" pitchFamily="18" charset="0"/>
                <a:cs typeface="Times New Roman" pitchFamily="18" charset="0"/>
              </a:rPr>
              <a:t>   </a:t>
            </a:r>
            <a:r>
              <a:rPr lang="tr-TR" altLang="tr-TR" sz="2000" dirty="0">
                <a:latin typeface="Times New Roman" pitchFamily="18" charset="0"/>
                <a:cs typeface="Times New Roman" pitchFamily="18" charset="0"/>
              </a:rPr>
              <a:t>: </a:t>
            </a:r>
            <a:r>
              <a:rPr lang="tr-TR" altLang="tr-TR" sz="2000" dirty="0" err="1">
                <a:latin typeface="Times New Roman" pitchFamily="18" charset="0"/>
                <a:cs typeface="Times New Roman" pitchFamily="18" charset="0"/>
              </a:rPr>
              <a:t>Metazoa</a:t>
            </a:r>
            <a:r>
              <a:rPr lang="tr-TR" altLang="tr-TR" sz="2000" dirty="0">
                <a:latin typeface="Times New Roman" pitchFamily="18" charset="0"/>
                <a:cs typeface="Times New Roman" pitchFamily="18" charset="0"/>
              </a:rPr>
              <a:t> (Çok hücreliler)</a:t>
            </a:r>
          </a:p>
          <a:p>
            <a:pPr>
              <a:spcBef>
                <a:spcPct val="0"/>
              </a:spcBef>
              <a:buFontTx/>
              <a:buNone/>
            </a:pPr>
            <a:r>
              <a:rPr lang="en-US" altLang="tr-TR" sz="2000" b="1" dirty="0">
                <a:latin typeface="Times New Roman" pitchFamily="18" charset="0"/>
                <a:cs typeface="Times New Roman" pitchFamily="18" charset="0"/>
              </a:rPr>
              <a:t>Phylum	</a:t>
            </a:r>
            <a:r>
              <a:rPr lang="en-US" altLang="tr-TR" sz="2000" dirty="0">
                <a:latin typeface="Times New Roman" pitchFamily="18" charset="0"/>
                <a:cs typeface="Times New Roman" pitchFamily="18" charset="0"/>
              </a:rPr>
              <a:t>          </a:t>
            </a:r>
            <a:r>
              <a:rPr lang="tr-TR" altLang="tr-TR" sz="2000" dirty="0">
                <a:latin typeface="Times New Roman" pitchFamily="18" charset="0"/>
                <a:cs typeface="Times New Roman" pitchFamily="18" charset="0"/>
              </a:rPr>
              <a:t>: </a:t>
            </a:r>
            <a:r>
              <a:rPr lang="tr-TR" altLang="tr-TR" sz="2000" dirty="0" err="1">
                <a:latin typeface="Times New Roman" pitchFamily="18" charset="0"/>
                <a:cs typeface="Times New Roman" pitchFamily="18" charset="0"/>
              </a:rPr>
              <a:t>Porifera</a:t>
            </a:r>
            <a:r>
              <a:rPr lang="tr-TR" altLang="tr-TR" sz="2000" dirty="0">
                <a:latin typeface="Times New Roman" pitchFamily="18" charset="0"/>
                <a:cs typeface="Times New Roman" pitchFamily="18" charset="0"/>
              </a:rPr>
              <a:t> (Süngerler)</a:t>
            </a:r>
          </a:p>
          <a:p>
            <a:pPr>
              <a:spcBef>
                <a:spcPct val="0"/>
              </a:spcBef>
              <a:buFontTx/>
              <a:buNone/>
            </a:pPr>
            <a:endParaRPr lang="tr-TR" altLang="tr-TR" sz="2000" dirty="0">
              <a:latin typeface="Times New Roman" pitchFamily="18" charset="0"/>
              <a:cs typeface="Times New Roman" pitchFamily="18" charset="0"/>
            </a:endParaRPr>
          </a:p>
        </p:txBody>
      </p:sp>
      <p:sp>
        <p:nvSpPr>
          <p:cNvPr id="65539" name="Dikdörtgen 1"/>
          <p:cNvSpPr>
            <a:spLocks noChangeArrowheads="1"/>
          </p:cNvSpPr>
          <p:nvPr/>
        </p:nvSpPr>
        <p:spPr bwMode="auto">
          <a:xfrm>
            <a:off x="445230" y="1462782"/>
            <a:ext cx="8519257"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2000" dirty="0" smtClean="0">
                <a:latin typeface="Times New Roman" pitchFamily="18" charset="0"/>
                <a:cs typeface="Times New Roman" pitchFamily="18" charset="0"/>
              </a:rPr>
              <a:t>Süngerlerde </a:t>
            </a:r>
            <a:r>
              <a:rPr lang="tr-TR" altLang="tr-TR" sz="2000" dirty="0">
                <a:latin typeface="Times New Roman" pitchFamily="18" charset="0"/>
                <a:cs typeface="Times New Roman" pitchFamily="18" charset="0"/>
              </a:rPr>
              <a:t>iskelet bazı </a:t>
            </a:r>
            <a:r>
              <a:rPr lang="tr-TR" altLang="tr-TR" sz="2000" dirty="0" err="1">
                <a:latin typeface="Times New Roman" pitchFamily="18" charset="0"/>
                <a:cs typeface="Times New Roman" pitchFamily="18" charset="0"/>
              </a:rPr>
              <a:t>ordolara</a:t>
            </a:r>
            <a:r>
              <a:rPr lang="tr-TR" altLang="tr-TR" sz="2000" dirty="0">
                <a:latin typeface="Times New Roman" pitchFamily="18" charset="0"/>
                <a:cs typeface="Times New Roman" pitchFamily="18" charset="0"/>
              </a:rPr>
              <a:t> ait türlerde </a:t>
            </a:r>
            <a:r>
              <a:rPr lang="tr-TR" altLang="tr-TR" sz="2000" b="1" dirty="0" err="1">
                <a:latin typeface="Times New Roman" pitchFamily="18" charset="0"/>
                <a:cs typeface="Times New Roman" pitchFamily="18" charset="0"/>
              </a:rPr>
              <a:t>spongin</a:t>
            </a:r>
            <a:r>
              <a:rPr lang="tr-TR" altLang="tr-TR" sz="2000" b="1" dirty="0">
                <a:latin typeface="Times New Roman" pitchFamily="18" charset="0"/>
                <a:cs typeface="Times New Roman" pitchFamily="18" charset="0"/>
              </a:rPr>
              <a:t> </a:t>
            </a:r>
            <a:r>
              <a:rPr lang="tr-TR" altLang="tr-TR" sz="2000" dirty="0">
                <a:latin typeface="Times New Roman" pitchFamily="18" charset="0"/>
                <a:cs typeface="Times New Roman" pitchFamily="18" charset="0"/>
              </a:rPr>
              <a:t>l</a:t>
            </a:r>
            <a:r>
              <a:rPr lang="tr-TR" altLang="tr-TR" sz="2000" b="1" dirty="0">
                <a:latin typeface="Times New Roman" pitchFamily="18" charset="0"/>
                <a:cs typeface="Times New Roman" pitchFamily="18" charset="0"/>
              </a:rPr>
              <a:t>iflerde</a:t>
            </a:r>
            <a:r>
              <a:rPr lang="tr-TR" altLang="tr-TR" sz="2000" dirty="0">
                <a:latin typeface="Times New Roman" pitchFamily="18" charset="0"/>
                <a:cs typeface="Times New Roman" pitchFamily="18" charset="0"/>
              </a:rPr>
              <a:t>n, bazılarında da </a:t>
            </a:r>
            <a:r>
              <a:rPr lang="tr-TR" altLang="tr-TR" sz="2000" b="1" dirty="0" err="1">
                <a:latin typeface="Times New Roman" pitchFamily="18" charset="0"/>
                <a:cs typeface="Times New Roman" pitchFamily="18" charset="0"/>
              </a:rPr>
              <a:t>spiküllerden</a:t>
            </a:r>
            <a:r>
              <a:rPr lang="tr-TR" altLang="tr-TR" sz="2000" dirty="0">
                <a:latin typeface="Times New Roman" pitchFamily="18" charset="0"/>
                <a:cs typeface="Times New Roman" pitchFamily="18" charset="0"/>
              </a:rPr>
              <a:t> oluşur. Yine bazı </a:t>
            </a:r>
            <a:r>
              <a:rPr lang="tr-TR" altLang="tr-TR" sz="2000" dirty="0" err="1">
                <a:latin typeface="Times New Roman" pitchFamily="18" charset="0"/>
                <a:cs typeface="Times New Roman" pitchFamily="18" charset="0"/>
              </a:rPr>
              <a:t>ordolar</a:t>
            </a:r>
            <a:r>
              <a:rPr lang="tr-TR" altLang="tr-TR" sz="2000" dirty="0">
                <a:latin typeface="Times New Roman" pitchFamily="18" charset="0"/>
                <a:cs typeface="Times New Roman" pitchFamily="18" charset="0"/>
              </a:rPr>
              <a:t> da </a:t>
            </a:r>
            <a:r>
              <a:rPr lang="tr-TR" altLang="tr-TR" sz="2000" dirty="0" err="1">
                <a:latin typeface="Times New Roman" pitchFamily="18" charset="0"/>
                <a:cs typeface="Times New Roman" pitchFamily="18" charset="0"/>
              </a:rPr>
              <a:t>da</a:t>
            </a:r>
            <a:r>
              <a:rPr lang="tr-TR" altLang="tr-TR" sz="2000" dirty="0">
                <a:latin typeface="Times New Roman" pitchFamily="18" charset="0"/>
                <a:cs typeface="Times New Roman" pitchFamily="18" charset="0"/>
              </a:rPr>
              <a:t> her iki yapının karışımından oluşabilir.</a:t>
            </a:r>
          </a:p>
          <a:p>
            <a:pPr>
              <a:spcBef>
                <a:spcPct val="0"/>
              </a:spcBef>
              <a:buFontTx/>
              <a:buNone/>
            </a:pPr>
            <a:r>
              <a:rPr lang="tr-TR" altLang="tr-TR" sz="2000" dirty="0" err="1">
                <a:latin typeface="Times New Roman" pitchFamily="18" charset="0"/>
                <a:cs typeface="Times New Roman" pitchFamily="18" charset="0"/>
              </a:rPr>
              <a:t>Spongin</a:t>
            </a:r>
            <a:r>
              <a:rPr lang="tr-TR" altLang="tr-TR" sz="2000" dirty="0">
                <a:latin typeface="Times New Roman" pitchFamily="18" charset="0"/>
                <a:cs typeface="Times New Roman" pitchFamily="18" charset="0"/>
              </a:rPr>
              <a:t> liflerin bileşimi  </a:t>
            </a:r>
            <a:r>
              <a:rPr lang="tr-TR" altLang="tr-TR" sz="2000" dirty="0" err="1">
                <a:latin typeface="Times New Roman" pitchFamily="18" charset="0"/>
                <a:cs typeface="Times New Roman" pitchFamily="18" charset="0"/>
              </a:rPr>
              <a:t>kollagene</a:t>
            </a:r>
            <a:r>
              <a:rPr lang="tr-TR" altLang="tr-TR" sz="2000" dirty="0">
                <a:latin typeface="Times New Roman" pitchFamily="18" charset="0"/>
                <a:cs typeface="Times New Roman" pitchFamily="18" charset="0"/>
              </a:rPr>
              <a:t> benzeyen bir proteindir. Bu lifler </a:t>
            </a:r>
            <a:r>
              <a:rPr lang="tr-TR" altLang="tr-TR" sz="2000" dirty="0" err="1">
                <a:latin typeface="Times New Roman" pitchFamily="18" charset="0"/>
                <a:cs typeface="Times New Roman" pitchFamily="18" charset="0"/>
              </a:rPr>
              <a:t>spongioblast</a:t>
            </a:r>
            <a:r>
              <a:rPr lang="tr-TR" altLang="tr-TR" sz="2000" dirty="0">
                <a:latin typeface="Times New Roman" pitchFamily="18" charset="0"/>
                <a:cs typeface="Times New Roman" pitchFamily="18" charset="0"/>
              </a:rPr>
              <a:t> adı verilen hücreler tarafından salınırlar. Bu hücreler yan yana sıralanmış halde bulunurlar ve her birinin salgılandığı küçük </a:t>
            </a:r>
            <a:r>
              <a:rPr lang="tr-TR" altLang="tr-TR" sz="2000" dirty="0" err="1">
                <a:latin typeface="Times New Roman" pitchFamily="18" charset="0"/>
                <a:cs typeface="Times New Roman" pitchFamily="18" charset="0"/>
              </a:rPr>
              <a:t>spongin</a:t>
            </a:r>
            <a:r>
              <a:rPr lang="tr-TR" altLang="tr-TR" sz="2000" dirty="0">
                <a:latin typeface="Times New Roman" pitchFamily="18" charset="0"/>
                <a:cs typeface="Times New Roman" pitchFamily="18" charset="0"/>
              </a:rPr>
              <a:t> iplik komşu hücreninkiyle birleşerek uzun bir lif oluşturur. </a:t>
            </a:r>
            <a:r>
              <a:rPr lang="tr-TR" altLang="tr-TR" sz="2000" dirty="0" err="1">
                <a:latin typeface="Times New Roman" pitchFamily="18" charset="0"/>
                <a:cs typeface="Times New Roman" pitchFamily="18" charset="0"/>
              </a:rPr>
              <a:t>Spongioblastlar</a:t>
            </a:r>
            <a:r>
              <a:rPr lang="tr-TR" altLang="tr-TR" sz="2000" dirty="0">
                <a:latin typeface="Times New Roman" pitchFamily="18" charset="0"/>
                <a:cs typeface="Times New Roman" pitchFamily="18" charset="0"/>
              </a:rPr>
              <a:t> belirli miktarda </a:t>
            </a:r>
            <a:r>
              <a:rPr lang="tr-TR" altLang="tr-TR" sz="2000" dirty="0" err="1">
                <a:latin typeface="Times New Roman" pitchFamily="18" charset="0"/>
                <a:cs typeface="Times New Roman" pitchFamily="18" charset="0"/>
              </a:rPr>
              <a:t>spongin</a:t>
            </a:r>
            <a:r>
              <a:rPr lang="tr-TR" altLang="tr-TR" sz="2000" dirty="0">
                <a:latin typeface="Times New Roman" pitchFamily="18" charset="0"/>
                <a:cs typeface="Times New Roman" pitchFamily="18" charset="0"/>
              </a:rPr>
              <a:t> saldıktan sonra içleri </a:t>
            </a:r>
            <a:r>
              <a:rPr lang="tr-TR" altLang="tr-TR" sz="2000" dirty="0" err="1">
                <a:latin typeface="Times New Roman" pitchFamily="18" charset="0"/>
                <a:cs typeface="Times New Roman" pitchFamily="18" charset="0"/>
              </a:rPr>
              <a:t>vakuolle</a:t>
            </a:r>
            <a:r>
              <a:rPr lang="tr-TR" altLang="tr-TR" sz="2000" dirty="0">
                <a:latin typeface="Times New Roman" pitchFamily="18" charset="0"/>
                <a:cs typeface="Times New Roman" pitchFamily="18" charset="0"/>
              </a:rPr>
              <a:t> dolar ve sonra da yok olurlar. </a:t>
            </a:r>
          </a:p>
          <a:p>
            <a:pPr>
              <a:spcBef>
                <a:spcPct val="0"/>
              </a:spcBef>
              <a:buFontTx/>
              <a:buNone/>
            </a:pPr>
            <a:endParaRPr lang="tr-TR" altLang="tr-TR" sz="2000" dirty="0" smtClean="0">
              <a:latin typeface="Times New Roman" pitchFamily="18" charset="0"/>
              <a:cs typeface="Times New Roman" pitchFamily="18" charset="0"/>
            </a:endParaRPr>
          </a:p>
          <a:p>
            <a:pPr>
              <a:spcBef>
                <a:spcPct val="0"/>
              </a:spcBef>
              <a:buFontTx/>
              <a:buNone/>
            </a:pPr>
            <a:r>
              <a:rPr lang="tr-TR" altLang="tr-TR" sz="2000" dirty="0" err="1" smtClean="0">
                <a:latin typeface="Times New Roman" pitchFamily="18" charset="0"/>
                <a:cs typeface="Times New Roman" pitchFamily="18" charset="0"/>
              </a:rPr>
              <a:t>Classis</a:t>
            </a:r>
            <a:r>
              <a:rPr lang="tr-TR" altLang="tr-TR" sz="2000" dirty="0" smtClean="0">
                <a:latin typeface="Times New Roman" pitchFamily="18" charset="0"/>
                <a:cs typeface="Times New Roman" pitchFamily="18" charset="0"/>
              </a:rPr>
              <a:t>: </a:t>
            </a:r>
            <a:r>
              <a:rPr lang="tr-TR" altLang="tr-TR" sz="2000" dirty="0" err="1" smtClean="0">
                <a:latin typeface="Times New Roman" pitchFamily="18" charset="0"/>
                <a:cs typeface="Times New Roman" pitchFamily="18" charset="0"/>
              </a:rPr>
              <a:t>Demospongiae</a:t>
            </a:r>
            <a:endParaRPr lang="tr-TR" altLang="tr-TR" sz="2000" dirty="0">
              <a:latin typeface="Times New Roman" pitchFamily="18" charset="0"/>
              <a:cs typeface="Times New Roman" pitchFamily="18" charset="0"/>
            </a:endParaRPr>
          </a:p>
          <a:p>
            <a:pPr>
              <a:spcBef>
                <a:spcPct val="0"/>
              </a:spcBef>
              <a:buFontTx/>
              <a:buNone/>
            </a:pPr>
            <a:r>
              <a:rPr lang="tr-TR" altLang="tr-TR" sz="2000" dirty="0" smtClean="0">
                <a:latin typeface="Times New Roman" pitchFamily="18" charset="0"/>
                <a:cs typeface="Times New Roman" pitchFamily="18" charset="0"/>
              </a:rPr>
              <a:t>Örnek:</a:t>
            </a:r>
            <a:r>
              <a:rPr lang="tr-TR" altLang="tr-TR" sz="2000" i="1" dirty="0">
                <a:latin typeface="Times New Roman" pitchFamily="18" charset="0"/>
                <a:cs typeface="Times New Roman" pitchFamily="18" charset="0"/>
              </a:rPr>
              <a:t> </a:t>
            </a:r>
            <a:r>
              <a:rPr lang="tr-TR" altLang="tr-TR" sz="2000" i="1" dirty="0" err="1" smtClean="0">
                <a:latin typeface="Times New Roman" pitchFamily="18" charset="0"/>
                <a:cs typeface="Times New Roman" pitchFamily="18" charset="0"/>
              </a:rPr>
              <a:t>Spongia</a:t>
            </a:r>
            <a:r>
              <a:rPr lang="tr-TR" altLang="tr-TR" sz="2000" i="1" dirty="0" smtClean="0">
                <a:latin typeface="Times New Roman" pitchFamily="18" charset="0"/>
                <a:cs typeface="Times New Roman" pitchFamily="18" charset="0"/>
              </a:rPr>
              <a:t> </a:t>
            </a:r>
            <a:r>
              <a:rPr lang="tr-TR" altLang="tr-TR" sz="2000" i="1" dirty="0" err="1" smtClean="0">
                <a:latin typeface="Times New Roman" pitchFamily="18" charset="0"/>
                <a:cs typeface="Times New Roman" pitchFamily="18" charset="0"/>
              </a:rPr>
              <a:t>officinalis</a:t>
            </a:r>
            <a:endParaRPr lang="tr-TR" altLang="tr-TR" sz="2000" i="1" dirty="0" smtClean="0">
              <a:latin typeface="Times New Roman" pitchFamily="18" charset="0"/>
              <a:cs typeface="Times New Roman" pitchFamily="18" charset="0"/>
            </a:endParaRPr>
          </a:p>
          <a:p>
            <a:pPr>
              <a:spcBef>
                <a:spcPct val="0"/>
              </a:spcBef>
              <a:buFontTx/>
              <a:buNone/>
            </a:pPr>
            <a:endParaRPr lang="tr-TR" altLang="tr-TR" sz="2000" i="1" dirty="0">
              <a:latin typeface="Times New Roman" pitchFamily="18" charset="0"/>
              <a:cs typeface="Times New Roman" pitchFamily="18" charset="0"/>
            </a:endParaRPr>
          </a:p>
          <a:p>
            <a:pPr>
              <a:spcBef>
                <a:spcPct val="0"/>
              </a:spcBef>
              <a:buNone/>
            </a:pPr>
            <a:r>
              <a:rPr lang="tr-TR" sz="2000" dirty="0">
                <a:latin typeface="Times New Roman" pitchFamily="18" charset="0"/>
                <a:cs typeface="Times New Roman" pitchFamily="18" charset="0"/>
              </a:rPr>
              <a:t>Bu türdeki iskelet sistemini inceleyebilmek için süngerden koparılan çok   küçük bir parça lam üzerine konur ve jiletle dağıtılıp inceltilmeye çalışılır. Daha sonra üzerine bir damla su damlatıp lamel kapatılır. Önce en küçük objektifle yüzey taranarak en ince olduğu kısım belirlenir büyültülerek çizim yapılır.  </a:t>
            </a: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9470970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İçerik Yer Tutucusu 2"/>
          <p:cNvSpPr>
            <a:spLocks noGrp="1"/>
          </p:cNvSpPr>
          <p:nvPr>
            <p:ph idx="1"/>
          </p:nvPr>
        </p:nvSpPr>
        <p:spPr>
          <a:xfrm>
            <a:off x="250825" y="260350"/>
            <a:ext cx="8641655" cy="5976938"/>
          </a:xfrm>
        </p:spPr>
        <p:txBody>
          <a:bodyPr>
            <a:normAutofit lnSpcReduction="10000"/>
          </a:bodyPr>
          <a:lstStyle/>
          <a:p>
            <a:pPr marL="0" indent="0">
              <a:buNone/>
            </a:pPr>
            <a:r>
              <a:rPr lang="tr-TR" altLang="tr-TR" sz="2000" dirty="0" err="1" smtClean="0">
                <a:latin typeface="Times New Roman" pitchFamily="18" charset="0"/>
                <a:cs typeface="Times New Roman" pitchFamily="18" charset="0"/>
              </a:rPr>
              <a:t>Spiküller</a:t>
            </a:r>
            <a:r>
              <a:rPr lang="tr-TR" altLang="tr-TR" sz="2000" dirty="0" smtClean="0">
                <a:latin typeface="Times New Roman" pitchFamily="18" charset="0"/>
                <a:cs typeface="Times New Roman" pitchFamily="18" charset="0"/>
              </a:rPr>
              <a:t> ise </a:t>
            </a:r>
            <a:r>
              <a:rPr lang="tr-TR" altLang="tr-TR" sz="2000" b="1" dirty="0" err="1" smtClean="0">
                <a:latin typeface="Times New Roman" pitchFamily="18" charset="0"/>
                <a:cs typeface="Times New Roman" pitchFamily="18" charset="0"/>
              </a:rPr>
              <a:t>sceleroblast</a:t>
            </a:r>
            <a:r>
              <a:rPr lang="tr-TR" altLang="tr-TR" sz="2000" dirty="0" smtClean="0">
                <a:latin typeface="Times New Roman" pitchFamily="18" charset="0"/>
                <a:cs typeface="Times New Roman" pitchFamily="18" charset="0"/>
              </a:rPr>
              <a:t> adı verilen hücreler tarafından salınırlar. </a:t>
            </a:r>
            <a:r>
              <a:rPr lang="tr-TR" altLang="tr-TR" sz="2000" dirty="0" err="1" smtClean="0">
                <a:latin typeface="Times New Roman" pitchFamily="18" charset="0"/>
                <a:cs typeface="Times New Roman" pitchFamily="18" charset="0"/>
              </a:rPr>
              <a:t>Spiküller</a:t>
            </a:r>
            <a:r>
              <a:rPr lang="tr-TR" altLang="tr-TR" sz="2000" dirty="0" smtClean="0">
                <a:latin typeface="Times New Roman" pitchFamily="18" charset="0"/>
                <a:cs typeface="Times New Roman" pitchFamily="18" charset="0"/>
              </a:rPr>
              <a:t> organik bir eksenle sonun etrafında birikmiş olan CaCO3 (kalsiyum karbonat) ve Si0</a:t>
            </a:r>
            <a:r>
              <a:rPr lang="tr-TR" altLang="tr-TR" sz="2000" baseline="-30000" dirty="0" smtClean="0">
                <a:latin typeface="Times New Roman" pitchFamily="18" charset="0"/>
                <a:cs typeface="Times New Roman" pitchFamily="18" charset="0"/>
              </a:rPr>
              <a:t>2</a:t>
            </a:r>
            <a:r>
              <a:rPr lang="tr-TR" altLang="tr-TR" sz="2000" dirty="0" smtClean="0">
                <a:latin typeface="Times New Roman" pitchFamily="18" charset="0"/>
                <a:cs typeface="Times New Roman" pitchFamily="18" charset="0"/>
              </a:rPr>
              <a:t> (Silisyum dioksit) gibi inorganik maddelerden yapılmışlardır. </a:t>
            </a:r>
            <a:r>
              <a:rPr lang="tr-TR" altLang="tr-TR" sz="2000" dirty="0">
                <a:latin typeface="Times New Roman" pitchFamily="18" charset="0"/>
                <a:cs typeface="Times New Roman" pitchFamily="18" charset="0"/>
              </a:rPr>
              <a:t>Genellikle basit bir iğne şeklinde veya bir eksenden çıkıp </a:t>
            </a:r>
            <a:r>
              <a:rPr lang="tr-TR" altLang="tr-TR" sz="2000" dirty="0" err="1">
                <a:latin typeface="Times New Roman" pitchFamily="18" charset="0"/>
                <a:cs typeface="Times New Roman" pitchFamily="18" charset="0"/>
              </a:rPr>
              <a:t>radyer</a:t>
            </a:r>
            <a:r>
              <a:rPr lang="tr-TR" altLang="tr-TR" sz="2000" dirty="0">
                <a:latin typeface="Times New Roman" pitchFamily="18" charset="0"/>
                <a:cs typeface="Times New Roman" pitchFamily="18" charset="0"/>
              </a:rPr>
              <a:t> uzanan değişik sayıda iğneden oluşur. </a:t>
            </a:r>
            <a:r>
              <a:rPr lang="tr-TR" altLang="tr-TR" sz="2000" dirty="0" err="1">
                <a:latin typeface="Times New Roman" pitchFamily="18" charset="0"/>
                <a:cs typeface="Times New Roman" pitchFamily="18" charset="0"/>
              </a:rPr>
              <a:t>Spiküller</a:t>
            </a:r>
            <a:r>
              <a:rPr lang="tr-TR" altLang="tr-TR" sz="2000" dirty="0">
                <a:latin typeface="Times New Roman" pitchFamily="18" charset="0"/>
                <a:cs typeface="Times New Roman" pitchFamily="18" charset="0"/>
              </a:rPr>
              <a:t> haç, gemi direği, küre, çengel gibi farklı şekiller gösterebilirler</a:t>
            </a:r>
            <a:r>
              <a:rPr lang="tr-TR" altLang="tr-TR" sz="2000" dirty="0" smtClean="0">
                <a:latin typeface="Times New Roman" pitchFamily="18" charset="0"/>
                <a:cs typeface="Times New Roman" pitchFamily="18" charset="0"/>
              </a:rPr>
              <a:t>.</a:t>
            </a:r>
          </a:p>
          <a:p>
            <a:pPr marL="0" indent="0">
              <a:buNone/>
            </a:pPr>
            <a:endParaRPr lang="tr-TR" altLang="tr-TR" sz="2000" dirty="0">
              <a:latin typeface="Times New Roman" pitchFamily="18" charset="0"/>
              <a:cs typeface="Times New Roman" pitchFamily="18" charset="0"/>
            </a:endParaRPr>
          </a:p>
          <a:p>
            <a:pPr marL="0" indent="0">
              <a:buNone/>
            </a:pPr>
            <a:r>
              <a:rPr lang="tr-TR" altLang="tr-TR" sz="2000" dirty="0">
                <a:latin typeface="Times New Roman" pitchFamily="18" charset="0"/>
                <a:cs typeface="Times New Roman" pitchFamily="18" charset="0"/>
              </a:rPr>
              <a:t>Eksen ve ışın sayılarına göre süngerde 4 tip </a:t>
            </a:r>
            <a:r>
              <a:rPr lang="tr-TR" altLang="tr-TR" sz="2000" dirty="0" err="1">
                <a:latin typeface="Times New Roman" pitchFamily="18" charset="0"/>
                <a:cs typeface="Times New Roman" pitchFamily="18" charset="0"/>
              </a:rPr>
              <a:t>spikül</a:t>
            </a:r>
            <a:r>
              <a:rPr lang="tr-TR" altLang="tr-TR" sz="2000" dirty="0">
                <a:latin typeface="Times New Roman" pitchFamily="18" charset="0"/>
                <a:cs typeface="Times New Roman" pitchFamily="18" charset="0"/>
              </a:rPr>
              <a:t> görülmektedir. </a:t>
            </a:r>
            <a:endParaRPr lang="tr-TR" altLang="tr-TR" sz="2000" dirty="0" smtClean="0">
              <a:latin typeface="Times New Roman" pitchFamily="18" charset="0"/>
              <a:cs typeface="Times New Roman" pitchFamily="18" charset="0"/>
            </a:endParaRPr>
          </a:p>
          <a:p>
            <a:pPr marL="0" indent="0">
              <a:buNone/>
            </a:pPr>
            <a:endParaRPr lang="tr-TR" altLang="tr-TR" sz="2000" dirty="0">
              <a:latin typeface="Times New Roman" pitchFamily="18" charset="0"/>
              <a:cs typeface="Times New Roman" pitchFamily="18" charset="0"/>
            </a:endParaRPr>
          </a:p>
          <a:p>
            <a:pPr marL="0" indent="0">
              <a:buNone/>
            </a:pPr>
            <a:r>
              <a:rPr lang="tr-TR" altLang="tr-TR" sz="2000" dirty="0" smtClean="0">
                <a:latin typeface="Times New Roman" pitchFamily="18" charset="0"/>
                <a:cs typeface="Times New Roman" pitchFamily="18" charset="0"/>
              </a:rPr>
              <a:t>Bunlardan </a:t>
            </a:r>
            <a:r>
              <a:rPr lang="tr-TR" altLang="tr-TR" sz="2000" dirty="0">
                <a:latin typeface="Times New Roman" pitchFamily="18" charset="0"/>
                <a:cs typeface="Times New Roman" pitchFamily="18" charset="0"/>
              </a:rPr>
              <a:t>tek eksenli olana</a:t>
            </a:r>
            <a:r>
              <a:rPr lang="en-US" altLang="tr-TR" sz="2000" dirty="0">
                <a:latin typeface="Times New Roman" pitchFamily="18" charset="0"/>
                <a:cs typeface="Times New Roman" pitchFamily="18" charset="0"/>
              </a:rPr>
              <a:t> </a:t>
            </a:r>
            <a:r>
              <a:rPr lang="en-US" altLang="tr-TR" sz="2000" b="1" dirty="0" err="1">
                <a:latin typeface="Times New Roman" pitchFamily="18" charset="0"/>
                <a:cs typeface="Times New Roman" pitchFamily="18" charset="0"/>
              </a:rPr>
              <a:t>Monoaxon</a:t>
            </a:r>
            <a:r>
              <a:rPr lang="tr-TR" altLang="tr-TR" sz="2000" dirty="0">
                <a:latin typeface="Times New Roman" pitchFamily="18" charset="0"/>
                <a:cs typeface="Times New Roman" pitchFamily="18" charset="0"/>
              </a:rPr>
              <a:t> tip adı verilir. </a:t>
            </a:r>
            <a:endParaRPr lang="tr-TR" altLang="tr-TR" sz="2000" dirty="0" smtClean="0">
              <a:latin typeface="Times New Roman" pitchFamily="18" charset="0"/>
              <a:cs typeface="Times New Roman" pitchFamily="18" charset="0"/>
            </a:endParaRPr>
          </a:p>
          <a:p>
            <a:pPr marL="0" indent="0">
              <a:buNone/>
            </a:pPr>
            <a:endParaRPr lang="tr-TR" altLang="tr-TR" sz="2000" dirty="0">
              <a:latin typeface="Times New Roman" pitchFamily="18" charset="0"/>
              <a:cs typeface="Times New Roman" pitchFamily="18" charset="0"/>
            </a:endParaRPr>
          </a:p>
          <a:p>
            <a:pPr marL="0" indent="0">
              <a:buNone/>
            </a:pPr>
            <a:r>
              <a:rPr lang="tr-TR" altLang="tr-TR" sz="2000" dirty="0" smtClean="0">
                <a:latin typeface="Times New Roman" pitchFamily="18" charset="0"/>
                <a:cs typeface="Times New Roman" pitchFamily="18" charset="0"/>
              </a:rPr>
              <a:t>Bu </a:t>
            </a:r>
            <a:r>
              <a:rPr lang="tr-TR" altLang="tr-TR" sz="2000" dirty="0">
                <a:latin typeface="Times New Roman" pitchFamily="18" charset="0"/>
                <a:cs typeface="Times New Roman" pitchFamily="18" charset="0"/>
              </a:rPr>
              <a:t>eksen düz ya da kıvrık olabilir. </a:t>
            </a:r>
            <a:endParaRPr lang="tr-TR" altLang="tr-TR" sz="2000" dirty="0" smtClean="0">
              <a:latin typeface="Times New Roman" pitchFamily="18" charset="0"/>
              <a:cs typeface="Times New Roman" pitchFamily="18" charset="0"/>
            </a:endParaRPr>
          </a:p>
          <a:p>
            <a:pPr marL="0" indent="0">
              <a:buNone/>
            </a:pPr>
            <a:endParaRPr lang="tr-TR" altLang="tr-TR" sz="2000" dirty="0">
              <a:latin typeface="Times New Roman" pitchFamily="18" charset="0"/>
              <a:cs typeface="Times New Roman" pitchFamily="18" charset="0"/>
            </a:endParaRPr>
          </a:p>
          <a:p>
            <a:pPr marL="0" indent="0">
              <a:buNone/>
            </a:pPr>
            <a:r>
              <a:rPr lang="tr-TR" altLang="tr-TR" sz="2000" dirty="0" smtClean="0">
                <a:latin typeface="Times New Roman" pitchFamily="18" charset="0"/>
                <a:cs typeface="Times New Roman" pitchFamily="18" charset="0"/>
              </a:rPr>
              <a:t>Üç </a:t>
            </a:r>
            <a:r>
              <a:rPr lang="tr-TR" altLang="tr-TR" sz="2000" dirty="0">
                <a:latin typeface="Times New Roman" pitchFamily="18" charset="0"/>
                <a:cs typeface="Times New Roman" pitchFamily="18" charset="0"/>
              </a:rPr>
              <a:t>eksenli olanlara</a:t>
            </a:r>
            <a:r>
              <a:rPr lang="en-US" altLang="tr-TR" sz="2000" dirty="0">
                <a:latin typeface="Times New Roman" pitchFamily="18" charset="0"/>
                <a:cs typeface="Times New Roman" pitchFamily="18" charset="0"/>
              </a:rPr>
              <a:t> </a:t>
            </a:r>
            <a:r>
              <a:rPr lang="en-US" altLang="tr-TR" sz="2000" b="1" dirty="0" err="1">
                <a:latin typeface="Times New Roman" pitchFamily="18" charset="0"/>
                <a:cs typeface="Times New Roman" pitchFamily="18" charset="0"/>
              </a:rPr>
              <a:t>Triaxon</a:t>
            </a:r>
            <a:r>
              <a:rPr lang="tr-TR" altLang="tr-TR" sz="2000" dirty="0">
                <a:latin typeface="Times New Roman" pitchFamily="18" charset="0"/>
                <a:cs typeface="Times New Roman" pitchFamily="18" charset="0"/>
              </a:rPr>
              <a:t> ya da</a:t>
            </a:r>
            <a:r>
              <a:rPr lang="en-US" altLang="tr-TR" sz="2000" b="1" dirty="0">
                <a:latin typeface="Times New Roman" pitchFamily="18" charset="0"/>
                <a:cs typeface="Times New Roman" pitchFamily="18" charset="0"/>
              </a:rPr>
              <a:t> H</a:t>
            </a:r>
            <a:r>
              <a:rPr lang="tr-TR" altLang="tr-TR" sz="2000" b="1" dirty="0">
                <a:latin typeface="Times New Roman" pitchFamily="18" charset="0"/>
                <a:cs typeface="Times New Roman" pitchFamily="18" charset="0"/>
              </a:rPr>
              <a:t>e</a:t>
            </a:r>
            <a:r>
              <a:rPr lang="en-US" altLang="tr-TR" sz="2000" b="1" dirty="0" err="1">
                <a:latin typeface="Times New Roman" pitchFamily="18" charset="0"/>
                <a:cs typeface="Times New Roman" pitchFamily="18" charset="0"/>
              </a:rPr>
              <a:t>xactin</a:t>
            </a:r>
            <a:r>
              <a:rPr lang="tr-TR" altLang="tr-TR" sz="2000" b="1" dirty="0">
                <a:latin typeface="Times New Roman" pitchFamily="18" charset="0"/>
                <a:cs typeface="Times New Roman" pitchFamily="18" charset="0"/>
              </a:rPr>
              <a:t> </a:t>
            </a:r>
            <a:r>
              <a:rPr lang="tr-TR" altLang="tr-TR" sz="2000" dirty="0">
                <a:latin typeface="Times New Roman" pitchFamily="18" charset="0"/>
                <a:cs typeface="Times New Roman" pitchFamily="18" charset="0"/>
              </a:rPr>
              <a:t>tip adı verilir. </a:t>
            </a:r>
            <a:r>
              <a:rPr lang="tr-TR" altLang="tr-TR" sz="2000" dirty="0" err="1">
                <a:latin typeface="Times New Roman" pitchFamily="18" charset="0"/>
                <a:cs typeface="Times New Roman" pitchFamily="18" charset="0"/>
              </a:rPr>
              <a:t>Triakson</a:t>
            </a:r>
            <a:r>
              <a:rPr lang="tr-TR" altLang="tr-TR" sz="2000" dirty="0">
                <a:latin typeface="Times New Roman" pitchFamily="18" charset="0"/>
                <a:cs typeface="Times New Roman" pitchFamily="18" charset="0"/>
              </a:rPr>
              <a:t> tipte </a:t>
            </a:r>
            <a:r>
              <a:rPr lang="tr-TR" altLang="tr-TR" sz="2000" dirty="0" err="1">
                <a:latin typeface="Times New Roman" pitchFamily="18" charset="0"/>
                <a:cs typeface="Times New Roman" pitchFamily="18" charset="0"/>
              </a:rPr>
              <a:t>spiküller</a:t>
            </a:r>
            <a:r>
              <a:rPr lang="tr-TR" altLang="tr-TR" sz="2000" dirty="0">
                <a:latin typeface="Times New Roman" pitchFamily="18" charset="0"/>
                <a:cs typeface="Times New Roman" pitchFamily="18" charset="0"/>
              </a:rPr>
              <a:t> üç eksenlidir ve bir merkez noktadan birbirine dikey çıkan 6 ışından oluşurlar. </a:t>
            </a:r>
            <a:endParaRPr lang="tr-TR" altLang="tr-TR" sz="2000" dirty="0" smtClean="0">
              <a:latin typeface="Times New Roman" pitchFamily="18" charset="0"/>
              <a:cs typeface="Times New Roman" pitchFamily="18" charset="0"/>
            </a:endParaRPr>
          </a:p>
          <a:p>
            <a:pPr marL="0" indent="0">
              <a:buNone/>
            </a:pPr>
            <a:endParaRPr lang="tr-TR" altLang="tr-TR" sz="2000" dirty="0">
              <a:latin typeface="Times New Roman" pitchFamily="18" charset="0"/>
              <a:cs typeface="Times New Roman" pitchFamily="18" charset="0"/>
            </a:endParaRPr>
          </a:p>
          <a:p>
            <a:pPr marL="0" indent="0">
              <a:buNone/>
            </a:pPr>
            <a:r>
              <a:rPr lang="tr-TR" altLang="tr-TR" sz="2000" dirty="0" smtClean="0">
                <a:latin typeface="Times New Roman" pitchFamily="18" charset="0"/>
                <a:cs typeface="Times New Roman" pitchFamily="18" charset="0"/>
              </a:rPr>
              <a:t>Dört </a:t>
            </a:r>
            <a:r>
              <a:rPr lang="tr-TR" altLang="tr-TR" sz="2000" dirty="0">
                <a:latin typeface="Times New Roman" pitchFamily="18" charset="0"/>
                <a:cs typeface="Times New Roman" pitchFamily="18" charset="0"/>
              </a:rPr>
              <a:t>eksenli </a:t>
            </a:r>
            <a:r>
              <a:rPr lang="tr-TR" altLang="tr-TR" sz="2000" dirty="0" err="1">
                <a:latin typeface="Times New Roman" pitchFamily="18" charset="0"/>
                <a:cs typeface="Times New Roman" pitchFamily="18" charset="0"/>
              </a:rPr>
              <a:t>spiküller</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Tetraxon</a:t>
            </a:r>
            <a:r>
              <a:rPr lang="tr-TR" altLang="tr-TR" sz="2000" dirty="0">
                <a:latin typeface="Times New Roman" pitchFamily="18" charset="0"/>
                <a:cs typeface="Times New Roman" pitchFamily="18" charset="0"/>
              </a:rPr>
              <a:t> ya da </a:t>
            </a:r>
            <a:r>
              <a:rPr lang="tr-TR" altLang="tr-TR" sz="2000" dirty="0" err="1">
                <a:latin typeface="Times New Roman" pitchFamily="18" charset="0"/>
                <a:cs typeface="Times New Roman" pitchFamily="18" charset="0"/>
              </a:rPr>
              <a:t>Tetractin</a:t>
            </a:r>
            <a:r>
              <a:rPr lang="tr-TR" altLang="tr-TR" sz="2000" dirty="0">
                <a:latin typeface="Times New Roman" pitchFamily="18" charset="0"/>
                <a:cs typeface="Times New Roman" pitchFamily="18" charset="0"/>
              </a:rPr>
              <a:t> olarak isimlendirilirler. Eksenlerin ya hepsi aynı boyda ya da bir tanesi diğerlerinden daha  uzundur.</a:t>
            </a:r>
            <a:r>
              <a:rPr lang="en-US" altLang="tr-TR" sz="2000" dirty="0">
                <a:latin typeface="Times New Roman" pitchFamily="18" charset="0"/>
                <a:cs typeface="Times New Roman" pitchFamily="18" charset="0"/>
              </a:rPr>
              <a:t> </a:t>
            </a:r>
            <a:endParaRPr lang="tr-TR" altLang="tr-TR" sz="2000" dirty="0"/>
          </a:p>
          <a:p>
            <a:pPr>
              <a:spcBef>
                <a:spcPct val="0"/>
              </a:spcBef>
              <a:buFontTx/>
              <a:buNone/>
            </a:pPr>
            <a:r>
              <a:rPr lang="tr-TR" altLang="tr-TR" sz="2000" dirty="0">
                <a:latin typeface="Times New Roman" pitchFamily="18" charset="0"/>
                <a:cs typeface="Times New Roman" pitchFamily="18" charset="0"/>
              </a:rPr>
              <a:t/>
            </a:r>
            <a:br>
              <a:rPr lang="tr-TR" altLang="tr-TR" sz="2000" dirty="0">
                <a:latin typeface="Times New Roman" pitchFamily="18" charset="0"/>
                <a:cs typeface="Times New Roman" pitchFamily="18" charset="0"/>
              </a:rPr>
            </a:br>
            <a:endParaRPr lang="tr-TR" altLang="tr-TR" sz="2000" dirty="0">
              <a:latin typeface="Times New Roman" pitchFamily="18" charset="0"/>
              <a:cs typeface="Times New Roman" pitchFamily="18" charset="0"/>
            </a:endParaRPr>
          </a:p>
          <a:p>
            <a:pPr marL="0" indent="0">
              <a:buNone/>
            </a:pPr>
            <a:endParaRPr lang="tr-TR" altLang="tr-TR" sz="2000" dirty="0">
              <a:latin typeface="Times New Roman" pitchFamily="18" charset="0"/>
              <a:cs typeface="Times New Roman" pitchFamily="18" charset="0"/>
            </a:endParaRPr>
          </a:p>
          <a:p>
            <a:pPr marL="0" indent="0">
              <a:buFont typeface="Arial" charset="0"/>
              <a:buNone/>
            </a:pPr>
            <a:endParaRPr lang="tr-TR" altLang="tr-TR" sz="2400" dirty="0" smtClean="0"/>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19333294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548680"/>
            <a:ext cx="8229600" cy="4525963"/>
          </a:xfrm>
        </p:spPr>
        <p:txBody>
          <a:bodyPr>
            <a:normAutofit lnSpcReduction="10000"/>
          </a:bodyPr>
          <a:lstStyle/>
          <a:p>
            <a:pPr marL="0" indent="0">
              <a:buNone/>
            </a:pPr>
            <a:r>
              <a:rPr lang="tr-TR" altLang="tr-TR" sz="2000" dirty="0">
                <a:latin typeface="Times New Roman" pitchFamily="18" charset="0"/>
                <a:cs typeface="Times New Roman" pitchFamily="18" charset="0"/>
              </a:rPr>
              <a:t>İskelet sistemi, </a:t>
            </a:r>
            <a:r>
              <a:rPr lang="tr-TR" altLang="tr-TR" sz="2000" dirty="0" err="1">
                <a:latin typeface="Times New Roman" pitchFamily="18" charset="0"/>
                <a:cs typeface="Times New Roman" pitchFamily="18" charset="0"/>
              </a:rPr>
              <a:t>spiküllerden</a:t>
            </a:r>
            <a:r>
              <a:rPr lang="tr-TR" altLang="tr-TR" sz="2000" dirty="0">
                <a:latin typeface="Times New Roman" pitchFamily="18" charset="0"/>
                <a:cs typeface="Times New Roman" pitchFamily="18" charset="0"/>
              </a:rPr>
              <a:t> oluşan süngerlere örnek olarak</a:t>
            </a:r>
            <a:r>
              <a:rPr lang="tr-TR" altLang="tr-TR" sz="2000" b="1" dirty="0">
                <a:latin typeface="Times New Roman" pitchFamily="18" charset="0"/>
                <a:cs typeface="Times New Roman" pitchFamily="18" charset="0"/>
              </a:rPr>
              <a:t> </a:t>
            </a:r>
            <a:r>
              <a:rPr lang="tr-TR" altLang="tr-TR" sz="2000" b="1" dirty="0" err="1">
                <a:latin typeface="Times New Roman" pitchFamily="18" charset="0"/>
                <a:cs typeface="Times New Roman" pitchFamily="18" charset="0"/>
              </a:rPr>
              <a:t>Calcarea</a:t>
            </a:r>
            <a:r>
              <a:rPr lang="tr-TR" altLang="tr-TR" sz="2000" i="1" dirty="0">
                <a:latin typeface="Times New Roman" pitchFamily="18" charset="0"/>
                <a:cs typeface="Times New Roman" pitchFamily="18" charset="0"/>
              </a:rPr>
              <a:t> </a:t>
            </a:r>
            <a:r>
              <a:rPr lang="tr-TR" altLang="tr-TR" sz="2000" dirty="0">
                <a:latin typeface="Times New Roman" pitchFamily="18" charset="0"/>
                <a:cs typeface="Times New Roman" pitchFamily="18" charset="0"/>
              </a:rPr>
              <a:t>sınıfı türlerini verebiliriz. </a:t>
            </a:r>
            <a:endParaRPr lang="tr-TR" altLang="tr-TR" sz="2000" dirty="0" smtClean="0">
              <a:latin typeface="Times New Roman" pitchFamily="18" charset="0"/>
              <a:cs typeface="Times New Roman" pitchFamily="18" charset="0"/>
            </a:endParaRPr>
          </a:p>
          <a:p>
            <a:pPr marL="0" indent="0">
              <a:buNone/>
            </a:pPr>
            <a:endParaRPr lang="tr-TR" altLang="tr-TR" sz="2000" dirty="0">
              <a:latin typeface="Times New Roman" pitchFamily="18" charset="0"/>
              <a:cs typeface="Times New Roman" pitchFamily="18" charset="0"/>
            </a:endParaRPr>
          </a:p>
          <a:p>
            <a:pPr marL="0" indent="0">
              <a:buNone/>
            </a:pPr>
            <a:r>
              <a:rPr lang="tr-TR" altLang="tr-TR" sz="2000" dirty="0" err="1" smtClean="0">
                <a:latin typeface="Times New Roman" pitchFamily="18" charset="0"/>
                <a:cs typeface="Times New Roman" pitchFamily="18" charset="0"/>
              </a:rPr>
              <a:t>Spikülleri</a:t>
            </a:r>
            <a:r>
              <a:rPr lang="tr-TR" altLang="tr-TR" sz="2000" dirty="0" smtClean="0">
                <a:latin typeface="Times New Roman" pitchFamily="18" charset="0"/>
                <a:cs typeface="Times New Roman" pitchFamily="18" charset="0"/>
              </a:rPr>
              <a:t> </a:t>
            </a:r>
            <a:r>
              <a:rPr lang="tr-TR" altLang="tr-TR" sz="2000" dirty="0">
                <a:latin typeface="Times New Roman" pitchFamily="18" charset="0"/>
                <a:cs typeface="Times New Roman" pitchFamily="18" charset="0"/>
              </a:rPr>
              <a:t>inceleyebilmemiz için kalkerli bir sünger ilmeğinden (</a:t>
            </a:r>
            <a:r>
              <a:rPr lang="tr-TR" altLang="tr-TR" sz="2000" dirty="0" err="1">
                <a:latin typeface="Times New Roman" pitchFamily="18" charset="0"/>
                <a:cs typeface="Times New Roman" pitchFamily="18" charset="0"/>
              </a:rPr>
              <a:t>Calcarea</a:t>
            </a:r>
            <a:r>
              <a:rPr lang="tr-TR" altLang="tr-TR" sz="2000" dirty="0">
                <a:latin typeface="Times New Roman" pitchFamily="18" charset="0"/>
                <a:cs typeface="Times New Roman" pitchFamily="18" charset="0"/>
              </a:rPr>
              <a:t>) lam üzerine jiletle kazıyıp üzerine bir damla su damlatmak ve lamel kapatarak yine önce en küçük objektifle incelememiz ve görüntüyü netleştirdikten sonra da büyük objektifle çizim yapmamız gerekir. </a:t>
            </a:r>
            <a:endParaRPr lang="tr-TR" altLang="tr-TR" sz="2000" dirty="0" smtClean="0">
              <a:latin typeface="Times New Roman" pitchFamily="18" charset="0"/>
              <a:cs typeface="Times New Roman" pitchFamily="18" charset="0"/>
            </a:endParaRPr>
          </a:p>
          <a:p>
            <a:pPr marL="0" indent="0">
              <a:buNone/>
            </a:pPr>
            <a:endParaRPr lang="tr-TR" altLang="tr-TR" sz="2000" dirty="0">
              <a:latin typeface="Times New Roman" pitchFamily="18" charset="0"/>
              <a:cs typeface="Times New Roman" pitchFamily="18" charset="0"/>
            </a:endParaRPr>
          </a:p>
          <a:p>
            <a:pPr marL="0" indent="0">
              <a:buNone/>
            </a:pPr>
            <a:r>
              <a:rPr lang="tr-TR" altLang="tr-TR" sz="2000" dirty="0" smtClean="0">
                <a:latin typeface="Times New Roman" pitchFamily="18" charset="0"/>
                <a:cs typeface="Times New Roman" pitchFamily="18" charset="0"/>
              </a:rPr>
              <a:t>Laboratuvarda  </a:t>
            </a:r>
            <a:r>
              <a:rPr lang="tr-TR" altLang="tr-TR" sz="2000" dirty="0">
                <a:latin typeface="Times New Roman" pitchFamily="18" charset="0"/>
                <a:cs typeface="Times New Roman" pitchFamily="18" charset="0"/>
              </a:rPr>
              <a:t>incelenen sünger örneğinde genellikle </a:t>
            </a:r>
            <a:r>
              <a:rPr lang="tr-TR" altLang="tr-TR" sz="2000" dirty="0" err="1">
                <a:latin typeface="Times New Roman" pitchFamily="18" charset="0"/>
                <a:cs typeface="Times New Roman" pitchFamily="18" charset="0"/>
              </a:rPr>
              <a:t>Monoaxon</a:t>
            </a:r>
            <a:r>
              <a:rPr lang="tr-TR" altLang="tr-TR" sz="2000" dirty="0">
                <a:latin typeface="Times New Roman" pitchFamily="18" charset="0"/>
                <a:cs typeface="Times New Roman" pitchFamily="18" charset="0"/>
              </a:rPr>
              <a:t> tip nadiren de </a:t>
            </a:r>
            <a:r>
              <a:rPr lang="tr-TR" altLang="tr-TR" sz="2000" dirty="0" err="1">
                <a:latin typeface="Times New Roman" pitchFamily="18" charset="0"/>
                <a:cs typeface="Times New Roman" pitchFamily="18" charset="0"/>
              </a:rPr>
              <a:t>Triaxon</a:t>
            </a:r>
            <a:r>
              <a:rPr lang="tr-TR" altLang="tr-TR" sz="2000" dirty="0">
                <a:latin typeface="Times New Roman" pitchFamily="18" charset="0"/>
                <a:cs typeface="Times New Roman" pitchFamily="18" charset="0"/>
              </a:rPr>
              <a:t> tip görülmektedir.</a:t>
            </a:r>
          </a:p>
          <a:p>
            <a:pPr marL="0" indent="0">
              <a:buNone/>
            </a:pPr>
            <a:endParaRPr lang="tr-TR" dirty="0" smtClean="0"/>
          </a:p>
          <a:p>
            <a:pPr marL="0" indent="0">
              <a:buNone/>
            </a:pPr>
            <a:r>
              <a:rPr lang="tr-TR" sz="2000" dirty="0" err="1" smtClean="0">
                <a:latin typeface="Times New Roman" panose="02020603050405020304" pitchFamily="18" charset="0"/>
                <a:cs typeface="Times New Roman" panose="02020603050405020304" pitchFamily="18" charset="0"/>
              </a:rPr>
              <a:t>Classis</a:t>
            </a:r>
            <a:r>
              <a:rPr lang="tr-TR" sz="2000" dirty="0" smtClean="0">
                <a:latin typeface="Times New Roman" panose="02020603050405020304" pitchFamily="18" charset="0"/>
                <a:cs typeface="Times New Roman" panose="02020603050405020304" pitchFamily="18" charset="0"/>
              </a:rPr>
              <a:t>: </a:t>
            </a:r>
            <a:r>
              <a:rPr lang="tr-TR" sz="2000" dirty="0" err="1" smtClean="0">
                <a:latin typeface="Times New Roman" panose="02020603050405020304" pitchFamily="18" charset="0"/>
                <a:cs typeface="Times New Roman" panose="02020603050405020304" pitchFamily="18" charset="0"/>
              </a:rPr>
              <a:t>Calcarea</a:t>
            </a:r>
            <a:endParaRPr lang="tr-TR" sz="2000" dirty="0" smtClean="0">
              <a:latin typeface="Times New Roman" panose="02020603050405020304" pitchFamily="18" charset="0"/>
              <a:cs typeface="Times New Roman" panose="02020603050405020304" pitchFamily="18" charset="0"/>
            </a:endParaRPr>
          </a:p>
          <a:p>
            <a:pPr marL="0" indent="0">
              <a:buNone/>
            </a:pPr>
            <a:r>
              <a:rPr lang="tr-TR" sz="2000" dirty="0" smtClean="0">
                <a:latin typeface="Times New Roman" panose="02020603050405020304" pitchFamily="18" charset="0"/>
                <a:cs typeface="Times New Roman" panose="02020603050405020304" pitchFamily="18" charset="0"/>
              </a:rPr>
              <a:t>Örnek: </a:t>
            </a:r>
            <a:r>
              <a:rPr lang="tr-TR" sz="2000" i="1" dirty="0" err="1" smtClean="0">
                <a:latin typeface="Times New Roman" panose="02020603050405020304" pitchFamily="18" charset="0"/>
                <a:cs typeface="Times New Roman" panose="02020603050405020304" pitchFamily="18" charset="0"/>
              </a:rPr>
              <a:t>Sycon</a:t>
            </a:r>
            <a:r>
              <a:rPr lang="tr-TR" sz="2000" i="1" dirty="0" smtClean="0">
                <a:latin typeface="Times New Roman" panose="02020603050405020304" pitchFamily="18" charset="0"/>
                <a:cs typeface="Times New Roman" panose="02020603050405020304" pitchFamily="18" charset="0"/>
              </a:rPr>
              <a:t> </a:t>
            </a:r>
            <a:r>
              <a:rPr lang="tr-TR" sz="2000" i="1" dirty="0" err="1" smtClean="0">
                <a:latin typeface="Times New Roman" panose="02020603050405020304" pitchFamily="18" charset="0"/>
                <a:cs typeface="Times New Roman" panose="02020603050405020304" pitchFamily="18" charset="0"/>
              </a:rPr>
              <a:t>elegans</a:t>
            </a:r>
            <a:endParaRPr lang="tr-TR" sz="2000" i="1" dirty="0">
              <a:latin typeface="Times New Roman" panose="02020603050405020304" pitchFamily="18" charset="0"/>
              <a:cs typeface="Times New Roman" panose="02020603050405020304" pitchFamily="18" charset="0"/>
            </a:endParaRPr>
          </a:p>
        </p:txBody>
      </p:sp>
      <p:sp>
        <p:nvSpPr>
          <p:cNvPr id="4" name="Altbilgi Yer Tutucusu 3"/>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201159642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373</Words>
  <Application>Microsoft Office PowerPoint</Application>
  <PresentationFormat>Ekran Gösterisi (4:3)</PresentationFormat>
  <Paragraphs>32</Paragraphs>
  <Slides>3</Slides>
  <Notes>0</Notes>
  <HiddenSlides>0</HiddenSlides>
  <MMClips>0</MMClips>
  <ScaleCrop>false</ScaleCrop>
  <HeadingPairs>
    <vt:vector size="4" baseType="variant">
      <vt:variant>
        <vt:lpstr>Tema</vt:lpstr>
      </vt:variant>
      <vt:variant>
        <vt:i4>1</vt:i4>
      </vt:variant>
      <vt:variant>
        <vt:lpstr>Slayt Başlıkları</vt:lpstr>
      </vt:variant>
      <vt:variant>
        <vt:i4>3</vt:i4>
      </vt:variant>
    </vt:vector>
  </HeadingPairs>
  <TitlesOfParts>
    <vt:vector size="4" baseType="lpstr">
      <vt:lpstr>Ofis Teması</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Eray</dc:creator>
  <cp:lastModifiedBy>Eray</cp:lastModifiedBy>
  <cp:revision>1</cp:revision>
  <dcterms:created xsi:type="dcterms:W3CDTF">2019-12-18T07:40:07Z</dcterms:created>
  <dcterms:modified xsi:type="dcterms:W3CDTF">2019-12-18T07:44:45Z</dcterms:modified>
</cp:coreProperties>
</file>