
<file path=[Content_Types].xml><?xml version="1.0" encoding="utf-8"?>
<Types xmlns="http://schemas.openxmlformats.org/package/2006/content-types">
  <Default Extension="emf" ContentType="image/x-emf"/>
  <Default Extension="jpeg" ContentType="image/jpeg"/>
  <Default Extension="png" ContentType="image/png"/>
  <Default Extension="pptx" ContentType="application/vnd.openxmlformats-officedocument.presentationml.presentation"/>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386" r:id="rId2"/>
    <p:sldId id="354" r:id="rId3"/>
    <p:sldId id="435" r:id="rId4"/>
    <p:sldId id="434" r:id="rId5"/>
    <p:sldId id="436" r:id="rId6"/>
    <p:sldId id="387" r:id="rId7"/>
    <p:sldId id="430" r:id="rId8"/>
    <p:sldId id="446" r:id="rId9"/>
    <p:sldId id="427" r:id="rId10"/>
    <p:sldId id="429" r:id="rId11"/>
    <p:sldId id="431" r:id="rId12"/>
    <p:sldId id="432" r:id="rId13"/>
    <p:sldId id="433" r:id="rId14"/>
    <p:sldId id="442" r:id="rId15"/>
    <p:sldId id="428" r:id="rId16"/>
    <p:sldId id="437" r:id="rId17"/>
    <p:sldId id="447" r:id="rId18"/>
    <p:sldId id="449" r:id="rId19"/>
    <p:sldId id="445" r:id="rId20"/>
    <p:sldId id="426" r:id="rId21"/>
    <p:sldId id="439" r:id="rId22"/>
    <p:sldId id="440" r:id="rId23"/>
    <p:sldId id="441" r:id="rId24"/>
    <p:sldId id="444" r:id="rId25"/>
    <p:sldId id="448" r:id="rId26"/>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Koyu Stil 2 - Vurgu 1/Vurgu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1E4AEA4-8DFA-4A89-87EB-49C32662AFE0}" styleName="Orta Stil 2 - Vurgu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Orta Stil 3 - Vurgu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4" autoAdjust="0"/>
    <p:restoredTop sz="94660"/>
  </p:normalViewPr>
  <p:slideViewPr>
    <p:cSldViewPr>
      <p:cViewPr varScale="1">
        <p:scale>
          <a:sx n="68" d="100"/>
          <a:sy n="68" d="100"/>
        </p:scale>
        <p:origin x="166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3574E3F-DA74-4C11-A6B3-D04A8CC6EECE}" type="doc">
      <dgm:prSet loTypeId="urn:microsoft.com/office/officeart/2005/8/layout/vList5" loCatId="list" qsTypeId="urn:microsoft.com/office/officeart/2005/8/quickstyle/simple3" qsCatId="simple" csTypeId="urn:microsoft.com/office/officeart/2005/8/colors/colorful3" csCatId="colorful" phldr="1"/>
      <dgm:spPr/>
      <dgm:t>
        <a:bodyPr/>
        <a:lstStyle/>
        <a:p>
          <a:endParaRPr lang="tr-TR"/>
        </a:p>
      </dgm:t>
    </dgm:pt>
    <dgm:pt modelId="{57FD213F-3396-484F-AA20-1B70348B88E0}">
      <dgm:prSet custT="1"/>
      <dgm:spPr>
        <a:solidFill>
          <a:schemeClr val="bg1">
            <a:lumMod val="95000"/>
          </a:schemeClr>
        </a:solidFill>
      </dgm:spPr>
      <dgm:t>
        <a:bodyPr/>
        <a:lstStyle/>
        <a:p>
          <a:pPr algn="ctr"/>
          <a:r>
            <a:rPr lang="tr-TR" sz="3600" b="1" i="0" dirty="0"/>
            <a:t>POSTERİN; TEKNİK OLARAK TASARLANMASI</a:t>
          </a:r>
          <a:endParaRPr lang="tr-TR" sz="3600" b="1" dirty="0">
            <a:effectLst/>
            <a:latin typeface="Times New Roman" panose="02020603050405020304" pitchFamily="18" charset="0"/>
            <a:cs typeface="Times New Roman" panose="02020603050405020304" pitchFamily="18" charset="0"/>
          </a:endParaRPr>
        </a:p>
      </dgm:t>
    </dgm:pt>
    <dgm:pt modelId="{AB64B1EC-FB75-489C-869D-58F95DE0F3A8}" type="parTrans" cxnId="{AD48A991-ECFD-41EC-8E4C-2EC5E3B357FB}">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DF7962B0-677D-4F12-BEA5-230370EEEC07}" type="sibTrans" cxnId="{AD48A991-ECFD-41EC-8E4C-2EC5E3B357FB}">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A9C476F3-89CA-4CAA-8470-43F1EC1581F4}">
      <dgm:prSet custT="1"/>
      <dgm:spPr>
        <a:solidFill>
          <a:schemeClr val="bg1">
            <a:lumMod val="95000"/>
          </a:schemeClr>
        </a:solidFill>
      </dgm:spPr>
      <dgm:t>
        <a:bodyPr/>
        <a:lstStyle/>
        <a:p>
          <a:pPr algn="ctr"/>
          <a:r>
            <a:rPr lang="tr-TR" sz="3600" b="1" i="0" dirty="0"/>
            <a:t>POSTERİN; BASKISININ ALINMASI</a:t>
          </a:r>
          <a:endParaRPr lang="tr-TR" sz="3600" b="1"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dgm:t>
    </dgm:pt>
    <dgm:pt modelId="{C8777745-F3A5-40F6-A677-1F180D40D003}" type="sibTrans" cxnId="{2EB5D785-7E93-4DB1-A40D-2CA2E306B808}">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92F3CB7B-E4FD-40E5-BEE5-154363D3BE9E}" type="parTrans" cxnId="{2EB5D785-7E93-4DB1-A40D-2CA2E306B808}">
      <dgm:prSet/>
      <dgm:spPr/>
      <dgm:t>
        <a:bodyPr/>
        <a:lstStyle/>
        <a:p>
          <a:pPr algn="just"/>
          <a:endParaRPr lang="tr-TR" sz="3200" b="1">
            <a:solidFill>
              <a:srgbClr val="002060"/>
            </a:solidFill>
            <a:effectLst/>
            <a:latin typeface="Times New Roman" panose="02020603050405020304" pitchFamily="18" charset="0"/>
            <a:cs typeface="Times New Roman" panose="02020603050405020304" pitchFamily="18" charset="0"/>
          </a:endParaRPr>
        </a:p>
      </dgm:t>
    </dgm:pt>
    <dgm:pt modelId="{369531C2-D0D5-4D15-B249-3CD68E19AE2C}">
      <dgm:prSet custT="1"/>
      <dgm:spPr>
        <a:solidFill>
          <a:schemeClr val="bg1">
            <a:lumMod val="95000"/>
          </a:schemeClr>
        </a:solidFill>
      </dgm:spPr>
      <dgm:t>
        <a:bodyPr/>
        <a:lstStyle/>
        <a:p>
          <a:pPr algn="ctr"/>
          <a:r>
            <a:rPr lang="tr-TR" sz="3600" b="1" i="0" dirty="0"/>
            <a:t>POSTERİN; SUNULMASI</a:t>
          </a:r>
          <a:endParaRPr lang="tr-TR" altLang="tr-TR" sz="3600" b="1"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dgm:t>
    </dgm:pt>
    <dgm:pt modelId="{88039721-590A-4EC8-A42D-35E05352A43E}" type="sibTrans" cxnId="{1426934B-4F77-42A4-A949-5E2CE526734F}">
      <dgm:prSet/>
      <dgm:spPr/>
      <dgm:t>
        <a:bodyPr/>
        <a:lstStyle/>
        <a:p>
          <a:endParaRPr lang="tr-TR"/>
        </a:p>
      </dgm:t>
    </dgm:pt>
    <dgm:pt modelId="{77928100-A186-4BCA-B385-030B34455BA6}" type="parTrans" cxnId="{1426934B-4F77-42A4-A949-5E2CE526734F}">
      <dgm:prSet/>
      <dgm:spPr/>
      <dgm:t>
        <a:bodyPr/>
        <a:lstStyle/>
        <a:p>
          <a:endParaRPr lang="tr-TR"/>
        </a:p>
      </dgm:t>
    </dgm:pt>
    <dgm:pt modelId="{8E432B19-CF18-48FB-A852-405A5DD278E3}" type="pres">
      <dgm:prSet presAssocID="{E3574E3F-DA74-4C11-A6B3-D04A8CC6EECE}" presName="Name0" presStyleCnt="0">
        <dgm:presLayoutVars>
          <dgm:dir/>
          <dgm:animLvl val="lvl"/>
          <dgm:resizeHandles val="exact"/>
        </dgm:presLayoutVars>
      </dgm:prSet>
      <dgm:spPr/>
    </dgm:pt>
    <dgm:pt modelId="{A11C5A85-7623-4285-9588-389D77B7E2A5}" type="pres">
      <dgm:prSet presAssocID="{57FD213F-3396-484F-AA20-1B70348B88E0}" presName="linNode" presStyleCnt="0"/>
      <dgm:spPr/>
    </dgm:pt>
    <dgm:pt modelId="{D026FA94-232E-47E8-89A1-59DD9ECA2223}" type="pres">
      <dgm:prSet presAssocID="{57FD213F-3396-484F-AA20-1B70348B88E0}" presName="parentText" presStyleLbl="node1" presStyleIdx="0" presStyleCnt="3" custScaleX="277079" custScaleY="34834">
        <dgm:presLayoutVars>
          <dgm:chMax val="1"/>
          <dgm:bulletEnabled val="1"/>
        </dgm:presLayoutVars>
      </dgm:prSet>
      <dgm:spPr/>
    </dgm:pt>
    <dgm:pt modelId="{A0ABE540-53FC-44DC-AB6F-13D0035F4948}" type="pres">
      <dgm:prSet presAssocID="{DF7962B0-677D-4F12-BEA5-230370EEEC07}" presName="sp" presStyleCnt="0"/>
      <dgm:spPr/>
    </dgm:pt>
    <dgm:pt modelId="{7CB73B70-51CC-4C4D-A606-5C31996E27F9}" type="pres">
      <dgm:prSet presAssocID="{A9C476F3-89CA-4CAA-8470-43F1EC1581F4}" presName="linNode" presStyleCnt="0"/>
      <dgm:spPr/>
    </dgm:pt>
    <dgm:pt modelId="{6985935E-5E52-4771-BD3B-A276714D4D91}" type="pres">
      <dgm:prSet presAssocID="{A9C476F3-89CA-4CAA-8470-43F1EC1581F4}" presName="parentText" presStyleLbl="node1" presStyleIdx="1" presStyleCnt="3" custScaleX="277778" custScaleY="39136">
        <dgm:presLayoutVars>
          <dgm:chMax val="1"/>
          <dgm:bulletEnabled val="1"/>
        </dgm:presLayoutVars>
      </dgm:prSet>
      <dgm:spPr/>
    </dgm:pt>
    <dgm:pt modelId="{DE1C01A3-6078-49F9-BF56-0953EADD7422}" type="pres">
      <dgm:prSet presAssocID="{C8777745-F3A5-40F6-A677-1F180D40D003}" presName="sp" presStyleCnt="0"/>
      <dgm:spPr/>
    </dgm:pt>
    <dgm:pt modelId="{AA693658-F35A-4528-B18A-D5A2AE15CAC7}" type="pres">
      <dgm:prSet presAssocID="{369531C2-D0D5-4D15-B249-3CD68E19AE2C}" presName="linNode" presStyleCnt="0"/>
      <dgm:spPr/>
    </dgm:pt>
    <dgm:pt modelId="{12D0875F-6563-44EB-90F5-8C4539E12FD5}" type="pres">
      <dgm:prSet presAssocID="{369531C2-D0D5-4D15-B249-3CD68E19AE2C}" presName="parentText" presStyleLbl="node1" presStyleIdx="2" presStyleCnt="3" custScaleX="277778" custScaleY="48465" custLinFactX="98993" custLinFactNeighborX="100000" custLinFactNeighborY="-1574">
        <dgm:presLayoutVars>
          <dgm:chMax val="1"/>
          <dgm:bulletEnabled val="1"/>
        </dgm:presLayoutVars>
      </dgm:prSet>
      <dgm:spPr/>
    </dgm:pt>
  </dgm:ptLst>
  <dgm:cxnLst>
    <dgm:cxn modelId="{A18C722A-8C9F-4870-8336-3AFB09C5B19D}" type="presOf" srcId="{57FD213F-3396-484F-AA20-1B70348B88E0}" destId="{D026FA94-232E-47E8-89A1-59DD9ECA2223}" srcOrd="0" destOrd="0" presId="urn:microsoft.com/office/officeart/2005/8/layout/vList5"/>
    <dgm:cxn modelId="{1426934B-4F77-42A4-A949-5E2CE526734F}" srcId="{E3574E3F-DA74-4C11-A6B3-D04A8CC6EECE}" destId="{369531C2-D0D5-4D15-B249-3CD68E19AE2C}" srcOrd="2" destOrd="0" parTransId="{77928100-A186-4BCA-B385-030B34455BA6}" sibTransId="{88039721-590A-4EC8-A42D-35E05352A43E}"/>
    <dgm:cxn modelId="{B5DB5550-EDCA-4DC9-A813-EFFF12CB5C8C}" type="presOf" srcId="{369531C2-D0D5-4D15-B249-3CD68E19AE2C}" destId="{12D0875F-6563-44EB-90F5-8C4539E12FD5}" srcOrd="0" destOrd="0" presId="urn:microsoft.com/office/officeart/2005/8/layout/vList5"/>
    <dgm:cxn modelId="{A7BC847D-5804-4F18-9FA6-613608F25148}" type="presOf" srcId="{E3574E3F-DA74-4C11-A6B3-D04A8CC6EECE}" destId="{8E432B19-CF18-48FB-A852-405A5DD278E3}" srcOrd="0" destOrd="0" presId="urn:microsoft.com/office/officeart/2005/8/layout/vList5"/>
    <dgm:cxn modelId="{2EB5D785-7E93-4DB1-A40D-2CA2E306B808}" srcId="{E3574E3F-DA74-4C11-A6B3-D04A8CC6EECE}" destId="{A9C476F3-89CA-4CAA-8470-43F1EC1581F4}" srcOrd="1" destOrd="0" parTransId="{92F3CB7B-E4FD-40E5-BEE5-154363D3BE9E}" sibTransId="{C8777745-F3A5-40F6-A677-1F180D40D003}"/>
    <dgm:cxn modelId="{AD48A991-ECFD-41EC-8E4C-2EC5E3B357FB}" srcId="{E3574E3F-DA74-4C11-A6B3-D04A8CC6EECE}" destId="{57FD213F-3396-484F-AA20-1B70348B88E0}" srcOrd="0" destOrd="0" parTransId="{AB64B1EC-FB75-489C-869D-58F95DE0F3A8}" sibTransId="{DF7962B0-677D-4F12-BEA5-230370EEEC07}"/>
    <dgm:cxn modelId="{C835B4CD-42DB-42F1-8CC5-4A916E61C95D}" type="presOf" srcId="{A9C476F3-89CA-4CAA-8470-43F1EC1581F4}" destId="{6985935E-5E52-4771-BD3B-A276714D4D91}" srcOrd="0" destOrd="0" presId="urn:microsoft.com/office/officeart/2005/8/layout/vList5"/>
    <dgm:cxn modelId="{1065BB0B-EBA2-4196-8364-3EB3573AB793}" type="presParOf" srcId="{8E432B19-CF18-48FB-A852-405A5DD278E3}" destId="{A11C5A85-7623-4285-9588-389D77B7E2A5}" srcOrd="0" destOrd="0" presId="urn:microsoft.com/office/officeart/2005/8/layout/vList5"/>
    <dgm:cxn modelId="{9D1BFA8B-98CF-466F-B1B6-906B0E43AFEC}" type="presParOf" srcId="{A11C5A85-7623-4285-9588-389D77B7E2A5}" destId="{D026FA94-232E-47E8-89A1-59DD9ECA2223}" srcOrd="0" destOrd="0" presId="urn:microsoft.com/office/officeart/2005/8/layout/vList5"/>
    <dgm:cxn modelId="{A57D9AE2-954B-4043-A256-2A33C4EAA59C}" type="presParOf" srcId="{8E432B19-CF18-48FB-A852-405A5DD278E3}" destId="{A0ABE540-53FC-44DC-AB6F-13D0035F4948}" srcOrd="1" destOrd="0" presId="urn:microsoft.com/office/officeart/2005/8/layout/vList5"/>
    <dgm:cxn modelId="{BAD649F3-2C5A-4362-AA42-BBC791F06455}" type="presParOf" srcId="{8E432B19-CF18-48FB-A852-405A5DD278E3}" destId="{7CB73B70-51CC-4C4D-A606-5C31996E27F9}" srcOrd="2" destOrd="0" presId="urn:microsoft.com/office/officeart/2005/8/layout/vList5"/>
    <dgm:cxn modelId="{E8347351-D176-43F9-AE41-B1279D084C06}" type="presParOf" srcId="{7CB73B70-51CC-4C4D-A606-5C31996E27F9}" destId="{6985935E-5E52-4771-BD3B-A276714D4D91}" srcOrd="0" destOrd="0" presId="urn:microsoft.com/office/officeart/2005/8/layout/vList5"/>
    <dgm:cxn modelId="{F70F5CBA-E654-4526-A456-1A6525F97644}" type="presParOf" srcId="{8E432B19-CF18-48FB-A852-405A5DD278E3}" destId="{DE1C01A3-6078-49F9-BF56-0953EADD7422}" srcOrd="3" destOrd="0" presId="urn:microsoft.com/office/officeart/2005/8/layout/vList5"/>
    <dgm:cxn modelId="{83E2C66E-47B7-47E1-AD71-14554BAA2A3D}" type="presParOf" srcId="{8E432B19-CF18-48FB-A852-405A5DD278E3}" destId="{AA693658-F35A-4528-B18A-D5A2AE15CAC7}" srcOrd="4" destOrd="0" presId="urn:microsoft.com/office/officeart/2005/8/layout/vList5"/>
    <dgm:cxn modelId="{DF2E63FD-1979-4B8A-9233-6E500ABBF4F7}" type="presParOf" srcId="{AA693658-F35A-4528-B18A-D5A2AE15CAC7}" destId="{12D0875F-6563-44EB-90F5-8C4539E12FD5}"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2C8FEA-502E-4DF7-B0F3-4122D58871B6}" type="doc">
      <dgm:prSet loTypeId="urn:diagrams.loki3.com/BracketList+Icon" loCatId="list" qsTypeId="urn:microsoft.com/office/officeart/2005/8/quickstyle/3d3" qsCatId="3D" csTypeId="urn:microsoft.com/office/officeart/2005/8/colors/colorful3" csCatId="colorful" phldr="1"/>
      <dgm:spPr/>
      <dgm:t>
        <a:bodyPr/>
        <a:lstStyle/>
        <a:p>
          <a:endParaRPr lang="tr-TR"/>
        </a:p>
      </dgm:t>
    </dgm:pt>
    <dgm:pt modelId="{D3CE29BB-3925-4650-94FA-D0352C04B143}">
      <dgm:prSet phldrT="[Metin]" custT="1"/>
      <dgm:spPr>
        <a:solidFill>
          <a:srgbClr val="FFFF00"/>
        </a:solidFill>
      </dgm:spPr>
      <dgm:t>
        <a:bodyPr/>
        <a:lstStyle/>
        <a:p>
          <a:pPr algn="ctr"/>
          <a:r>
            <a:rPr lang="tr-TR" sz="2800" b="1" u="sng" dirty="0">
              <a:effectLst/>
              <a:latin typeface="Times New Roman" panose="02020603050405020304" pitchFamily="18" charset="0"/>
              <a:cs typeface="Times New Roman" panose="02020603050405020304" pitchFamily="18" charset="0"/>
            </a:rPr>
            <a:t>Posterin; baskısının alınması</a:t>
          </a:r>
          <a:endParaRPr lang="tr-TR" sz="2800" dirty="0">
            <a:effectLst/>
          </a:endParaRPr>
        </a:p>
      </dgm:t>
    </dgm:pt>
    <dgm:pt modelId="{112383F3-0CEF-4092-9DB1-8CD75F6B0EE1}" type="parTrans" cxnId="{919EF6E4-C0E2-46B6-8A93-C380D3684132}">
      <dgm:prSet/>
      <dgm:spPr/>
      <dgm:t>
        <a:bodyPr/>
        <a:lstStyle/>
        <a:p>
          <a:endParaRPr lang="tr-TR">
            <a:solidFill>
              <a:schemeClr val="tx1"/>
            </a:solidFill>
          </a:endParaRPr>
        </a:p>
      </dgm:t>
    </dgm:pt>
    <dgm:pt modelId="{88FC7C9C-F639-4910-96D6-6555948FCF1D}" type="sibTrans" cxnId="{919EF6E4-C0E2-46B6-8A93-C380D3684132}">
      <dgm:prSet/>
      <dgm:spPr/>
      <dgm:t>
        <a:bodyPr/>
        <a:lstStyle/>
        <a:p>
          <a:endParaRPr lang="tr-TR">
            <a:solidFill>
              <a:schemeClr val="tx1"/>
            </a:solidFill>
          </a:endParaRPr>
        </a:p>
      </dgm:t>
    </dgm:pt>
    <dgm:pt modelId="{1D346F83-7125-456F-8F82-94043D7B6096}">
      <dgm:prSet phldrT="[Metin]" custT="1"/>
      <dgm:spPr>
        <a:solidFill>
          <a:schemeClr val="accent3">
            <a:lumMod val="20000"/>
            <a:lumOff val="80000"/>
          </a:schemeClr>
        </a:solidFill>
      </dgm:spPr>
      <dgm:t>
        <a:bodyPr/>
        <a:lstStyle/>
        <a:p>
          <a:pPr algn="just"/>
          <a:r>
            <a:rPr lang="tr-TR" sz="2800" b="0" i="0" dirty="0">
              <a:solidFill>
                <a:schemeClr val="tx1"/>
              </a:solidFill>
              <a:latin typeface="+mn-lt"/>
            </a:rPr>
            <a:t>Poster için en doğru </a:t>
          </a:r>
          <a:r>
            <a:rPr lang="tr-TR" sz="2800" b="1" i="1" u="sng" dirty="0">
              <a:solidFill>
                <a:srgbClr val="FF0000"/>
              </a:solidFill>
              <a:highlight>
                <a:srgbClr val="FFFF00"/>
              </a:highlight>
              <a:latin typeface="+mn-lt"/>
            </a:rPr>
            <a:t>baskı yöntemi</a:t>
          </a:r>
          <a:r>
            <a:rPr lang="tr-TR" sz="2800" b="0" i="0" dirty="0">
              <a:solidFill>
                <a:schemeClr val="tx1"/>
              </a:solidFill>
              <a:highlight>
                <a:srgbClr val="FFFF00"/>
              </a:highlight>
              <a:latin typeface="+mn-lt"/>
            </a:rPr>
            <a:t> </a:t>
          </a:r>
          <a:r>
            <a:rPr lang="tr-TR" sz="2800" b="0" i="0" dirty="0">
              <a:solidFill>
                <a:schemeClr val="tx1"/>
              </a:solidFill>
              <a:latin typeface="+mn-lt"/>
            </a:rPr>
            <a:t>bulunmalı.</a:t>
          </a:r>
        </a:p>
      </dgm:t>
    </dgm:pt>
    <dgm:pt modelId="{F94940B4-FF63-4402-9E9D-1705DD175FFB}" type="parTrans" cxnId="{22628C84-8DCE-40E6-B528-5890C1B7D68F}">
      <dgm:prSet/>
      <dgm:spPr/>
      <dgm:t>
        <a:bodyPr/>
        <a:lstStyle/>
        <a:p>
          <a:endParaRPr lang="tr-TR"/>
        </a:p>
      </dgm:t>
    </dgm:pt>
    <dgm:pt modelId="{B9704F55-B1B7-4F62-AB76-6D28D96EEF7F}" type="sibTrans" cxnId="{22628C84-8DCE-40E6-B528-5890C1B7D68F}">
      <dgm:prSet/>
      <dgm:spPr/>
      <dgm:t>
        <a:bodyPr/>
        <a:lstStyle/>
        <a:p>
          <a:endParaRPr lang="tr-TR"/>
        </a:p>
      </dgm:t>
    </dgm:pt>
    <dgm:pt modelId="{7BB5B246-E713-4083-9660-22230BB85D72}">
      <dgm:prSet phldrT="[Metin]" custT="1"/>
      <dgm:spPr>
        <a:solidFill>
          <a:schemeClr val="accent3">
            <a:lumMod val="20000"/>
            <a:lumOff val="80000"/>
          </a:schemeClr>
        </a:solidFill>
      </dgm:spPr>
      <dgm:t>
        <a:bodyPr/>
        <a:lstStyle/>
        <a:p>
          <a:pPr algn="just"/>
          <a:r>
            <a:rPr lang="tr-TR" sz="2800" b="1" i="1" u="sng" dirty="0">
              <a:solidFill>
                <a:srgbClr val="FF0000"/>
              </a:solidFill>
              <a:highlight>
                <a:srgbClr val="FFFF00"/>
              </a:highlight>
              <a:latin typeface="+mn-lt"/>
            </a:rPr>
            <a:t>Güvenilir</a:t>
          </a:r>
          <a:r>
            <a:rPr lang="tr-TR" sz="2800" b="0" i="0" dirty="0">
              <a:solidFill>
                <a:schemeClr val="tx1"/>
              </a:solidFill>
              <a:latin typeface="+mn-lt"/>
            </a:rPr>
            <a:t> bir firmada bastırılmalı.</a:t>
          </a:r>
        </a:p>
      </dgm:t>
    </dgm:pt>
    <dgm:pt modelId="{0F35D6B4-992C-4560-A9AE-B0E928E6D917}" type="parTrans" cxnId="{F0C095CF-56C4-42C2-9FAC-CBCA2711B02B}">
      <dgm:prSet/>
      <dgm:spPr/>
      <dgm:t>
        <a:bodyPr/>
        <a:lstStyle/>
        <a:p>
          <a:endParaRPr lang="tr-TR"/>
        </a:p>
      </dgm:t>
    </dgm:pt>
    <dgm:pt modelId="{68CBAB46-FFE5-4E62-9CF4-5F1AAC090F52}" type="sibTrans" cxnId="{F0C095CF-56C4-42C2-9FAC-CBCA2711B02B}">
      <dgm:prSet/>
      <dgm:spPr/>
      <dgm:t>
        <a:bodyPr/>
        <a:lstStyle/>
        <a:p>
          <a:endParaRPr lang="tr-TR"/>
        </a:p>
      </dgm:t>
    </dgm:pt>
    <dgm:pt modelId="{FC6B92A8-3F2C-45C5-BA52-6BB4F377E675}">
      <dgm:prSet phldrT="[Metin]" custT="1"/>
      <dgm:spPr>
        <a:solidFill>
          <a:schemeClr val="accent3">
            <a:lumMod val="20000"/>
            <a:lumOff val="80000"/>
          </a:schemeClr>
        </a:solidFill>
      </dgm:spPr>
      <dgm:t>
        <a:bodyPr/>
        <a:lstStyle/>
        <a:p>
          <a:pPr algn="just"/>
          <a:r>
            <a:rPr lang="tr-TR" sz="2800" b="1" i="1" u="sng" dirty="0">
              <a:solidFill>
                <a:srgbClr val="FF0000"/>
              </a:solidFill>
              <a:latin typeface="+mn-lt"/>
            </a:rPr>
            <a:t>Beze</a:t>
          </a:r>
          <a:r>
            <a:rPr lang="tr-TR" sz="2800" b="0" i="0" dirty="0">
              <a:solidFill>
                <a:schemeClr val="tx1"/>
              </a:solidFill>
              <a:latin typeface="+mn-lt"/>
            </a:rPr>
            <a:t> çıktı alınabilir (izin veriliyorsa).</a:t>
          </a:r>
        </a:p>
      </dgm:t>
    </dgm:pt>
    <dgm:pt modelId="{366D1217-2B4B-4241-859F-CD1ACBCC8A28}" type="parTrans" cxnId="{57175548-B34E-4659-A4BA-883432D28973}">
      <dgm:prSet/>
      <dgm:spPr/>
      <dgm:t>
        <a:bodyPr/>
        <a:lstStyle/>
        <a:p>
          <a:endParaRPr lang="tr-TR"/>
        </a:p>
      </dgm:t>
    </dgm:pt>
    <dgm:pt modelId="{139B17FA-2CCD-4A4A-A2BA-6A0193DD4117}" type="sibTrans" cxnId="{57175548-B34E-4659-A4BA-883432D28973}">
      <dgm:prSet/>
      <dgm:spPr/>
      <dgm:t>
        <a:bodyPr/>
        <a:lstStyle/>
        <a:p>
          <a:endParaRPr lang="tr-TR"/>
        </a:p>
      </dgm:t>
    </dgm:pt>
    <dgm:pt modelId="{D8A18B00-B681-4AF2-972F-8AD0D40B5DBF}">
      <dgm:prSet phldrT="[Metin]" custT="1"/>
      <dgm:spPr>
        <a:solidFill>
          <a:schemeClr val="accent3">
            <a:lumMod val="20000"/>
            <a:lumOff val="80000"/>
          </a:schemeClr>
        </a:solidFill>
      </dgm:spPr>
      <dgm:t>
        <a:bodyPr/>
        <a:lstStyle/>
        <a:p>
          <a:pPr algn="just"/>
          <a:r>
            <a:rPr lang="tr-TR" sz="2800" b="0" i="0" dirty="0">
              <a:solidFill>
                <a:schemeClr val="tx1"/>
              </a:solidFill>
              <a:latin typeface="+mn-lt"/>
            </a:rPr>
            <a:t>Poster bir kağıda (mümkünse renkli) baskısı alınıp, son bir kez de kağıt üstünde kontrol edilmelidir (</a:t>
          </a:r>
          <a:r>
            <a:rPr lang="tr-TR" altLang="tr-TR" sz="2800" b="0" i="0" dirty="0">
              <a:solidFill>
                <a:schemeClr val="tx1"/>
              </a:solidFill>
              <a:latin typeface="+mn-lt"/>
            </a:rPr>
            <a:t>hataların önüne geçilmesi ve gereksiz masraf)</a:t>
          </a:r>
          <a:r>
            <a:rPr lang="tr-TR" sz="2800" b="0" i="0" dirty="0">
              <a:solidFill>
                <a:schemeClr val="tx1"/>
              </a:solidFill>
              <a:latin typeface="+mn-lt"/>
            </a:rPr>
            <a:t>.</a:t>
          </a:r>
        </a:p>
      </dgm:t>
    </dgm:pt>
    <dgm:pt modelId="{1F3DC900-51D5-4098-BF66-3818EFCD66D9}" type="parTrans" cxnId="{07E2EDD0-0A7E-423B-8434-4DEED8D809F9}">
      <dgm:prSet/>
      <dgm:spPr/>
      <dgm:t>
        <a:bodyPr/>
        <a:lstStyle/>
        <a:p>
          <a:endParaRPr lang="tr-TR"/>
        </a:p>
      </dgm:t>
    </dgm:pt>
    <dgm:pt modelId="{CA8EA690-E428-406B-A03F-FDC9D5E17D95}" type="sibTrans" cxnId="{07E2EDD0-0A7E-423B-8434-4DEED8D809F9}">
      <dgm:prSet/>
      <dgm:spPr/>
      <dgm:t>
        <a:bodyPr/>
        <a:lstStyle/>
        <a:p>
          <a:endParaRPr lang="tr-TR"/>
        </a:p>
      </dgm:t>
    </dgm:pt>
    <dgm:pt modelId="{BB96E8DB-5236-45B3-9813-309BEB9AAD0B}">
      <dgm:prSet phldrT="[Metin]" custT="1"/>
      <dgm:spPr>
        <a:solidFill>
          <a:schemeClr val="accent3">
            <a:lumMod val="20000"/>
            <a:lumOff val="80000"/>
          </a:schemeClr>
        </a:solidFill>
      </dgm:spPr>
      <dgm:t>
        <a:bodyPr/>
        <a:lstStyle/>
        <a:p>
          <a:pPr algn="just"/>
          <a:r>
            <a:rPr lang="tr-TR" sz="2800" b="1" i="1" u="sng" dirty="0">
              <a:solidFill>
                <a:srgbClr val="FF0000"/>
              </a:solidFill>
              <a:highlight>
                <a:srgbClr val="FFFF00"/>
              </a:highlight>
              <a:latin typeface="+mn-lt"/>
            </a:rPr>
            <a:t>PDF</a:t>
          </a:r>
          <a:r>
            <a:rPr lang="tr-TR" sz="2800" b="0" i="0" dirty="0">
              <a:solidFill>
                <a:schemeClr val="tx1"/>
              </a:solidFill>
              <a:latin typeface="+mn-lt"/>
            </a:rPr>
            <a:t> formatında bir kopyası götürülmeli. </a:t>
          </a:r>
        </a:p>
      </dgm:t>
    </dgm:pt>
    <dgm:pt modelId="{24119A3C-CE64-4D64-9DF8-9ECFF289403D}" type="parTrans" cxnId="{662A92D4-F66D-447C-8A69-E912E752C4D1}">
      <dgm:prSet/>
      <dgm:spPr/>
      <dgm:t>
        <a:bodyPr/>
        <a:lstStyle/>
        <a:p>
          <a:endParaRPr lang="tr-TR"/>
        </a:p>
      </dgm:t>
    </dgm:pt>
    <dgm:pt modelId="{6108A818-DE90-47C6-B6CA-84E389D4998C}" type="sibTrans" cxnId="{662A92D4-F66D-447C-8A69-E912E752C4D1}">
      <dgm:prSet/>
      <dgm:spPr/>
      <dgm:t>
        <a:bodyPr/>
        <a:lstStyle/>
        <a:p>
          <a:endParaRPr lang="tr-TR"/>
        </a:p>
      </dgm:t>
    </dgm:pt>
    <dgm:pt modelId="{ADAC3946-6B04-4BF4-B846-8A5DF07B2B66}" type="pres">
      <dgm:prSet presAssocID="{542C8FEA-502E-4DF7-B0F3-4122D58871B6}" presName="Name0" presStyleCnt="0">
        <dgm:presLayoutVars>
          <dgm:dir/>
          <dgm:animLvl val="lvl"/>
          <dgm:resizeHandles val="exact"/>
        </dgm:presLayoutVars>
      </dgm:prSet>
      <dgm:spPr/>
    </dgm:pt>
    <dgm:pt modelId="{05FE2118-DFC0-4FEE-A850-1A3B9B71BBDA}" type="pres">
      <dgm:prSet presAssocID="{D3CE29BB-3925-4650-94FA-D0352C04B143}" presName="linNode" presStyleCnt="0"/>
      <dgm:spPr/>
    </dgm:pt>
    <dgm:pt modelId="{20C4839B-601D-47C7-9B77-2A36B2A08450}" type="pres">
      <dgm:prSet presAssocID="{D3CE29BB-3925-4650-94FA-D0352C04B143}" presName="parTx" presStyleLbl="revTx" presStyleIdx="0" presStyleCnt="1" custScaleX="138024" custLinFactNeighborX="-33254">
        <dgm:presLayoutVars>
          <dgm:chMax val="1"/>
          <dgm:bulletEnabled val="1"/>
        </dgm:presLayoutVars>
      </dgm:prSet>
      <dgm:spPr/>
    </dgm:pt>
    <dgm:pt modelId="{E133407E-155A-484C-ACF0-7E5F4A2AD2F1}" type="pres">
      <dgm:prSet presAssocID="{D3CE29BB-3925-4650-94FA-D0352C04B143}" presName="bracket" presStyleLbl="parChTrans1D1" presStyleIdx="0" presStyleCnt="1" custLinFactNeighborX="57517"/>
      <dgm:spPr/>
    </dgm:pt>
    <dgm:pt modelId="{FE953E28-2B9C-4140-892E-F78A0126B5F4}" type="pres">
      <dgm:prSet presAssocID="{D3CE29BB-3925-4650-94FA-D0352C04B143}" presName="spH" presStyleCnt="0"/>
      <dgm:spPr/>
    </dgm:pt>
    <dgm:pt modelId="{D46FF7A2-DF35-4EC3-BD69-BD251042DD9F}" type="pres">
      <dgm:prSet presAssocID="{D3CE29BB-3925-4650-94FA-D0352C04B143}" presName="desTx" presStyleLbl="node1" presStyleIdx="0" presStyleCnt="1" custScaleX="162117" custLinFactX="-345" custLinFactNeighborX="-100000" custLinFactNeighborY="-1231">
        <dgm:presLayoutVars>
          <dgm:bulletEnabled val="1"/>
        </dgm:presLayoutVars>
      </dgm:prSet>
      <dgm:spPr/>
    </dgm:pt>
  </dgm:ptLst>
  <dgm:cxnLst>
    <dgm:cxn modelId="{D665FE18-2458-49B8-8A80-774FD6470995}" type="presOf" srcId="{BB96E8DB-5236-45B3-9813-309BEB9AAD0B}" destId="{D46FF7A2-DF35-4EC3-BD69-BD251042DD9F}" srcOrd="0" destOrd="2" presId="urn:diagrams.loki3.com/BracketList+Icon"/>
    <dgm:cxn modelId="{648BA02B-F902-49DD-BE4D-9971608240A5}" type="presOf" srcId="{D3CE29BB-3925-4650-94FA-D0352C04B143}" destId="{20C4839B-601D-47C7-9B77-2A36B2A08450}" srcOrd="0" destOrd="0" presId="urn:diagrams.loki3.com/BracketList+Icon"/>
    <dgm:cxn modelId="{8CBA293E-A8D3-428E-9571-D4B61C1383EC}" type="presOf" srcId="{542C8FEA-502E-4DF7-B0F3-4122D58871B6}" destId="{ADAC3946-6B04-4BF4-B846-8A5DF07B2B66}" srcOrd="0" destOrd="0" presId="urn:diagrams.loki3.com/BracketList+Icon"/>
    <dgm:cxn modelId="{57175548-B34E-4659-A4BA-883432D28973}" srcId="{D3CE29BB-3925-4650-94FA-D0352C04B143}" destId="{FC6B92A8-3F2C-45C5-BA52-6BB4F377E675}" srcOrd="3" destOrd="0" parTransId="{366D1217-2B4B-4241-859F-CD1ACBCC8A28}" sibTransId="{139B17FA-2CCD-4A4A-A2BA-6A0193DD4117}"/>
    <dgm:cxn modelId="{5B9F2780-8246-4820-AC05-09C0070C2264}" type="presOf" srcId="{D8A18B00-B681-4AF2-972F-8AD0D40B5DBF}" destId="{D46FF7A2-DF35-4EC3-BD69-BD251042DD9F}" srcOrd="0" destOrd="4" presId="urn:diagrams.loki3.com/BracketList+Icon"/>
    <dgm:cxn modelId="{22628C84-8DCE-40E6-B528-5890C1B7D68F}" srcId="{D3CE29BB-3925-4650-94FA-D0352C04B143}" destId="{1D346F83-7125-456F-8F82-94043D7B6096}" srcOrd="0" destOrd="0" parTransId="{F94940B4-FF63-4402-9E9D-1705DD175FFB}" sibTransId="{B9704F55-B1B7-4F62-AB76-6D28D96EEF7F}"/>
    <dgm:cxn modelId="{6CA745AC-7A47-4674-9894-E07E36D50AF7}" type="presOf" srcId="{1D346F83-7125-456F-8F82-94043D7B6096}" destId="{D46FF7A2-DF35-4EC3-BD69-BD251042DD9F}" srcOrd="0" destOrd="0" presId="urn:diagrams.loki3.com/BracketList+Icon"/>
    <dgm:cxn modelId="{4764AFB9-C3F2-4806-B718-0B0D959354A6}" type="presOf" srcId="{7BB5B246-E713-4083-9660-22230BB85D72}" destId="{D46FF7A2-DF35-4EC3-BD69-BD251042DD9F}" srcOrd="0" destOrd="1" presId="urn:diagrams.loki3.com/BracketList+Icon"/>
    <dgm:cxn modelId="{2CD77FC4-7CCA-4050-8C74-04246FB89A69}" type="presOf" srcId="{FC6B92A8-3F2C-45C5-BA52-6BB4F377E675}" destId="{D46FF7A2-DF35-4EC3-BD69-BD251042DD9F}" srcOrd="0" destOrd="3" presId="urn:diagrams.loki3.com/BracketList+Icon"/>
    <dgm:cxn modelId="{F0C095CF-56C4-42C2-9FAC-CBCA2711B02B}" srcId="{D3CE29BB-3925-4650-94FA-D0352C04B143}" destId="{7BB5B246-E713-4083-9660-22230BB85D72}" srcOrd="1" destOrd="0" parTransId="{0F35D6B4-992C-4560-A9AE-B0E928E6D917}" sibTransId="{68CBAB46-FFE5-4E62-9CF4-5F1AAC090F52}"/>
    <dgm:cxn modelId="{07E2EDD0-0A7E-423B-8434-4DEED8D809F9}" srcId="{D3CE29BB-3925-4650-94FA-D0352C04B143}" destId="{D8A18B00-B681-4AF2-972F-8AD0D40B5DBF}" srcOrd="4" destOrd="0" parTransId="{1F3DC900-51D5-4098-BF66-3818EFCD66D9}" sibTransId="{CA8EA690-E428-406B-A03F-FDC9D5E17D95}"/>
    <dgm:cxn modelId="{662A92D4-F66D-447C-8A69-E912E752C4D1}" srcId="{D3CE29BB-3925-4650-94FA-D0352C04B143}" destId="{BB96E8DB-5236-45B3-9813-309BEB9AAD0B}" srcOrd="2" destOrd="0" parTransId="{24119A3C-CE64-4D64-9DF8-9ECFF289403D}" sibTransId="{6108A818-DE90-47C6-B6CA-84E389D4998C}"/>
    <dgm:cxn modelId="{919EF6E4-C0E2-46B6-8A93-C380D3684132}" srcId="{542C8FEA-502E-4DF7-B0F3-4122D58871B6}" destId="{D3CE29BB-3925-4650-94FA-D0352C04B143}" srcOrd="0" destOrd="0" parTransId="{112383F3-0CEF-4092-9DB1-8CD75F6B0EE1}" sibTransId="{88FC7C9C-F639-4910-96D6-6555948FCF1D}"/>
    <dgm:cxn modelId="{7794E21E-9D05-4DB3-BDB0-3E09DDCED36E}" type="presParOf" srcId="{ADAC3946-6B04-4BF4-B846-8A5DF07B2B66}" destId="{05FE2118-DFC0-4FEE-A850-1A3B9B71BBDA}" srcOrd="0" destOrd="0" presId="urn:diagrams.loki3.com/BracketList+Icon"/>
    <dgm:cxn modelId="{253391CE-7F00-494E-BB21-71C5B97A882C}" type="presParOf" srcId="{05FE2118-DFC0-4FEE-A850-1A3B9B71BBDA}" destId="{20C4839B-601D-47C7-9B77-2A36B2A08450}" srcOrd="0" destOrd="0" presId="urn:diagrams.loki3.com/BracketList+Icon"/>
    <dgm:cxn modelId="{97158B7D-7B37-4DCC-A1D9-C0F0382D5FBA}" type="presParOf" srcId="{05FE2118-DFC0-4FEE-A850-1A3B9B71BBDA}" destId="{E133407E-155A-484C-ACF0-7E5F4A2AD2F1}" srcOrd="1" destOrd="0" presId="urn:diagrams.loki3.com/BracketList+Icon"/>
    <dgm:cxn modelId="{59E3BF09-CD4C-41A7-8DA8-A9B3A993F054}" type="presParOf" srcId="{05FE2118-DFC0-4FEE-A850-1A3B9B71BBDA}" destId="{FE953E28-2B9C-4140-892E-F78A0126B5F4}" srcOrd="2" destOrd="0" presId="urn:diagrams.loki3.com/BracketList+Icon"/>
    <dgm:cxn modelId="{D415C6F3-CDBF-4AE7-8538-11D874CE6349}" type="presParOf" srcId="{05FE2118-DFC0-4FEE-A850-1A3B9B71BBDA}" destId="{D46FF7A2-DF35-4EC3-BD69-BD251042DD9F}" srcOrd="3" destOrd="0" presId="urn:diagrams.loki3.com/BracketLis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26FA94-232E-47E8-89A1-59DD9ECA2223}">
      <dsp:nvSpPr>
        <dsp:cNvPr id="0" name=""/>
        <dsp:cNvSpPr/>
      </dsp:nvSpPr>
      <dsp:spPr>
        <a:xfrm>
          <a:off x="4145" y="634"/>
          <a:ext cx="8475569" cy="1230770"/>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b="1" i="0" kern="1200" dirty="0"/>
            <a:t>POSTERİN; TEKNİK OLARAK TASARLANMASI</a:t>
          </a:r>
          <a:endParaRPr lang="tr-TR" sz="3600" b="1" kern="1200" dirty="0">
            <a:effectLst/>
            <a:latin typeface="Times New Roman" panose="02020603050405020304" pitchFamily="18" charset="0"/>
            <a:cs typeface="Times New Roman" panose="02020603050405020304" pitchFamily="18" charset="0"/>
          </a:endParaRPr>
        </a:p>
      </dsp:txBody>
      <dsp:txXfrm>
        <a:off x="64226" y="60715"/>
        <a:ext cx="8355407" cy="1110608"/>
      </dsp:txXfrm>
    </dsp:sp>
    <dsp:sp modelId="{6985935E-5E52-4771-BD3B-A276714D4D91}">
      <dsp:nvSpPr>
        <dsp:cNvPr id="0" name=""/>
        <dsp:cNvSpPr/>
      </dsp:nvSpPr>
      <dsp:spPr>
        <a:xfrm>
          <a:off x="4145" y="1408066"/>
          <a:ext cx="8488652" cy="1382770"/>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b="1" i="0" kern="1200" dirty="0"/>
            <a:t>POSTERİN; BASKISININ ALINMASI</a:t>
          </a:r>
          <a:endParaRPr lang="tr-TR" sz="3600" b="1" kern="12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dsp:txBody>
      <dsp:txXfrm>
        <a:off x="71646" y="1475567"/>
        <a:ext cx="8353650" cy="1247768"/>
      </dsp:txXfrm>
    </dsp:sp>
    <dsp:sp modelId="{12D0875F-6563-44EB-90F5-8C4539E12FD5}">
      <dsp:nvSpPr>
        <dsp:cNvPr id="0" name=""/>
        <dsp:cNvSpPr/>
      </dsp:nvSpPr>
      <dsp:spPr>
        <a:xfrm>
          <a:off x="8291" y="2911885"/>
          <a:ext cx="8488652" cy="1712386"/>
        </a:xfrm>
        <a:prstGeom prst="roundRect">
          <a:avLst/>
        </a:prstGeom>
        <a:solidFill>
          <a:schemeClr val="bg1">
            <a:lumMod val="95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tr-TR" sz="3600" b="1" i="0" kern="1200" dirty="0"/>
            <a:t>POSTERİN; SUNULMASI</a:t>
          </a:r>
          <a:endParaRPr lang="tr-TR" altLang="tr-TR" sz="3600" b="1" kern="1200" dirty="0">
            <a:effectLst>
              <a:outerShdw blurRad="38100" dist="38100" dir="2700000" algn="tl">
                <a:srgbClr val="FFFFFF"/>
              </a:outerShdw>
            </a:effectLst>
            <a:latin typeface="Times New Roman" panose="02020603050405020304" pitchFamily="18" charset="0"/>
            <a:cs typeface="Times New Roman" panose="02020603050405020304" pitchFamily="18" charset="0"/>
          </a:endParaRPr>
        </a:p>
      </dsp:txBody>
      <dsp:txXfrm>
        <a:off x="91883" y="2995477"/>
        <a:ext cx="8321468" cy="15452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C4839B-601D-47C7-9B77-2A36B2A08450}">
      <dsp:nvSpPr>
        <dsp:cNvPr id="0" name=""/>
        <dsp:cNvSpPr/>
      </dsp:nvSpPr>
      <dsp:spPr>
        <a:xfrm>
          <a:off x="0" y="2214000"/>
          <a:ext cx="1946176" cy="1287000"/>
        </a:xfrm>
        <a:prstGeom prst="rect">
          <a:avLst/>
        </a:prstGeom>
        <a:solidFill>
          <a:srgbClr val="FFFF00"/>
        </a:solid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99136" tIns="71120" rIns="199136" bIns="71120" numCol="1" spcCol="1270" anchor="ctr" anchorCtr="0">
          <a:noAutofit/>
        </a:bodyPr>
        <a:lstStyle/>
        <a:p>
          <a:pPr marL="0" lvl="0" indent="0" algn="ctr" defTabSz="1244600">
            <a:lnSpc>
              <a:spcPct val="90000"/>
            </a:lnSpc>
            <a:spcBef>
              <a:spcPct val="0"/>
            </a:spcBef>
            <a:spcAft>
              <a:spcPct val="35000"/>
            </a:spcAft>
            <a:buNone/>
          </a:pPr>
          <a:r>
            <a:rPr lang="tr-TR" sz="2800" b="1" u="sng" kern="1200" dirty="0">
              <a:effectLst/>
              <a:latin typeface="Times New Roman" panose="02020603050405020304" pitchFamily="18" charset="0"/>
              <a:cs typeface="Times New Roman" panose="02020603050405020304" pitchFamily="18" charset="0"/>
            </a:rPr>
            <a:t>Posterin; baskısının alınması</a:t>
          </a:r>
          <a:endParaRPr lang="tr-TR" sz="2800" kern="1200" dirty="0">
            <a:effectLst/>
          </a:endParaRPr>
        </a:p>
      </dsp:txBody>
      <dsp:txXfrm>
        <a:off x="0" y="2214000"/>
        <a:ext cx="1946176" cy="1287000"/>
      </dsp:txXfrm>
    </dsp:sp>
    <dsp:sp modelId="{E133407E-155A-484C-ACF0-7E5F4A2AD2F1}">
      <dsp:nvSpPr>
        <dsp:cNvPr id="0" name=""/>
        <dsp:cNvSpPr/>
      </dsp:nvSpPr>
      <dsp:spPr>
        <a:xfrm>
          <a:off x="2016224" y="756070"/>
          <a:ext cx="282005" cy="4202859"/>
        </a:xfrm>
        <a:prstGeom prst="leftBrace">
          <a:avLst>
            <a:gd name="adj1" fmla="val 35000"/>
            <a:gd name="adj2" fmla="val 50000"/>
          </a:avLst>
        </a:prstGeom>
        <a:noFill/>
        <a:ln w="25400" cap="flat" cmpd="sng" algn="ctr">
          <a:solidFill>
            <a:schemeClr val="accent3">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D46FF7A2-DF35-4EC3-BD69-BD251042DD9F}">
      <dsp:nvSpPr>
        <dsp:cNvPr id="0" name=""/>
        <dsp:cNvSpPr/>
      </dsp:nvSpPr>
      <dsp:spPr>
        <a:xfrm>
          <a:off x="2220117" y="704333"/>
          <a:ext cx="6217633" cy="4202859"/>
        </a:xfrm>
        <a:prstGeom prst="rect">
          <a:avLst/>
        </a:prstGeom>
        <a:solidFill>
          <a:schemeClr val="accent3">
            <a:lumMod val="20000"/>
            <a:lumOff val="8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285750" lvl="1" indent="-285750" algn="just" defTabSz="1244600">
            <a:lnSpc>
              <a:spcPct val="90000"/>
            </a:lnSpc>
            <a:spcBef>
              <a:spcPct val="0"/>
            </a:spcBef>
            <a:spcAft>
              <a:spcPct val="15000"/>
            </a:spcAft>
            <a:buChar char="•"/>
          </a:pPr>
          <a:r>
            <a:rPr lang="tr-TR" sz="2800" b="0" i="0" kern="1200" dirty="0">
              <a:solidFill>
                <a:schemeClr val="tx1"/>
              </a:solidFill>
              <a:latin typeface="+mn-lt"/>
            </a:rPr>
            <a:t>Poster için en doğru </a:t>
          </a:r>
          <a:r>
            <a:rPr lang="tr-TR" sz="2800" b="1" i="1" u="sng" kern="1200" dirty="0">
              <a:solidFill>
                <a:srgbClr val="FF0000"/>
              </a:solidFill>
              <a:highlight>
                <a:srgbClr val="FFFF00"/>
              </a:highlight>
              <a:latin typeface="+mn-lt"/>
            </a:rPr>
            <a:t>baskı yöntemi</a:t>
          </a:r>
          <a:r>
            <a:rPr lang="tr-TR" sz="2800" b="0" i="0" kern="1200" dirty="0">
              <a:solidFill>
                <a:schemeClr val="tx1"/>
              </a:solidFill>
              <a:highlight>
                <a:srgbClr val="FFFF00"/>
              </a:highlight>
              <a:latin typeface="+mn-lt"/>
            </a:rPr>
            <a:t> </a:t>
          </a:r>
          <a:r>
            <a:rPr lang="tr-TR" sz="2800" b="0" i="0" kern="1200" dirty="0">
              <a:solidFill>
                <a:schemeClr val="tx1"/>
              </a:solidFill>
              <a:latin typeface="+mn-lt"/>
            </a:rPr>
            <a:t>bulunmalı.</a:t>
          </a:r>
        </a:p>
        <a:p>
          <a:pPr marL="285750" lvl="1" indent="-285750" algn="just" defTabSz="1244600">
            <a:lnSpc>
              <a:spcPct val="90000"/>
            </a:lnSpc>
            <a:spcBef>
              <a:spcPct val="0"/>
            </a:spcBef>
            <a:spcAft>
              <a:spcPct val="15000"/>
            </a:spcAft>
            <a:buChar char="•"/>
          </a:pPr>
          <a:r>
            <a:rPr lang="tr-TR" sz="2800" b="1" i="1" u="sng" kern="1200" dirty="0">
              <a:solidFill>
                <a:srgbClr val="FF0000"/>
              </a:solidFill>
              <a:highlight>
                <a:srgbClr val="FFFF00"/>
              </a:highlight>
              <a:latin typeface="+mn-lt"/>
            </a:rPr>
            <a:t>Güvenilir</a:t>
          </a:r>
          <a:r>
            <a:rPr lang="tr-TR" sz="2800" b="0" i="0" kern="1200" dirty="0">
              <a:solidFill>
                <a:schemeClr val="tx1"/>
              </a:solidFill>
              <a:latin typeface="+mn-lt"/>
            </a:rPr>
            <a:t> bir firmada bastırılmalı.</a:t>
          </a:r>
        </a:p>
        <a:p>
          <a:pPr marL="285750" lvl="1" indent="-285750" algn="just" defTabSz="1244600">
            <a:lnSpc>
              <a:spcPct val="90000"/>
            </a:lnSpc>
            <a:spcBef>
              <a:spcPct val="0"/>
            </a:spcBef>
            <a:spcAft>
              <a:spcPct val="15000"/>
            </a:spcAft>
            <a:buChar char="•"/>
          </a:pPr>
          <a:r>
            <a:rPr lang="tr-TR" sz="2800" b="1" i="1" u="sng" kern="1200" dirty="0">
              <a:solidFill>
                <a:srgbClr val="FF0000"/>
              </a:solidFill>
              <a:highlight>
                <a:srgbClr val="FFFF00"/>
              </a:highlight>
              <a:latin typeface="+mn-lt"/>
            </a:rPr>
            <a:t>PDF</a:t>
          </a:r>
          <a:r>
            <a:rPr lang="tr-TR" sz="2800" b="0" i="0" kern="1200" dirty="0">
              <a:solidFill>
                <a:schemeClr val="tx1"/>
              </a:solidFill>
              <a:latin typeface="+mn-lt"/>
            </a:rPr>
            <a:t> formatında bir kopyası götürülmeli. </a:t>
          </a:r>
        </a:p>
        <a:p>
          <a:pPr marL="285750" lvl="1" indent="-285750" algn="just" defTabSz="1244600">
            <a:lnSpc>
              <a:spcPct val="90000"/>
            </a:lnSpc>
            <a:spcBef>
              <a:spcPct val="0"/>
            </a:spcBef>
            <a:spcAft>
              <a:spcPct val="15000"/>
            </a:spcAft>
            <a:buChar char="•"/>
          </a:pPr>
          <a:r>
            <a:rPr lang="tr-TR" sz="2800" b="1" i="1" u="sng" kern="1200" dirty="0">
              <a:solidFill>
                <a:srgbClr val="FF0000"/>
              </a:solidFill>
              <a:latin typeface="+mn-lt"/>
            </a:rPr>
            <a:t>Beze</a:t>
          </a:r>
          <a:r>
            <a:rPr lang="tr-TR" sz="2800" b="0" i="0" kern="1200" dirty="0">
              <a:solidFill>
                <a:schemeClr val="tx1"/>
              </a:solidFill>
              <a:latin typeface="+mn-lt"/>
            </a:rPr>
            <a:t> çıktı alınabilir (izin veriliyorsa).</a:t>
          </a:r>
        </a:p>
        <a:p>
          <a:pPr marL="285750" lvl="1" indent="-285750" algn="just" defTabSz="1244600">
            <a:lnSpc>
              <a:spcPct val="90000"/>
            </a:lnSpc>
            <a:spcBef>
              <a:spcPct val="0"/>
            </a:spcBef>
            <a:spcAft>
              <a:spcPct val="15000"/>
            </a:spcAft>
            <a:buChar char="•"/>
          </a:pPr>
          <a:r>
            <a:rPr lang="tr-TR" sz="2800" b="0" i="0" kern="1200" dirty="0">
              <a:solidFill>
                <a:schemeClr val="tx1"/>
              </a:solidFill>
              <a:latin typeface="+mn-lt"/>
            </a:rPr>
            <a:t>Poster bir kağıda (mümkünse renkli) baskısı alınıp, son bir kez de kağıt üstünde kontrol edilmelidir (</a:t>
          </a:r>
          <a:r>
            <a:rPr lang="tr-TR" altLang="tr-TR" sz="2800" b="0" i="0" kern="1200" dirty="0">
              <a:solidFill>
                <a:schemeClr val="tx1"/>
              </a:solidFill>
              <a:latin typeface="+mn-lt"/>
            </a:rPr>
            <a:t>hataların önüne geçilmesi ve gereksiz masraf)</a:t>
          </a:r>
          <a:r>
            <a:rPr lang="tr-TR" sz="2800" b="0" i="0" kern="1200" dirty="0">
              <a:solidFill>
                <a:schemeClr val="tx1"/>
              </a:solidFill>
              <a:latin typeface="+mn-lt"/>
            </a:rPr>
            <a:t>.</a:t>
          </a:r>
        </a:p>
      </dsp:txBody>
      <dsp:txXfrm>
        <a:off x="2220117" y="704333"/>
        <a:ext cx="6217633" cy="4202859"/>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Icon">
  <dgm:title val="Dikey Köşeli Ayraç Listesi"/>
  <dgm:desc val="Gruplandırılmış bilgi bloklarını göstermek için kullanın.  Uzun Düzey 2 metinlerinde kullanışlı olur."/>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742535-FA3B-4094-A21E-D97A3347E0AD}" type="datetimeFigureOut">
              <a:rPr lang="tr-TR" smtClean="0"/>
              <a:t>10 May 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A0CF65F-87A3-4AF3-8479-D8A5ED88A735}" type="slidenum">
              <a:rPr lang="tr-TR" smtClean="0"/>
              <a:t>‹#›</a:t>
            </a:fld>
            <a:endParaRPr lang="tr-TR"/>
          </a:p>
        </p:txBody>
      </p:sp>
    </p:spTree>
    <p:extLst>
      <p:ext uri="{BB962C8B-B14F-4D97-AF65-F5344CB8AC3E}">
        <p14:creationId xmlns:p14="http://schemas.microsoft.com/office/powerpoint/2010/main" val="1246259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1B530A9B-D354-4426-AB0E-1E968149D152}" type="slidenum">
              <a:rPr lang="tr-TR"/>
              <a:pPr/>
              <a:t>1</a:t>
            </a:fld>
            <a:endParaRPr lang="tr-TR"/>
          </a:p>
        </p:txBody>
      </p:sp>
      <p:sp>
        <p:nvSpPr>
          <p:cNvPr id="40963" name="Rectangle 2"/>
          <p:cNvSpPr>
            <a:spLocks noGrp="1" noRot="1" noChangeAspect="1" noChangeArrowheads="1" noTextEdit="1"/>
          </p:cNvSpPr>
          <p:nvPr>
            <p:ph type="sldImg"/>
          </p:nvPr>
        </p:nvSpPr>
        <p:spPr>
          <a:xfrm>
            <a:off x="1143000" y="685800"/>
            <a:ext cx="4572000" cy="3429000"/>
          </a:xfrm>
          <a:ln/>
        </p:spPr>
      </p:sp>
      <p:sp>
        <p:nvSpPr>
          <p:cNvPr id="40964" name="Rectangle 3"/>
          <p:cNvSpPr>
            <a:spLocks noGrp="1" noChangeArrowheads="1"/>
          </p:cNvSpPr>
          <p:nvPr>
            <p:ph type="body" idx="1"/>
          </p:nvPr>
        </p:nvSpPr>
        <p:spPr>
          <a:noFill/>
          <a:ln/>
        </p:spPr>
        <p:txBody>
          <a:bodyPr/>
          <a:lstStyle/>
          <a:p>
            <a:pPr eaLnBrk="1" hangingPunct="1"/>
            <a:endParaRPr lang="tr-T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7575">
              <a:defRPr sz="1500">
                <a:solidFill>
                  <a:schemeClr val="tx1"/>
                </a:solidFill>
                <a:latin typeface="Times New Roman" pitchFamily="18" charset="0"/>
              </a:defRPr>
            </a:lvl1pPr>
            <a:lvl2pPr marL="742950" indent="-285750" defTabSz="917575">
              <a:defRPr sz="1500">
                <a:solidFill>
                  <a:schemeClr val="tx1"/>
                </a:solidFill>
                <a:latin typeface="Times New Roman" pitchFamily="18" charset="0"/>
              </a:defRPr>
            </a:lvl2pPr>
            <a:lvl3pPr marL="1143000" indent="-228600" defTabSz="917575">
              <a:defRPr sz="1500">
                <a:solidFill>
                  <a:schemeClr val="tx1"/>
                </a:solidFill>
                <a:latin typeface="Times New Roman" pitchFamily="18" charset="0"/>
              </a:defRPr>
            </a:lvl3pPr>
            <a:lvl4pPr marL="1600200" indent="-228600" defTabSz="917575">
              <a:defRPr sz="1500">
                <a:solidFill>
                  <a:schemeClr val="tx1"/>
                </a:solidFill>
                <a:latin typeface="Times New Roman" pitchFamily="18" charset="0"/>
              </a:defRPr>
            </a:lvl4pPr>
            <a:lvl5pPr marL="2057400" indent="-228600" defTabSz="917575">
              <a:defRPr sz="1500">
                <a:solidFill>
                  <a:schemeClr val="tx1"/>
                </a:solidFill>
                <a:latin typeface="Times New Roman" pitchFamily="18" charset="0"/>
              </a:defRPr>
            </a:lvl5pPr>
            <a:lvl6pPr marL="2514600" indent="-228600" defTabSz="917575" eaLnBrk="0" fontAlgn="base" hangingPunct="0">
              <a:spcBef>
                <a:spcPct val="0"/>
              </a:spcBef>
              <a:spcAft>
                <a:spcPct val="0"/>
              </a:spcAft>
              <a:defRPr sz="1500">
                <a:solidFill>
                  <a:schemeClr val="tx1"/>
                </a:solidFill>
                <a:latin typeface="Times New Roman" pitchFamily="18" charset="0"/>
              </a:defRPr>
            </a:lvl6pPr>
            <a:lvl7pPr marL="2971800" indent="-228600" defTabSz="917575" eaLnBrk="0" fontAlgn="base" hangingPunct="0">
              <a:spcBef>
                <a:spcPct val="0"/>
              </a:spcBef>
              <a:spcAft>
                <a:spcPct val="0"/>
              </a:spcAft>
              <a:defRPr sz="1500">
                <a:solidFill>
                  <a:schemeClr val="tx1"/>
                </a:solidFill>
                <a:latin typeface="Times New Roman" pitchFamily="18" charset="0"/>
              </a:defRPr>
            </a:lvl7pPr>
            <a:lvl8pPr marL="3429000" indent="-228600" defTabSz="917575" eaLnBrk="0" fontAlgn="base" hangingPunct="0">
              <a:spcBef>
                <a:spcPct val="0"/>
              </a:spcBef>
              <a:spcAft>
                <a:spcPct val="0"/>
              </a:spcAft>
              <a:defRPr sz="1500">
                <a:solidFill>
                  <a:schemeClr val="tx1"/>
                </a:solidFill>
                <a:latin typeface="Times New Roman" pitchFamily="18" charset="0"/>
              </a:defRPr>
            </a:lvl8pPr>
            <a:lvl9pPr marL="3886200" indent="-228600" defTabSz="917575" eaLnBrk="0" fontAlgn="base" hangingPunct="0">
              <a:spcBef>
                <a:spcPct val="0"/>
              </a:spcBef>
              <a:spcAft>
                <a:spcPct val="0"/>
              </a:spcAft>
              <a:defRPr sz="1500">
                <a:solidFill>
                  <a:schemeClr val="tx1"/>
                </a:solidFill>
                <a:latin typeface="Times New Roman" pitchFamily="18" charset="0"/>
              </a:defRPr>
            </a:lvl9pPr>
          </a:lstStyle>
          <a:p>
            <a:fld id="{5DAAA034-D097-4199-BD57-40E8E29AB242}" type="slidenum">
              <a:rPr lang="de-DE" altLang="tr-TR" sz="1000" smtClean="0"/>
              <a:pPr/>
              <a:t>21</a:t>
            </a:fld>
            <a:endParaRPr lang="de-DE" altLang="tr-TR" sz="1000"/>
          </a:p>
        </p:txBody>
      </p:sp>
      <p:sp>
        <p:nvSpPr>
          <p:cNvPr id="4099" name="Rectangle 2"/>
          <p:cNvSpPr>
            <a:spLocks noGrp="1" noRot="1" noChangeAspect="1" noChangeArrowheads="1" noTextEdit="1"/>
          </p:cNvSpPr>
          <p:nvPr>
            <p:ph type="sldImg"/>
          </p:nvPr>
        </p:nvSpPr>
        <p:spPr>
          <a:xfrm>
            <a:off x="1143000" y="685800"/>
            <a:ext cx="4572000" cy="3429000"/>
          </a:xfrm>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it-IT" altLang="tr-T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a:t>Asıl başlık stili için tıklatın</a:t>
            </a: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Veri Yer Tutucusu 3"/>
          <p:cNvSpPr>
            <a:spLocks noGrp="1"/>
          </p:cNvSpPr>
          <p:nvPr>
            <p:ph type="dt" sz="half" idx="10"/>
          </p:nvPr>
        </p:nvSpPr>
        <p:spPr/>
        <p:txBody>
          <a:bodyPr/>
          <a:lstStyle/>
          <a:p>
            <a:fld id="{C1896F8B-0D2C-41D9-85F9-594DD44133C3}" type="datetime1">
              <a:rPr lang="tr-TR" smtClean="0"/>
              <a:t>10 May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5498453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Dikey Metin Yer Tutucusu 2"/>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9B16712E-A5ED-48EB-8569-208C28500711}" type="datetime1">
              <a:rPr lang="tr-TR" smtClean="0"/>
              <a:t>10 May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3339060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682FEDFC-6374-4317-BB22-022101B0F633}" type="datetime1">
              <a:rPr lang="tr-TR" smtClean="0"/>
              <a:t>10 May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1365503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Başlık, Metin ve 2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92101"/>
            <a:ext cx="8229600" cy="1384300"/>
          </a:xfrm>
        </p:spPr>
        <p:txBody>
          <a:bodyPr/>
          <a:lstStyle/>
          <a:p>
            <a:r>
              <a:rPr lang="tr-TR"/>
              <a:t>Asıl başlık stili için tıklatın</a:t>
            </a:r>
          </a:p>
        </p:txBody>
      </p:sp>
      <p:sp>
        <p:nvSpPr>
          <p:cNvPr id="3" name="2 Metin Yer Tutucusu"/>
          <p:cNvSpPr>
            <a:spLocks noGrp="1"/>
          </p:cNvSpPr>
          <p:nvPr>
            <p:ph type="body" sz="half" idx="1"/>
          </p:nvPr>
        </p:nvSpPr>
        <p:spPr>
          <a:xfrm>
            <a:off x="457200" y="1905000"/>
            <a:ext cx="4038600" cy="41148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quarter" idx="2"/>
          </p:nvPr>
        </p:nvSpPr>
        <p:spPr>
          <a:xfrm>
            <a:off x="4648200" y="19050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İçerik Yer Tutucusu"/>
          <p:cNvSpPr>
            <a:spLocks noGrp="1"/>
          </p:cNvSpPr>
          <p:nvPr>
            <p:ph sz="quarter" idx="3"/>
          </p:nvPr>
        </p:nvSpPr>
        <p:spPr>
          <a:xfrm>
            <a:off x="4648200" y="4038600"/>
            <a:ext cx="4038600" cy="1981200"/>
          </a:xfrm>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Rectangle 4"/>
          <p:cNvSpPr>
            <a:spLocks noGrp="1" noChangeArrowheads="1"/>
          </p:cNvSpPr>
          <p:nvPr>
            <p:ph type="dt" sz="half" idx="10"/>
          </p:nvPr>
        </p:nvSpPr>
        <p:spPr>
          <a:ln/>
        </p:spPr>
        <p:txBody>
          <a:bodyPr/>
          <a:lstStyle>
            <a:lvl1pPr>
              <a:defRPr/>
            </a:lvl1pPr>
          </a:lstStyle>
          <a:p>
            <a:pPr>
              <a:defRPr/>
            </a:pPr>
            <a:fld id="{60222D49-2931-41F1-800B-C0CE7B23FD2E}" type="datetime1">
              <a:rPr lang="tr-TR" smtClean="0"/>
              <a:t>10 May 2021</a:t>
            </a:fld>
            <a:endParaRPr lang="tr-TR"/>
          </a:p>
        </p:txBody>
      </p:sp>
      <p:sp>
        <p:nvSpPr>
          <p:cNvPr id="7" name="Rectangle 5"/>
          <p:cNvSpPr>
            <a:spLocks noGrp="1" noChangeArrowheads="1"/>
          </p:cNvSpPr>
          <p:nvPr>
            <p:ph type="ftr" sz="quarter" idx="11"/>
          </p:nvPr>
        </p:nvSpPr>
        <p:spPr>
          <a:ln/>
        </p:spPr>
        <p:txBody>
          <a:bodyPr/>
          <a:lstStyle>
            <a:lvl1pPr>
              <a:defRPr/>
            </a:lvl1pPr>
          </a:lstStyle>
          <a:p>
            <a:pPr>
              <a:defRPr/>
            </a:pPr>
            <a:endParaRPr lang="tr-TR"/>
          </a:p>
        </p:txBody>
      </p:sp>
      <p:sp>
        <p:nvSpPr>
          <p:cNvPr id="8" name="Rectangle 6"/>
          <p:cNvSpPr>
            <a:spLocks noGrp="1" noChangeArrowheads="1"/>
          </p:cNvSpPr>
          <p:nvPr>
            <p:ph type="sldNum" sz="quarter" idx="12"/>
          </p:nvPr>
        </p:nvSpPr>
        <p:spPr>
          <a:ln/>
        </p:spPr>
        <p:txBody>
          <a:bodyPr/>
          <a:lstStyle>
            <a:lvl1pPr>
              <a:defRPr/>
            </a:lvl1pPr>
          </a:lstStyle>
          <a:p>
            <a:pPr>
              <a:defRPr/>
            </a:pPr>
            <a:fld id="{557E1B45-460E-4E6E-8133-F54D62CB62C7}" type="slidenum">
              <a:rPr lang="tr-TR"/>
              <a:pPr>
                <a:defRPr/>
              </a:pPr>
              <a:t>‹#›</a:t>
            </a:fld>
            <a:endParaRPr lang="tr-TR"/>
          </a:p>
        </p:txBody>
      </p:sp>
    </p:spTree>
    <p:extLst>
      <p:ext uri="{BB962C8B-B14F-4D97-AF65-F5344CB8AC3E}">
        <p14:creationId xmlns:p14="http://schemas.microsoft.com/office/powerpoint/2010/main" val="8545869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10"/>
          </p:nvPr>
        </p:nvSpPr>
        <p:spPr/>
        <p:txBody>
          <a:bodyPr/>
          <a:lstStyle/>
          <a:p>
            <a:fld id="{494EC1B4-DF52-49CA-B8B4-CAE8E5ABCB75}" type="datetime1">
              <a:rPr lang="tr-TR" smtClean="0"/>
              <a:t>10 May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106235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Veri Yer Tutucusu 3"/>
          <p:cNvSpPr>
            <a:spLocks noGrp="1"/>
          </p:cNvSpPr>
          <p:nvPr>
            <p:ph type="dt" sz="half" idx="10"/>
          </p:nvPr>
        </p:nvSpPr>
        <p:spPr/>
        <p:txBody>
          <a:bodyPr/>
          <a:lstStyle/>
          <a:p>
            <a:fld id="{4DB77A42-E483-42CD-AC5C-2F74C52425EB}" type="datetime1">
              <a:rPr lang="tr-TR" smtClean="0"/>
              <a:t>10 May 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94087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p:cNvSpPr>
            <a:spLocks noGrp="1"/>
          </p:cNvSpPr>
          <p:nvPr>
            <p:ph type="dt" sz="half" idx="10"/>
          </p:nvPr>
        </p:nvSpPr>
        <p:spPr/>
        <p:txBody>
          <a:bodyPr/>
          <a:lstStyle/>
          <a:p>
            <a:fld id="{8DAA4129-2631-44D3-B6BB-5500E4A798EA}" type="datetime1">
              <a:rPr lang="tr-TR" smtClean="0"/>
              <a:t>10 May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1073916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a:t>Asıl başlık stili için tıklatın</a:t>
            </a: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p:cNvSpPr>
            <a:spLocks noGrp="1"/>
          </p:cNvSpPr>
          <p:nvPr>
            <p:ph type="dt" sz="half" idx="10"/>
          </p:nvPr>
        </p:nvSpPr>
        <p:spPr/>
        <p:txBody>
          <a:bodyPr/>
          <a:lstStyle/>
          <a:p>
            <a:fld id="{5FD37F5E-A9AB-476A-8E69-38AC7B0E2042}" type="datetime1">
              <a:rPr lang="tr-TR" smtClean="0"/>
              <a:t>10 May 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33470785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a:t>Asıl başlık stili için tıklatın</a:t>
            </a:r>
          </a:p>
        </p:txBody>
      </p:sp>
      <p:sp>
        <p:nvSpPr>
          <p:cNvPr id="3" name="Veri Yer Tutucusu 2"/>
          <p:cNvSpPr>
            <a:spLocks noGrp="1"/>
          </p:cNvSpPr>
          <p:nvPr>
            <p:ph type="dt" sz="half" idx="10"/>
          </p:nvPr>
        </p:nvSpPr>
        <p:spPr/>
        <p:txBody>
          <a:bodyPr/>
          <a:lstStyle/>
          <a:p>
            <a:fld id="{13FFF8BC-9116-49A0-B90F-B731AC1BB56C}" type="datetime1">
              <a:rPr lang="tr-TR" smtClean="0"/>
              <a:t>10 May 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2270932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0E885BBA-0E3A-4B6D-A57B-3BCA443E0833}" type="datetime1">
              <a:rPr lang="tr-TR" smtClean="0"/>
              <a:t>10 May 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2534607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8C3B7BF-64B8-49FB-B058-D4E8054A28FE}" type="datetime1">
              <a:rPr lang="tr-TR" smtClean="0"/>
              <a:t>10 May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2929904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Veri Yer Tutucusu 4"/>
          <p:cNvSpPr>
            <a:spLocks noGrp="1"/>
          </p:cNvSpPr>
          <p:nvPr>
            <p:ph type="dt" sz="half" idx="10"/>
          </p:nvPr>
        </p:nvSpPr>
        <p:spPr/>
        <p:txBody>
          <a:bodyPr/>
          <a:lstStyle/>
          <a:p>
            <a:fld id="{FAE8759C-5A7B-4D4C-9380-854EF1D1B11B}" type="datetime1">
              <a:rPr lang="tr-TR" smtClean="0"/>
              <a:t>10 May 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D955456D-EDC7-4268-BE3E-5964AA3AA61D}" type="slidenum">
              <a:rPr lang="tr-TR" smtClean="0"/>
              <a:t>‹#›</a:t>
            </a:fld>
            <a:endParaRPr lang="tr-TR"/>
          </a:p>
        </p:txBody>
      </p:sp>
    </p:spTree>
    <p:extLst>
      <p:ext uri="{BB962C8B-B14F-4D97-AF65-F5344CB8AC3E}">
        <p14:creationId xmlns:p14="http://schemas.microsoft.com/office/powerpoint/2010/main" val="82200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3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C5A53A-2064-4854-B326-1B4386FA1A50}" type="datetime1">
              <a:rPr lang="tr-TR" smtClean="0"/>
              <a:t>10 May 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55456D-EDC7-4268-BE3E-5964AA3AA61D}" type="slidenum">
              <a:rPr lang="tr-TR" smtClean="0"/>
              <a:t>‹#›</a:t>
            </a:fld>
            <a:endParaRPr lang="tr-TR"/>
          </a:p>
        </p:txBody>
      </p:sp>
    </p:spTree>
    <p:extLst>
      <p:ext uri="{BB962C8B-B14F-4D97-AF65-F5344CB8AC3E}">
        <p14:creationId xmlns:p14="http://schemas.microsoft.com/office/powerpoint/2010/main" val="33459264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package" Target="../embeddings/Microsoft_PowerPoint_Presentation.pptx"/><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body" sz="half" idx="1"/>
          </p:nvPr>
        </p:nvSpPr>
        <p:spPr>
          <a:xfrm>
            <a:off x="107504" y="260649"/>
            <a:ext cx="8928992" cy="504056"/>
          </a:xfrm>
        </p:spPr>
        <p:txBody>
          <a:bodyPr>
            <a:noAutofit/>
          </a:bodyPr>
          <a:lstStyle/>
          <a:p>
            <a:pPr algn="ctr">
              <a:buNone/>
              <a:defRPr/>
            </a:pPr>
            <a:r>
              <a:rPr lang="tr-TR" sz="2400" b="1" dirty="0">
                <a:solidFill>
                  <a:srgbClr val="0070C0"/>
                </a:solidFill>
                <a:latin typeface="Times New Roman" panose="02020603050405020304" pitchFamily="18" charset="0"/>
                <a:cs typeface="Times New Roman" panose="02020603050405020304" pitchFamily="18" charset="0"/>
              </a:rPr>
              <a:t>«Bilimsel Araştırma Hazırlama ve Sunum Teknikleri» Dersi</a:t>
            </a:r>
          </a:p>
          <a:p>
            <a:pPr>
              <a:buNone/>
              <a:defRPr/>
            </a:pPr>
            <a:endParaRPr lang="tr-TR" sz="1600" b="1" dirty="0">
              <a:latin typeface="Times New Roman" panose="02020603050405020304" pitchFamily="18" charset="0"/>
              <a:cs typeface="Times New Roman" panose="02020603050405020304" pitchFamily="18" charset="0"/>
            </a:endParaRPr>
          </a:p>
          <a:p>
            <a:pPr indent="0">
              <a:buNone/>
              <a:defRPr/>
            </a:pPr>
            <a:r>
              <a:rPr lang="tr-TR" sz="3600" b="1" dirty="0">
                <a:solidFill>
                  <a:srgbClr val="FF0000"/>
                </a:solidFill>
                <a:latin typeface="Times New Roman" panose="02020603050405020304" pitchFamily="18" charset="0"/>
                <a:cs typeface="Times New Roman" panose="02020603050405020304" pitchFamily="18" charset="0"/>
              </a:rPr>
              <a:t>«Poster Sunum</a:t>
            </a:r>
          </a:p>
          <a:p>
            <a:pPr indent="0">
              <a:buNone/>
              <a:defRPr/>
            </a:pPr>
            <a:r>
              <a:rPr lang="tr-TR" sz="3600" b="1" dirty="0">
                <a:solidFill>
                  <a:srgbClr val="FF0000"/>
                </a:solidFill>
                <a:latin typeface="Times New Roman" panose="02020603050405020304" pitchFamily="18" charset="0"/>
                <a:cs typeface="Times New Roman" panose="02020603050405020304" pitchFamily="18" charset="0"/>
              </a:rPr>
              <a:t>Hazırlama Teknikleri»</a:t>
            </a:r>
          </a:p>
        </p:txBody>
      </p:sp>
      <p:sp>
        <p:nvSpPr>
          <p:cNvPr id="142341" name="Rectangle 5"/>
          <p:cNvSpPr>
            <a:spLocks noChangeArrowheads="1"/>
          </p:cNvSpPr>
          <p:nvPr/>
        </p:nvSpPr>
        <p:spPr bwMode="auto">
          <a:xfrm>
            <a:off x="5032375" y="5212357"/>
            <a:ext cx="3824100" cy="1384995"/>
          </a:xfrm>
          <a:prstGeom prst="rect">
            <a:avLst/>
          </a:prstGeom>
          <a:noFill/>
          <a:ln w="9525">
            <a:noFill/>
            <a:miter lim="800000"/>
            <a:headEnd/>
            <a:tailEnd/>
          </a:ln>
          <a:effectLst/>
        </p:spPr>
        <p:txBody>
          <a:bodyPr wrap="square">
            <a:spAutoFit/>
          </a:bodyPr>
          <a:lstStyle/>
          <a:p>
            <a:pPr lvl="0" algn="ctr"/>
            <a:r>
              <a:rPr lang="tr-TR" sz="2400" b="1" dirty="0">
                <a:solidFill>
                  <a:srgbClr val="FF0000"/>
                </a:solidFill>
                <a:latin typeface="Times New Roman" pitchFamily="18" charset="0"/>
                <a:cs typeface="Times New Roman" pitchFamily="18" charset="0"/>
              </a:rPr>
              <a:t>Doç. Dr. Yener ATASEVEN</a:t>
            </a:r>
          </a:p>
          <a:p>
            <a:pPr lvl="0" algn="ctr"/>
            <a:endParaRPr lang="tr-TR" sz="1000" b="1" dirty="0">
              <a:solidFill>
                <a:srgbClr val="FF0000"/>
              </a:solidFill>
              <a:latin typeface="Times New Roman" pitchFamily="18" charset="0"/>
              <a:cs typeface="Times New Roman" pitchFamily="18" charset="0"/>
            </a:endParaRPr>
          </a:p>
          <a:p>
            <a:pPr algn="ctr">
              <a:defRPr/>
            </a:pPr>
            <a:r>
              <a:rPr lang="en-US" sz="2000" b="1" dirty="0" err="1">
                <a:solidFill>
                  <a:srgbClr val="FF0000"/>
                </a:solidFill>
                <a:latin typeface="Times New Roman" pitchFamily="18" charset="0"/>
                <a:cs typeface="Times New Roman" pitchFamily="18" charset="0"/>
              </a:rPr>
              <a:t>yenerataseven</a:t>
            </a:r>
            <a:r>
              <a:rPr lang="en-US" sz="2000" b="1" dirty="0">
                <a:solidFill>
                  <a:srgbClr val="FF0000"/>
                </a:solidFill>
                <a:latin typeface="Times New Roman" pitchFamily="18" charset="0"/>
                <a:cs typeface="Times New Roman" pitchFamily="18" charset="0"/>
              </a:rPr>
              <a:t>@</a:t>
            </a:r>
            <a:r>
              <a:rPr lang="tr-TR" sz="2000" b="1" dirty="0" err="1">
                <a:solidFill>
                  <a:srgbClr val="FF0000"/>
                </a:solidFill>
                <a:latin typeface="Times New Roman" pitchFamily="18" charset="0"/>
                <a:cs typeface="Times New Roman" pitchFamily="18" charset="0"/>
              </a:rPr>
              <a:t>hotmail</a:t>
            </a:r>
            <a:r>
              <a:rPr lang="tr-TR" sz="2000" b="1" dirty="0">
                <a:solidFill>
                  <a:srgbClr val="FF0000"/>
                </a:solidFill>
                <a:latin typeface="Times New Roman" pitchFamily="18" charset="0"/>
                <a:cs typeface="Times New Roman" pitchFamily="18" charset="0"/>
              </a:rPr>
              <a:t>.com</a:t>
            </a:r>
            <a:endParaRPr lang="en-US" sz="2000" b="1" dirty="0">
              <a:solidFill>
                <a:srgbClr val="FF0000"/>
              </a:solidFill>
              <a:latin typeface="Times New Roman" pitchFamily="18" charset="0"/>
              <a:cs typeface="Times New Roman" pitchFamily="18" charset="0"/>
            </a:endParaRPr>
          </a:p>
          <a:p>
            <a:pPr algn="ctr">
              <a:defRPr/>
            </a:pPr>
            <a:endParaRPr lang="tr-TR" sz="1000" b="1" dirty="0">
              <a:solidFill>
                <a:srgbClr val="FF0000"/>
              </a:solidFill>
              <a:latin typeface="Times New Roman" panose="02020603050405020304" pitchFamily="18" charset="0"/>
              <a:cs typeface="Times New Roman" panose="02020603050405020304" pitchFamily="18" charset="0"/>
            </a:endParaRPr>
          </a:p>
          <a:p>
            <a:pPr algn="ctr">
              <a:defRPr/>
            </a:pPr>
            <a:r>
              <a:rPr lang="tr-TR" sz="2000" b="1" dirty="0">
                <a:solidFill>
                  <a:srgbClr val="FF0000"/>
                </a:solidFill>
                <a:latin typeface="Times New Roman" pitchFamily="18" charset="0"/>
                <a:cs typeface="Times New Roman" pitchFamily="18" charset="0"/>
              </a:rPr>
              <a:t>3 MAYIS 2021</a:t>
            </a:r>
          </a:p>
        </p:txBody>
      </p:sp>
      <p:sp>
        <p:nvSpPr>
          <p:cNvPr id="2" name="AutoShape 2" descr="http://www.gthbhaber.com/wp-content/uploads/2015/05/%C3%BC%C3%BC%C3%BC%C3%BC%C3%BC%C3%BC%C3%BC%C3%BC%C3%BC%C3%BC%C3%BC%C3%BC.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3" name="AutoShape 4" descr="http://www.gthbhaber.com/wp-content/uploads/2015/05/%C3%BC%C3%BC%C3%BC%C3%BC%C3%BC%C3%BC%C3%BC%C3%BC%C3%BC%C3%BC%C3%BC%C3%BC.jpg"/>
          <p:cNvSpPr>
            <a:spLocks noChangeAspect="1" noChangeArrowheads="1"/>
          </p:cNvSpPr>
          <p:nvPr/>
        </p:nvSpPr>
        <p:spPr bwMode="auto">
          <a:xfrm>
            <a:off x="307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4" name="AutoShape 6" descr="http://www.gthbhaber.com/wp-content/uploads/2015/05/%C3%BC%C3%BC%C3%BC%C3%BC%C3%BC%C3%BC%C3%BC%C3%BC%C3%BC%C3%BC%C3%BC%C3%BC.jpg"/>
          <p:cNvSpPr>
            <a:spLocks noChangeAspect="1" noChangeArrowheads="1"/>
          </p:cNvSpPr>
          <p:nvPr/>
        </p:nvSpPr>
        <p:spPr bwMode="auto">
          <a:xfrm>
            <a:off x="460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6" name="Picture 4" descr="Sözlü Bildiri &amp; Poster Sunumu GREATIST'te Ödüllü"/>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7280" y="1122419"/>
            <a:ext cx="3977208" cy="38187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kademik poster baskı"/>
          <p:cNvPicPr>
            <a:picLocks noChangeAspect="1" noChangeArrowheads="1"/>
          </p:cNvPicPr>
          <p:nvPr/>
        </p:nvPicPr>
        <p:blipFill rotWithShape="1">
          <a:blip r:embed="rId4">
            <a:extLst>
              <a:ext uri="{28A0092B-C50C-407E-A947-70E740481C1C}">
                <a14:useLocalDpi xmlns:a14="http://schemas.microsoft.com/office/drawing/2010/main" val="0"/>
              </a:ext>
            </a:extLst>
          </a:blip>
          <a:srcRect b="27265"/>
          <a:stretch/>
        </p:blipFill>
        <p:spPr bwMode="auto">
          <a:xfrm>
            <a:off x="155574" y="2517098"/>
            <a:ext cx="4704457" cy="41217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652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TASARLANMASI-4/8</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771655"/>
            <a:ext cx="8352928" cy="954107"/>
          </a:xfrm>
          <a:prstGeom prst="rect">
            <a:avLst/>
          </a:prstGeom>
          <a:pattFill prst="pct5">
            <a:fgClr>
              <a:schemeClr val="accent1"/>
            </a:fgClr>
            <a:bgClr>
              <a:schemeClr val="bg1"/>
            </a:bgClr>
          </a:pattFill>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tr-TR" sz="2800" dirty="0"/>
              <a:t>Fazla ve süs amaçlı resim ve yazı fontlarının kullanılmaması önerilir.</a:t>
            </a:r>
            <a:endParaRPr lang="tr-TR" sz="2800" b="1" dirty="0">
              <a:solidFill>
                <a:schemeClr val="tx1"/>
              </a:solidFill>
              <a:cs typeface="Times New Roman" panose="02020603050405020304" pitchFamily="18" charset="0"/>
            </a:endParaRPr>
          </a:p>
        </p:txBody>
      </p:sp>
      <p:sp>
        <p:nvSpPr>
          <p:cNvPr id="6" name="Dikdörtgen 5"/>
          <p:cNvSpPr/>
          <p:nvPr/>
        </p:nvSpPr>
        <p:spPr>
          <a:xfrm>
            <a:off x="467544" y="2851775"/>
            <a:ext cx="8352928" cy="1261884"/>
          </a:xfrm>
          <a:prstGeom prst="rect">
            <a:avLst/>
          </a:prstGeom>
          <a:pattFill prst="pct5">
            <a:fgClr>
              <a:schemeClr val="accent1"/>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400" dirty="0"/>
              <a:t>Metin ve arka fonda kullandığınız renkler okunabilir olması bakımından </a:t>
            </a:r>
            <a:r>
              <a:rPr lang="tr-TR" sz="2800" b="1" i="1" u="sng" dirty="0">
                <a:solidFill>
                  <a:srgbClr val="FF0000"/>
                </a:solidFill>
              </a:rPr>
              <a:t>zıtlık oluşturacak </a:t>
            </a:r>
            <a:r>
              <a:rPr lang="tr-TR" sz="2400" dirty="0"/>
              <a:t>şekilde seçilmelidir (Siyah-beyaz vs.)</a:t>
            </a:r>
            <a:endParaRPr lang="tr-TR"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10</a:t>
            </a:fld>
            <a:endParaRPr lang="tr-TR"/>
          </a:p>
        </p:txBody>
      </p:sp>
      <p:sp>
        <p:nvSpPr>
          <p:cNvPr id="7" name="Dikdörtgen 6"/>
          <p:cNvSpPr/>
          <p:nvPr/>
        </p:nvSpPr>
        <p:spPr>
          <a:xfrm>
            <a:off x="467544" y="4147919"/>
            <a:ext cx="8352928" cy="954107"/>
          </a:xfrm>
          <a:prstGeom prst="rect">
            <a:avLst/>
          </a:prstGeom>
          <a:pattFill prst="pct5">
            <a:fgClr>
              <a:schemeClr val="accent1"/>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Posterinizin bölümleri arasında geçişler </a:t>
            </a:r>
            <a:r>
              <a:rPr lang="tr-TR" sz="2800" b="1" i="1" u="sng" dirty="0">
                <a:solidFill>
                  <a:srgbClr val="FF0000"/>
                </a:solidFill>
              </a:rPr>
              <a:t>mantıksal ve izlemesi</a:t>
            </a:r>
            <a:r>
              <a:rPr lang="tr-TR" sz="2800" dirty="0"/>
              <a:t> kolay olmalıdır.</a:t>
            </a:r>
            <a:endParaRPr lang="tr-TR" sz="2800" dirty="0">
              <a:solidFill>
                <a:schemeClr val="tx1"/>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467544" y="5282044"/>
            <a:ext cx="8352928" cy="523220"/>
          </a:xfrm>
          <a:prstGeom prst="rect">
            <a:avLst/>
          </a:prstGeom>
          <a:pattFill prst="pct5">
            <a:fgClr>
              <a:schemeClr val="accent1"/>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800" dirty="0"/>
              <a:t>Yalnızca </a:t>
            </a:r>
            <a:r>
              <a:rPr lang="tr-TR" sz="2800" b="1" i="1" u="sng" dirty="0">
                <a:solidFill>
                  <a:srgbClr val="FF0000"/>
                </a:solidFill>
              </a:rPr>
              <a:t>1 slayt </a:t>
            </a:r>
            <a:r>
              <a:rPr lang="tr-TR" sz="2800" dirty="0"/>
              <a:t>kullanılmalıdır.</a:t>
            </a:r>
          </a:p>
        </p:txBody>
      </p:sp>
    </p:spTree>
    <p:extLst>
      <p:ext uri="{BB962C8B-B14F-4D97-AF65-F5344CB8AC3E}">
        <p14:creationId xmlns:p14="http://schemas.microsoft.com/office/powerpoint/2010/main" val="190010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TASARLANMASI-5/8</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340768"/>
            <a:ext cx="8352928" cy="461665"/>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tr-TR" sz="2400" b="1" dirty="0"/>
              <a:t>Başlık ve Logolar</a:t>
            </a:r>
            <a:r>
              <a:rPr lang="tr-TR" sz="2400" dirty="0"/>
              <a:t> </a:t>
            </a:r>
            <a:endParaRPr lang="tr-TR" sz="2400" b="1" dirty="0">
              <a:solidFill>
                <a:schemeClr val="tx1"/>
              </a:solidFill>
              <a:cs typeface="Times New Roman" panose="02020603050405020304" pitchFamily="18" charset="0"/>
            </a:endParaRPr>
          </a:p>
        </p:txBody>
      </p:sp>
      <p:sp>
        <p:nvSpPr>
          <p:cNvPr id="6" name="Dikdörtgen 5"/>
          <p:cNvSpPr/>
          <p:nvPr/>
        </p:nvSpPr>
        <p:spPr>
          <a:xfrm>
            <a:off x="467544" y="2175247"/>
            <a:ext cx="8352928" cy="892552"/>
          </a:xfrm>
          <a:prstGeom prst="rect">
            <a:avLst/>
          </a:prstGeom>
          <a:pattFill prst="pct40">
            <a:fgClr>
              <a:schemeClr val="bg2"/>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b="1" i="1" u="sng" dirty="0">
                <a:solidFill>
                  <a:srgbClr val="FF0000"/>
                </a:solidFill>
              </a:rPr>
              <a:t>Koyu</a:t>
            </a:r>
            <a:r>
              <a:rPr lang="tr-TR" sz="2800" dirty="0"/>
              <a:t> </a:t>
            </a:r>
            <a:r>
              <a:rPr lang="tr-TR" sz="2400" dirty="0"/>
              <a:t>puntoyla yazılmalı ve okunun </a:t>
            </a:r>
            <a:r>
              <a:rPr lang="tr-TR" sz="2800" b="1" i="1" u="sng" dirty="0">
                <a:solidFill>
                  <a:srgbClr val="FF0000"/>
                </a:solidFill>
              </a:rPr>
              <a:t>dikkatini</a:t>
            </a:r>
            <a:r>
              <a:rPr lang="tr-TR" sz="2800" dirty="0"/>
              <a:t> </a:t>
            </a:r>
            <a:r>
              <a:rPr lang="tr-TR" sz="2400" dirty="0"/>
              <a:t>çekecek bir başlık kullanılmalıdır.</a:t>
            </a:r>
            <a:endParaRPr lang="tr-TR" sz="2400" b="1"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11</a:t>
            </a:fld>
            <a:endParaRPr lang="tr-TR"/>
          </a:p>
        </p:txBody>
      </p:sp>
      <p:sp>
        <p:nvSpPr>
          <p:cNvPr id="7" name="Dikdörtgen 6"/>
          <p:cNvSpPr/>
          <p:nvPr/>
        </p:nvSpPr>
        <p:spPr>
          <a:xfrm>
            <a:off x="467544" y="3111351"/>
            <a:ext cx="8352928" cy="523220"/>
          </a:xfrm>
          <a:prstGeom prst="rect">
            <a:avLst/>
          </a:prstGeom>
          <a:pattFill prst="pct40">
            <a:fgClr>
              <a:schemeClr val="bg2"/>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Başlığın diğer bölümlerde kullanılan puntodan </a:t>
            </a:r>
            <a:r>
              <a:rPr lang="tr-TR" sz="2800" b="1" i="1" u="sng" dirty="0">
                <a:solidFill>
                  <a:srgbClr val="FF0000"/>
                </a:solidFill>
              </a:rPr>
              <a:t>büyük</a:t>
            </a:r>
            <a:r>
              <a:rPr lang="tr-TR" sz="2800" dirty="0"/>
              <a:t> </a:t>
            </a:r>
            <a:r>
              <a:rPr lang="tr-TR" sz="2400" dirty="0"/>
              <a:t>olmalı.</a:t>
            </a:r>
          </a:p>
        </p:txBody>
      </p:sp>
      <p:sp>
        <p:nvSpPr>
          <p:cNvPr id="8" name="Dikdörtgen 7"/>
          <p:cNvSpPr/>
          <p:nvPr/>
        </p:nvSpPr>
        <p:spPr>
          <a:xfrm>
            <a:off x="467544" y="3687415"/>
            <a:ext cx="8352928" cy="523220"/>
          </a:xfrm>
          <a:prstGeom prst="rect">
            <a:avLst/>
          </a:prstGeom>
          <a:pattFill prst="pct40">
            <a:fgClr>
              <a:schemeClr val="bg2"/>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Başlığın bir veya her iki tarafına kurum </a:t>
            </a:r>
            <a:r>
              <a:rPr lang="tr-TR" sz="2800" b="1" i="1" u="sng" dirty="0">
                <a:solidFill>
                  <a:srgbClr val="FF0000"/>
                </a:solidFill>
              </a:rPr>
              <a:t>logoları</a:t>
            </a:r>
            <a:r>
              <a:rPr lang="tr-TR" sz="2400" dirty="0"/>
              <a:t> eklenebilir.</a:t>
            </a:r>
          </a:p>
        </p:txBody>
      </p:sp>
      <p:sp>
        <p:nvSpPr>
          <p:cNvPr id="9" name="Dikdörtgen 8"/>
          <p:cNvSpPr/>
          <p:nvPr/>
        </p:nvSpPr>
        <p:spPr>
          <a:xfrm>
            <a:off x="467544" y="4254187"/>
            <a:ext cx="8352928" cy="954107"/>
          </a:xfrm>
          <a:prstGeom prst="rect">
            <a:avLst/>
          </a:prstGeom>
          <a:pattFill prst="pct40">
            <a:fgClr>
              <a:schemeClr val="bg2"/>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Başlığın altında </a:t>
            </a:r>
            <a:r>
              <a:rPr lang="tr-TR" sz="2800" b="1" i="1" u="sng" dirty="0">
                <a:solidFill>
                  <a:srgbClr val="FF0000"/>
                </a:solidFill>
              </a:rPr>
              <a:t>yazar isimlerine </a:t>
            </a:r>
            <a:r>
              <a:rPr lang="tr-TR" sz="2400" dirty="0"/>
              <a:t>ve onların da altında </a:t>
            </a:r>
            <a:r>
              <a:rPr lang="tr-TR" sz="2800" b="1" i="1" u="sng" dirty="0">
                <a:solidFill>
                  <a:srgbClr val="FF0000"/>
                </a:solidFill>
              </a:rPr>
              <a:t>kurum bilgilerine </a:t>
            </a:r>
            <a:r>
              <a:rPr lang="tr-TR" sz="2400" dirty="0"/>
              <a:t>yer verilir.</a:t>
            </a:r>
          </a:p>
        </p:txBody>
      </p:sp>
      <p:sp>
        <p:nvSpPr>
          <p:cNvPr id="10" name="Dikdörtgen 9"/>
          <p:cNvSpPr/>
          <p:nvPr/>
        </p:nvSpPr>
        <p:spPr>
          <a:xfrm>
            <a:off x="467544" y="5271591"/>
            <a:ext cx="8352928" cy="461665"/>
          </a:xfrm>
          <a:prstGeom prst="rect">
            <a:avLst/>
          </a:prstGeom>
          <a:pattFill prst="pct40">
            <a:fgClr>
              <a:schemeClr val="bg2"/>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Çalışmanın içeriğini yansıtmalı </a:t>
            </a:r>
          </a:p>
        </p:txBody>
      </p:sp>
      <p:sp>
        <p:nvSpPr>
          <p:cNvPr id="11" name="Dikdörtgen 10"/>
          <p:cNvSpPr/>
          <p:nvPr/>
        </p:nvSpPr>
        <p:spPr>
          <a:xfrm>
            <a:off x="465021" y="5813648"/>
            <a:ext cx="8352928" cy="523220"/>
          </a:xfrm>
          <a:prstGeom prst="rect">
            <a:avLst/>
          </a:prstGeom>
          <a:pattFill prst="pct40">
            <a:fgClr>
              <a:schemeClr val="bg2"/>
            </a:fgClr>
            <a:bgClr>
              <a:schemeClr val="bg1"/>
            </a:bgClr>
          </a:pattFill>
        </p:spPr>
        <p:style>
          <a:lnRef idx="1">
            <a:schemeClr val="accent6"/>
          </a:lnRef>
          <a:fillRef idx="2">
            <a:schemeClr val="accent6"/>
          </a:fillRef>
          <a:effectRef idx="1">
            <a:schemeClr val="accent6"/>
          </a:effectRef>
          <a:fontRef idx="minor">
            <a:schemeClr val="dk1"/>
          </a:fontRef>
        </p:style>
        <p:txBody>
          <a:bodyPr wrap="square">
            <a:spAutoFit/>
          </a:bodyPr>
          <a:lstStyle/>
          <a:p>
            <a:pPr fontAlgn="base"/>
            <a:r>
              <a:rPr lang="tr-TR" sz="2400" dirty="0"/>
              <a:t>En az 4-5 metreden rahatlıkla </a:t>
            </a:r>
            <a:r>
              <a:rPr lang="tr-TR" sz="2800" b="1" i="1" u="sng" dirty="0">
                <a:solidFill>
                  <a:srgbClr val="FF0000"/>
                </a:solidFill>
              </a:rPr>
              <a:t>okunabilmelidir</a:t>
            </a:r>
            <a:r>
              <a:rPr lang="tr-TR" sz="2400" dirty="0"/>
              <a:t>.</a:t>
            </a:r>
          </a:p>
        </p:txBody>
      </p:sp>
    </p:spTree>
    <p:extLst>
      <p:ext uri="{BB962C8B-B14F-4D97-AF65-F5344CB8AC3E}">
        <p14:creationId xmlns:p14="http://schemas.microsoft.com/office/powerpoint/2010/main" val="367378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1000"/>
                                        <p:tgtEl>
                                          <p:spTgt spid="11"/>
                                        </p:tgtEl>
                                      </p:cBhvr>
                                    </p:animEffect>
                                    <p:anim calcmode="lin" valueType="num">
                                      <p:cBhvr>
                                        <p:cTn id="50" dur="1000" fill="hold"/>
                                        <p:tgtEl>
                                          <p:spTgt spid="11"/>
                                        </p:tgtEl>
                                        <p:attrNameLst>
                                          <p:attrName>ppt_x</p:attrName>
                                        </p:attrNameLst>
                                      </p:cBhvr>
                                      <p:tavLst>
                                        <p:tav tm="0">
                                          <p:val>
                                            <p:strVal val="#ppt_x"/>
                                          </p:val>
                                        </p:tav>
                                        <p:tav tm="100000">
                                          <p:val>
                                            <p:strVal val="#ppt_x"/>
                                          </p:val>
                                        </p:tav>
                                      </p:tavLst>
                                    </p:anim>
                                    <p:anim calcmode="lin" valueType="num">
                                      <p:cBhvr>
                                        <p:cTn id="5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TASARLANMASI-6/8</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628800"/>
            <a:ext cx="8352928" cy="461665"/>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tr-TR" sz="2400" b="1" dirty="0"/>
              <a:t>Bölümler</a:t>
            </a:r>
            <a:endParaRPr lang="tr-TR" sz="2400" b="1" dirty="0">
              <a:solidFill>
                <a:schemeClr val="tx1"/>
              </a:solidFill>
              <a:cs typeface="Times New Roman" panose="02020603050405020304" pitchFamily="18" charset="0"/>
            </a:endParaRPr>
          </a:p>
        </p:txBody>
      </p:sp>
      <p:sp>
        <p:nvSpPr>
          <p:cNvPr id="6" name="Dikdörtgen 5"/>
          <p:cNvSpPr/>
          <p:nvPr/>
        </p:nvSpPr>
        <p:spPr>
          <a:xfrm>
            <a:off x="467544" y="2852936"/>
            <a:ext cx="8352928" cy="461665"/>
          </a:xfrm>
          <a:prstGeom prst="rect">
            <a:avLst/>
          </a:prstGeom>
          <a:pattFill prst="pct20">
            <a:fgClr>
              <a:schemeClr val="tx2">
                <a:lumMod val="20000"/>
                <a:lumOff val="80000"/>
              </a:schemeClr>
            </a:fgClr>
            <a:bgClr>
              <a:schemeClr val="bg1"/>
            </a:bgClr>
          </a:patt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400" dirty="0"/>
              <a:t>Giriş, yöntem, bulgular, sonuç ve tartışma, kaynaklar</a:t>
            </a:r>
            <a:endParaRPr lang="tr-TR" sz="2400" b="1"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12</a:t>
            </a:fld>
            <a:endParaRPr lang="tr-TR"/>
          </a:p>
        </p:txBody>
      </p:sp>
      <p:sp>
        <p:nvSpPr>
          <p:cNvPr id="7" name="Dikdörtgen 6"/>
          <p:cNvSpPr/>
          <p:nvPr/>
        </p:nvSpPr>
        <p:spPr>
          <a:xfrm>
            <a:off x="467544" y="3458617"/>
            <a:ext cx="8352928" cy="461665"/>
          </a:xfrm>
          <a:prstGeom prst="rect">
            <a:avLst/>
          </a:prstGeom>
          <a:pattFill prst="pct20">
            <a:fgClr>
              <a:schemeClr val="tx2">
                <a:lumMod val="20000"/>
                <a:lumOff val="80000"/>
              </a:schemeClr>
            </a:fgClr>
            <a:bgClr>
              <a:schemeClr val="bg1"/>
            </a:bgClr>
          </a:patt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E</a:t>
            </a:r>
            <a:r>
              <a:rPr lang="nn-NO" sz="2400" dirty="0"/>
              <a:t>k olarak tablo ve şekiller</a:t>
            </a:r>
            <a:r>
              <a:rPr lang="tr-TR" sz="2400" dirty="0"/>
              <a:t> olabilir.</a:t>
            </a:r>
          </a:p>
        </p:txBody>
      </p:sp>
      <p:sp>
        <p:nvSpPr>
          <p:cNvPr id="8" name="Dikdörtgen 7"/>
          <p:cNvSpPr/>
          <p:nvPr/>
        </p:nvSpPr>
        <p:spPr>
          <a:xfrm>
            <a:off x="467544" y="4034681"/>
            <a:ext cx="8352928" cy="461665"/>
          </a:xfrm>
          <a:prstGeom prst="rect">
            <a:avLst/>
          </a:prstGeom>
          <a:pattFill prst="pct20">
            <a:fgClr>
              <a:schemeClr val="tx2">
                <a:lumMod val="20000"/>
                <a:lumOff val="80000"/>
              </a:schemeClr>
            </a:fgClr>
            <a:bgClr>
              <a:schemeClr val="bg1"/>
            </a:bgClr>
          </a:patt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Posterler aşırı metin içermemeli.</a:t>
            </a:r>
          </a:p>
        </p:txBody>
      </p:sp>
      <p:sp>
        <p:nvSpPr>
          <p:cNvPr id="9" name="Dikdörtgen 8"/>
          <p:cNvSpPr/>
          <p:nvPr/>
        </p:nvSpPr>
        <p:spPr>
          <a:xfrm>
            <a:off x="467544" y="4610745"/>
            <a:ext cx="8352928" cy="1200329"/>
          </a:xfrm>
          <a:prstGeom prst="rect">
            <a:avLst/>
          </a:prstGeom>
          <a:pattFill prst="pct20">
            <a:fgClr>
              <a:schemeClr val="tx2">
                <a:lumMod val="20000"/>
                <a:lumOff val="80000"/>
              </a:schemeClr>
            </a:fgClr>
            <a:bgClr>
              <a:schemeClr val="bg1"/>
            </a:bgClr>
          </a:patt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Metinler 16-24 punto büyüklüğünde olabilir. Okuma güçlüğü yaratması nedeniyle mümkün olduğu kadar 12 puntodan küçük olmamalıdır.</a:t>
            </a:r>
          </a:p>
        </p:txBody>
      </p:sp>
      <p:sp>
        <p:nvSpPr>
          <p:cNvPr id="14" name="Dikdörtgen 13"/>
          <p:cNvSpPr/>
          <p:nvPr/>
        </p:nvSpPr>
        <p:spPr>
          <a:xfrm>
            <a:off x="467544" y="5919663"/>
            <a:ext cx="8352928" cy="461665"/>
          </a:xfrm>
          <a:prstGeom prst="rect">
            <a:avLst/>
          </a:prstGeom>
          <a:pattFill prst="pct20">
            <a:fgClr>
              <a:schemeClr val="tx2">
                <a:lumMod val="20000"/>
                <a:lumOff val="80000"/>
              </a:schemeClr>
            </a:fgClr>
            <a:bgClr>
              <a:schemeClr val="bg1"/>
            </a:bgClr>
          </a:patt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400" dirty="0"/>
              <a:t>Paragraflardan çok madde işaretleriyle anlatımın tercih edilmelidir.</a:t>
            </a:r>
            <a:endParaRPr lang="tr-TR" sz="2400" dirty="0">
              <a:solidFill>
                <a:schemeClr val="tx1"/>
              </a:solidFill>
              <a:cs typeface="Times New Roman" panose="02020603050405020304" pitchFamily="18" charset="0"/>
            </a:endParaRPr>
          </a:p>
        </p:txBody>
      </p:sp>
    </p:spTree>
    <p:extLst>
      <p:ext uri="{BB962C8B-B14F-4D97-AF65-F5344CB8AC3E}">
        <p14:creationId xmlns:p14="http://schemas.microsoft.com/office/powerpoint/2010/main" val="3970879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TASARLANMASI-7/8</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887215"/>
            <a:ext cx="8352928" cy="461665"/>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tr-TR" sz="2400" b="1" dirty="0"/>
              <a:t>Tablo ve Şekiller</a:t>
            </a:r>
            <a:endParaRPr lang="tr-TR" sz="2400" b="1" dirty="0">
              <a:solidFill>
                <a:schemeClr val="tx1"/>
              </a:solidFill>
              <a:cs typeface="Times New Roman" panose="02020603050405020304" pitchFamily="18" charset="0"/>
            </a:endParaRPr>
          </a:p>
        </p:txBody>
      </p:sp>
      <p:sp useBgFill="1">
        <p:nvSpPr>
          <p:cNvPr id="6" name="Dikdörtgen 5"/>
          <p:cNvSpPr/>
          <p:nvPr/>
        </p:nvSpPr>
        <p:spPr>
          <a:xfrm>
            <a:off x="467544" y="3327375"/>
            <a:ext cx="8352928" cy="830997"/>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400" dirty="0"/>
              <a:t>Hem estetik hem de aktarılmak istenen bilginin </a:t>
            </a:r>
            <a:r>
              <a:rPr lang="tr-TR" sz="2400" b="1" i="1" u="sng" dirty="0">
                <a:solidFill>
                  <a:srgbClr val="FF0000"/>
                </a:solidFill>
              </a:rPr>
              <a:t>kolay anlaşılmasını</a:t>
            </a:r>
            <a:r>
              <a:rPr lang="tr-TR" sz="2400" dirty="0"/>
              <a:t> sağlaması bakımından önemlidir.</a:t>
            </a:r>
            <a:endParaRPr lang="tr-TR" sz="2400"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13</a:t>
            </a:fld>
            <a:endParaRPr lang="tr-TR"/>
          </a:p>
        </p:txBody>
      </p:sp>
      <p:sp useBgFill="1">
        <p:nvSpPr>
          <p:cNvPr id="7" name="Dikdörtgen 6"/>
          <p:cNvSpPr/>
          <p:nvPr/>
        </p:nvSpPr>
        <p:spPr>
          <a:xfrm>
            <a:off x="467544" y="4263479"/>
            <a:ext cx="8352928" cy="461665"/>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En önemli nokta rakamlar ve metinler </a:t>
            </a:r>
            <a:r>
              <a:rPr lang="tr-TR" sz="2400" b="1" i="1" u="sng" dirty="0">
                <a:solidFill>
                  <a:srgbClr val="FF0000"/>
                </a:solidFill>
              </a:rPr>
              <a:t>okunabilir</a:t>
            </a:r>
            <a:r>
              <a:rPr lang="tr-TR" sz="2400" dirty="0"/>
              <a:t> ve </a:t>
            </a:r>
            <a:r>
              <a:rPr lang="tr-TR" sz="2400" b="1" i="1" u="sng" dirty="0">
                <a:solidFill>
                  <a:srgbClr val="FF0000"/>
                </a:solidFill>
              </a:rPr>
              <a:t>net</a:t>
            </a:r>
            <a:r>
              <a:rPr lang="tr-TR" sz="2400" dirty="0"/>
              <a:t> olmalıdır.</a:t>
            </a:r>
          </a:p>
        </p:txBody>
      </p:sp>
      <p:sp useBgFill="1">
        <p:nvSpPr>
          <p:cNvPr id="8" name="Dikdörtgen 7"/>
          <p:cNvSpPr/>
          <p:nvPr/>
        </p:nvSpPr>
        <p:spPr>
          <a:xfrm>
            <a:off x="467544" y="4839543"/>
            <a:ext cx="8352928" cy="461665"/>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Görsellerde </a:t>
            </a:r>
            <a:r>
              <a:rPr lang="tr-TR" sz="2400" b="1" i="1" u="sng" dirty="0">
                <a:solidFill>
                  <a:srgbClr val="FF0000"/>
                </a:solidFill>
              </a:rPr>
              <a:t>piksel kaymasına </a:t>
            </a:r>
            <a:r>
              <a:rPr lang="tr-TR" sz="2400" dirty="0"/>
              <a:t>dikkat edilmelidir.</a:t>
            </a:r>
          </a:p>
        </p:txBody>
      </p:sp>
      <p:sp useBgFill="1">
        <p:nvSpPr>
          <p:cNvPr id="10" name="Dikdörtgen 9"/>
          <p:cNvSpPr/>
          <p:nvPr/>
        </p:nvSpPr>
        <p:spPr>
          <a:xfrm>
            <a:off x="467544" y="5415607"/>
            <a:ext cx="8352928" cy="461665"/>
          </a:xfrm>
          <a:prstGeom prst="rect">
            <a:avLst/>
          </a:prstGeom>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400" dirty="0"/>
              <a:t>Renk kullanılacaksa </a:t>
            </a:r>
            <a:r>
              <a:rPr lang="tr-TR" sz="2400" b="1" i="1" u="sng" dirty="0">
                <a:solidFill>
                  <a:srgbClr val="FF0000"/>
                </a:solidFill>
              </a:rPr>
              <a:t>en fazla 2-3 renk </a:t>
            </a:r>
            <a:r>
              <a:rPr lang="tr-TR" sz="2400" dirty="0"/>
              <a:t>kullanılmalıdır.</a:t>
            </a:r>
          </a:p>
        </p:txBody>
      </p:sp>
    </p:spTree>
    <p:extLst>
      <p:ext uri="{BB962C8B-B14F-4D97-AF65-F5344CB8AC3E}">
        <p14:creationId xmlns:p14="http://schemas.microsoft.com/office/powerpoint/2010/main" val="3495749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TASARLANMASI-8/8</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887215"/>
            <a:ext cx="8352928" cy="461665"/>
          </a:xfrm>
          <a:prstGeom prst="rect">
            <a:avLst/>
          </a:prstGeom>
          <a:solidFill>
            <a:srgbClr val="FFFF00"/>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tr-TR" sz="2400" b="1" dirty="0"/>
              <a:t>Yazı büyüklüğü</a:t>
            </a:r>
          </a:p>
        </p:txBody>
      </p:sp>
      <p:sp>
        <p:nvSpPr>
          <p:cNvPr id="6" name="Dikdörtgen 5"/>
          <p:cNvSpPr/>
          <p:nvPr/>
        </p:nvSpPr>
        <p:spPr>
          <a:xfrm>
            <a:off x="467544" y="2780928"/>
            <a:ext cx="8352928" cy="3108543"/>
          </a:xfrm>
          <a:prstGeom prst="rect">
            <a:avLst/>
          </a:prstGeom>
          <a:solidFill>
            <a:schemeClr val="bg1">
              <a:lumMod val="95000"/>
            </a:schemeClr>
          </a:solidFill>
          <a:ln w="28575">
            <a:solidFill>
              <a:schemeClr val="tx1"/>
            </a:solidFill>
          </a:ln>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Wingdings 3"/>
              <a:buNone/>
            </a:pPr>
            <a:r>
              <a:rPr lang="tr-TR" sz="2800" dirty="0">
                <a:ea typeface="Tahoma" pitchFamily="34" charset="0"/>
                <a:cs typeface="Tahoma" pitchFamily="34" charset="0"/>
              </a:rPr>
              <a:t>Başlık: 			72-100  (</a:t>
            </a:r>
            <a:r>
              <a:rPr lang="tr-TR" sz="2800" dirty="0" err="1">
                <a:ea typeface="Tahoma" pitchFamily="34" charset="0"/>
                <a:cs typeface="Tahoma" pitchFamily="34" charset="0"/>
              </a:rPr>
              <a:t>pt</a:t>
            </a:r>
            <a:r>
              <a:rPr lang="tr-TR" sz="2800" dirty="0">
                <a:ea typeface="Tahoma" pitchFamily="34" charset="0"/>
                <a:cs typeface="Tahoma" pitchFamily="34" charset="0"/>
              </a:rPr>
              <a:t>) </a:t>
            </a:r>
          </a:p>
          <a:p>
            <a:pPr>
              <a:buFont typeface="Wingdings 3"/>
              <a:buNone/>
            </a:pPr>
            <a:r>
              <a:rPr lang="tr-TR" sz="2800" dirty="0">
                <a:ea typeface="Tahoma" pitchFamily="34" charset="0"/>
                <a:cs typeface="Tahoma" pitchFamily="34" charset="0"/>
              </a:rPr>
              <a:t> </a:t>
            </a:r>
          </a:p>
          <a:p>
            <a:pPr>
              <a:buFont typeface="Wingdings 3"/>
              <a:buNone/>
            </a:pPr>
            <a:r>
              <a:rPr lang="tr-TR" sz="2800" dirty="0">
                <a:ea typeface="Tahoma" pitchFamily="34" charset="0"/>
                <a:cs typeface="Tahoma" pitchFamily="34" charset="0"/>
              </a:rPr>
              <a:t>Bölüm başlıkları: 		36-48</a:t>
            </a:r>
          </a:p>
          <a:p>
            <a:pPr>
              <a:buFont typeface="Wingdings 3"/>
              <a:buNone/>
            </a:pPr>
            <a:r>
              <a:rPr lang="tr-TR" sz="2800" dirty="0">
                <a:ea typeface="Tahoma" pitchFamily="34" charset="0"/>
                <a:cs typeface="Tahoma" pitchFamily="34" charset="0"/>
              </a:rPr>
              <a:t> </a:t>
            </a:r>
          </a:p>
          <a:p>
            <a:pPr>
              <a:buFont typeface="Wingdings 3"/>
              <a:buNone/>
            </a:pPr>
            <a:r>
              <a:rPr lang="tr-TR" sz="2800" dirty="0">
                <a:ea typeface="Tahoma" pitchFamily="34" charset="0"/>
                <a:cs typeface="Tahoma" pitchFamily="34" charset="0"/>
              </a:rPr>
              <a:t>Metin: 			24</a:t>
            </a:r>
          </a:p>
          <a:p>
            <a:pPr>
              <a:buFont typeface="Wingdings 3"/>
              <a:buNone/>
            </a:pPr>
            <a:r>
              <a:rPr lang="tr-TR" sz="2800" dirty="0">
                <a:ea typeface="Tahoma" pitchFamily="34" charset="0"/>
                <a:cs typeface="Tahoma" pitchFamily="34" charset="0"/>
              </a:rPr>
              <a:t> </a:t>
            </a:r>
          </a:p>
          <a:p>
            <a:pPr>
              <a:buFont typeface="Wingdings 3"/>
              <a:buNone/>
            </a:pPr>
            <a:r>
              <a:rPr lang="tr-TR" sz="2800" dirty="0">
                <a:ea typeface="Tahoma" pitchFamily="34" charset="0"/>
                <a:cs typeface="Tahoma" pitchFamily="34" charset="0"/>
              </a:rPr>
              <a:t>En az:	 			20</a:t>
            </a:r>
          </a:p>
        </p:txBody>
      </p:sp>
      <p:sp>
        <p:nvSpPr>
          <p:cNvPr id="2" name="Slayt Numarası Yer Tutucusu 1"/>
          <p:cNvSpPr>
            <a:spLocks noGrp="1"/>
          </p:cNvSpPr>
          <p:nvPr>
            <p:ph type="sldNum" sz="quarter" idx="12"/>
          </p:nvPr>
        </p:nvSpPr>
        <p:spPr/>
        <p:txBody>
          <a:bodyPr/>
          <a:lstStyle/>
          <a:p>
            <a:fld id="{D955456D-EDC7-4268-BE3E-5964AA3AA61D}" type="slidenum">
              <a:rPr lang="tr-TR" smtClean="0"/>
              <a:t>14</a:t>
            </a:fld>
            <a:endParaRPr lang="tr-TR"/>
          </a:p>
        </p:txBody>
      </p:sp>
    </p:spTree>
    <p:extLst>
      <p:ext uri="{BB962C8B-B14F-4D97-AF65-F5344CB8AC3E}">
        <p14:creationId xmlns:p14="http://schemas.microsoft.com/office/powerpoint/2010/main" val="85494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1"/>
          </p:nvPr>
        </p:nvSpPr>
        <p:spPr/>
        <p:txBody>
          <a:bodyPr/>
          <a:lstStyle/>
          <a:p>
            <a:pPr>
              <a:defRPr/>
            </a:pPr>
            <a:fld id="{9A2F91FB-D8B1-4FFB-BDF7-28C28930A9B8}" type="slidenum">
              <a:rPr lang="tr-TR" smtClean="0"/>
              <a:pPr>
                <a:defRPr/>
              </a:pPr>
              <a:t>15</a:t>
            </a:fld>
            <a:endParaRPr lang="tr-TR"/>
          </a:p>
        </p:txBody>
      </p:sp>
      <p:graphicFrame>
        <p:nvGraphicFramePr>
          <p:cNvPr id="7" name="İçerik Yer Tutucusu 6"/>
          <p:cNvGraphicFramePr>
            <a:graphicFrameLocks noGrp="1"/>
          </p:cNvGraphicFramePr>
          <p:nvPr>
            <p:ph idx="1"/>
            <p:extLst>
              <p:ext uri="{D42A27DB-BD31-4B8C-83A1-F6EECF244321}">
                <p14:modId xmlns:p14="http://schemas.microsoft.com/office/powerpoint/2010/main" val="579233202"/>
              </p:ext>
            </p:extLst>
          </p:nvPr>
        </p:nvGraphicFramePr>
        <p:xfrm>
          <a:off x="295062" y="457200"/>
          <a:ext cx="8568952" cy="571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38688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SUNULMASI</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988840"/>
            <a:ext cx="8352928" cy="523220"/>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tr-TR" sz="2800" dirty="0"/>
              <a:t>Poster; asılacağı alan ile uyumlu olmalıdır.</a:t>
            </a:r>
            <a:endParaRPr lang="tr-TR" sz="2800" b="1" dirty="0">
              <a:solidFill>
                <a:schemeClr val="tx1"/>
              </a:solidFill>
              <a:latin typeface="Times New Roman" panose="02020603050405020304" pitchFamily="18" charset="0"/>
              <a:cs typeface="Times New Roman" panose="02020603050405020304" pitchFamily="18" charset="0"/>
            </a:endParaRPr>
          </a:p>
        </p:txBody>
      </p:sp>
      <p:sp>
        <p:nvSpPr>
          <p:cNvPr id="6" name="Dikdörtgen 5"/>
          <p:cNvSpPr/>
          <p:nvPr/>
        </p:nvSpPr>
        <p:spPr>
          <a:xfrm>
            <a:off x="467544" y="2636912"/>
            <a:ext cx="8352928" cy="523220"/>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b="1" i="1" dirty="0">
                <a:solidFill>
                  <a:srgbClr val="FF0000"/>
                </a:solidFill>
                <a:highlight>
                  <a:srgbClr val="FFFF00"/>
                </a:highlight>
              </a:rPr>
              <a:t>Tek sayfa </a:t>
            </a:r>
            <a:r>
              <a:rPr lang="tr-TR" sz="2800" dirty="0"/>
              <a:t>halinde hazırlanmalıdır.</a:t>
            </a:r>
            <a:endParaRPr lang="tr-TR" sz="2000"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16</a:t>
            </a:fld>
            <a:endParaRPr lang="tr-TR"/>
          </a:p>
        </p:txBody>
      </p:sp>
      <p:sp>
        <p:nvSpPr>
          <p:cNvPr id="7" name="Dikdörtgen 6"/>
          <p:cNvSpPr/>
          <p:nvPr/>
        </p:nvSpPr>
        <p:spPr>
          <a:xfrm>
            <a:off x="467544" y="3356992"/>
            <a:ext cx="8352928" cy="523220"/>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Genellikle; </a:t>
            </a:r>
            <a:r>
              <a:rPr lang="tr-TR" sz="2800" b="1" i="1" dirty="0">
                <a:solidFill>
                  <a:srgbClr val="FF0000"/>
                </a:solidFill>
                <a:highlight>
                  <a:srgbClr val="FFFF00"/>
                </a:highlight>
              </a:rPr>
              <a:t>A4 </a:t>
            </a:r>
            <a:r>
              <a:rPr lang="tr-TR" sz="2800" dirty="0"/>
              <a:t>şeklindeki sunum önerilmez.</a:t>
            </a:r>
            <a:endParaRPr lang="tr-TR" sz="2800" b="1" dirty="0">
              <a:solidFill>
                <a:schemeClr val="tx1"/>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467544" y="4059069"/>
            <a:ext cx="8352928" cy="954107"/>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800" dirty="0">
                <a:ea typeface="Tahoma" pitchFamily="34" charset="0"/>
                <a:cs typeface="Tahoma" pitchFamily="34" charset="0"/>
              </a:rPr>
              <a:t>Katılımcılara dağıtılmak üzere </a:t>
            </a:r>
            <a:r>
              <a:rPr lang="tr-TR" sz="2800" b="1" i="1" dirty="0">
                <a:solidFill>
                  <a:srgbClr val="FF0000"/>
                </a:solidFill>
                <a:highlight>
                  <a:srgbClr val="FFFF00"/>
                </a:highlight>
              </a:rPr>
              <a:t>posterin küçültülmüş </a:t>
            </a:r>
            <a:r>
              <a:rPr lang="tr-TR" sz="2800" dirty="0">
                <a:ea typeface="Tahoma" pitchFamily="34" charset="0"/>
                <a:cs typeface="Tahoma" pitchFamily="34" charset="0"/>
              </a:rPr>
              <a:t>kopyaları alınabilir.</a:t>
            </a:r>
          </a:p>
        </p:txBody>
      </p:sp>
    </p:spTree>
    <p:extLst>
      <p:ext uri="{BB962C8B-B14F-4D97-AF65-F5344CB8AC3E}">
        <p14:creationId xmlns:p14="http://schemas.microsoft.com/office/powerpoint/2010/main" val="3978914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SUNULMASI</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916832"/>
            <a:ext cx="8352928" cy="954107"/>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tr-TR" sz="2800" dirty="0"/>
              <a:t>Posterinizi yanınızdan ayrılmamak gerekir. </a:t>
            </a:r>
            <a:r>
              <a:rPr lang="tr-TR" sz="2800" b="1" i="1" dirty="0">
                <a:solidFill>
                  <a:srgbClr val="FF0000"/>
                </a:solidFill>
                <a:highlight>
                  <a:srgbClr val="FFFF00"/>
                </a:highlight>
              </a:rPr>
              <a:t>Önerilen saatlerde</a:t>
            </a:r>
            <a:r>
              <a:rPr lang="tr-TR" sz="2800" dirty="0"/>
              <a:t> poster başında durulmalıdır. </a:t>
            </a:r>
            <a:endParaRPr lang="tr-TR" sz="2800" b="1" dirty="0">
              <a:solidFill>
                <a:schemeClr val="tx1"/>
              </a:solidFill>
              <a:latin typeface="Times New Roman" panose="02020603050405020304" pitchFamily="18" charset="0"/>
              <a:cs typeface="Times New Roman" panose="02020603050405020304" pitchFamily="18" charset="0"/>
            </a:endParaRPr>
          </a:p>
        </p:txBody>
      </p:sp>
      <p:sp>
        <p:nvSpPr>
          <p:cNvPr id="6" name="Dikdörtgen 5"/>
          <p:cNvSpPr/>
          <p:nvPr/>
        </p:nvSpPr>
        <p:spPr>
          <a:xfrm>
            <a:off x="467544" y="3140968"/>
            <a:ext cx="8352928" cy="954107"/>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Yanınıza siyah kalem ve </a:t>
            </a:r>
            <a:r>
              <a:rPr lang="tr-TR" sz="2800" dirty="0" err="1"/>
              <a:t>daksil</a:t>
            </a:r>
            <a:r>
              <a:rPr lang="tr-TR" sz="2800" dirty="0"/>
              <a:t> olmalıdır, posterde </a:t>
            </a:r>
            <a:r>
              <a:rPr lang="tr-TR" sz="2800" b="1" i="1" dirty="0">
                <a:solidFill>
                  <a:srgbClr val="FF0000"/>
                </a:solidFill>
                <a:highlight>
                  <a:srgbClr val="FFFF00"/>
                </a:highlight>
              </a:rPr>
              <a:t>baskı hataları</a:t>
            </a:r>
            <a:r>
              <a:rPr lang="tr-TR" sz="2800" dirty="0"/>
              <a:t> olabilir ve düzeltmeniz gerekebilir.</a:t>
            </a:r>
            <a:endParaRPr lang="tr-TR" sz="2000"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17</a:t>
            </a:fld>
            <a:endParaRPr lang="tr-TR"/>
          </a:p>
        </p:txBody>
      </p:sp>
      <p:sp>
        <p:nvSpPr>
          <p:cNvPr id="7" name="Dikdörtgen 6"/>
          <p:cNvSpPr/>
          <p:nvPr/>
        </p:nvSpPr>
        <p:spPr>
          <a:xfrm>
            <a:off x="467544" y="4293096"/>
            <a:ext cx="8352928" cy="523220"/>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Kongre </a:t>
            </a:r>
            <a:r>
              <a:rPr lang="tr-TR" sz="2800" b="1" i="1" dirty="0">
                <a:solidFill>
                  <a:srgbClr val="FF0000"/>
                </a:solidFill>
                <a:highlight>
                  <a:srgbClr val="FFFF00"/>
                </a:highlight>
              </a:rPr>
              <a:t>kimliğiniz</a:t>
            </a:r>
            <a:r>
              <a:rPr lang="tr-TR" sz="2800" dirty="0"/>
              <a:t> mutlaka üzerinizde olmalıdır. </a:t>
            </a:r>
            <a:endParaRPr lang="tr-TR" sz="2800" b="1" dirty="0">
              <a:solidFill>
                <a:schemeClr val="tx1"/>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467544" y="4995173"/>
            <a:ext cx="8352928" cy="954107"/>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800" dirty="0"/>
              <a:t>Poster metinler </a:t>
            </a:r>
            <a:r>
              <a:rPr lang="tr-TR" sz="2800" b="1" i="1" dirty="0">
                <a:solidFill>
                  <a:srgbClr val="FF0000"/>
                </a:solidFill>
                <a:highlight>
                  <a:srgbClr val="FFFF00"/>
                </a:highlight>
              </a:rPr>
              <a:t>okunmamalı</a:t>
            </a:r>
            <a:r>
              <a:rPr lang="tr-TR" sz="2800" dirty="0"/>
              <a:t>; 2-3 dakikalık sözlü sunum hazırlanabilir.</a:t>
            </a:r>
            <a:endParaRPr lang="tr-TR" sz="2800" dirty="0">
              <a:ea typeface="Tahoma" pitchFamily="34" charset="0"/>
              <a:cs typeface="Tahoma" pitchFamily="34" charset="0"/>
            </a:endParaRPr>
          </a:p>
        </p:txBody>
      </p:sp>
    </p:spTree>
    <p:extLst>
      <p:ext uri="{BB962C8B-B14F-4D97-AF65-F5344CB8AC3E}">
        <p14:creationId xmlns:p14="http://schemas.microsoft.com/office/powerpoint/2010/main" val="2472474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SUNULMASI</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2042845"/>
            <a:ext cx="8352928" cy="954107"/>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tr-TR" sz="2800" dirty="0"/>
              <a:t>Posterinizin bir köşesine e-posta, telefon vs. gibi </a:t>
            </a:r>
            <a:r>
              <a:rPr lang="tr-TR" sz="2800" b="1" i="1" u="sng" dirty="0">
                <a:solidFill>
                  <a:srgbClr val="FF0000"/>
                </a:solidFill>
                <a:highlight>
                  <a:srgbClr val="FFFF00"/>
                </a:highlight>
              </a:rPr>
              <a:t>iletişim bilgileri</a:t>
            </a:r>
            <a:r>
              <a:rPr lang="tr-TR" sz="2800" dirty="0"/>
              <a:t> eklenebilir.</a:t>
            </a:r>
            <a:endParaRPr lang="tr-TR" sz="2800" b="1" dirty="0">
              <a:solidFill>
                <a:schemeClr val="tx1"/>
              </a:solidFill>
              <a:latin typeface="Times New Roman" panose="02020603050405020304" pitchFamily="18" charset="0"/>
              <a:cs typeface="Times New Roman" panose="02020603050405020304" pitchFamily="18" charset="0"/>
            </a:endParaRPr>
          </a:p>
        </p:txBody>
      </p:sp>
      <p:sp>
        <p:nvSpPr>
          <p:cNvPr id="6" name="Dikdörtgen 5"/>
          <p:cNvSpPr/>
          <p:nvPr/>
        </p:nvSpPr>
        <p:spPr>
          <a:xfrm>
            <a:off x="467544" y="3266981"/>
            <a:ext cx="8352928" cy="1384995"/>
          </a:xfrm>
          <a:prstGeom prst="rect">
            <a:avLst/>
          </a:prstGeom>
          <a:solidFill>
            <a:schemeClr val="bg1"/>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800" dirty="0"/>
              <a:t>Posterinizi </a:t>
            </a:r>
            <a:r>
              <a:rPr lang="tr-TR" sz="2800" b="1" i="1" u="sng" dirty="0">
                <a:solidFill>
                  <a:srgbClr val="FF0000"/>
                </a:solidFill>
                <a:highlight>
                  <a:srgbClr val="FFFF00"/>
                </a:highlight>
              </a:rPr>
              <a:t>«Sosyal </a:t>
            </a:r>
            <a:r>
              <a:rPr lang="tr-TR" sz="2800" b="1" i="1" u="sng" dirty="0" err="1">
                <a:solidFill>
                  <a:srgbClr val="FF0000"/>
                </a:solidFill>
                <a:highlight>
                  <a:srgbClr val="FFFF00"/>
                </a:highlight>
              </a:rPr>
              <a:t>Medya»</a:t>
            </a:r>
            <a:r>
              <a:rPr lang="tr-TR" sz="2800" dirty="0" err="1">
                <a:solidFill>
                  <a:schemeClr val="tx1"/>
                </a:solidFill>
              </a:rPr>
              <a:t>da</a:t>
            </a:r>
            <a:r>
              <a:rPr lang="tr-TR" sz="2800" dirty="0">
                <a:solidFill>
                  <a:schemeClr val="tx1"/>
                </a:solidFill>
              </a:rPr>
              <a:t> </a:t>
            </a:r>
            <a:r>
              <a:rPr lang="tr-TR" sz="2800" dirty="0"/>
              <a:t>paylaşabilirsiniz.</a:t>
            </a:r>
          </a:p>
          <a:p>
            <a:pPr algn="just"/>
            <a:endParaRPr lang="tr-TR" sz="2800" dirty="0"/>
          </a:p>
          <a:p>
            <a:pPr algn="just"/>
            <a:r>
              <a:rPr lang="tr-TR" sz="2800" dirty="0"/>
              <a:t>Konferanslarda </a:t>
            </a:r>
            <a:r>
              <a:rPr lang="tr-TR" sz="2800" b="1" i="1" u="sng" dirty="0" err="1">
                <a:solidFill>
                  <a:srgbClr val="FF0000"/>
                </a:solidFill>
                <a:highlight>
                  <a:srgbClr val="FFFF00"/>
                </a:highlight>
              </a:rPr>
              <a:t>hashtag</a:t>
            </a:r>
            <a:r>
              <a:rPr lang="tr-TR" sz="2800" dirty="0"/>
              <a:t> varsa, eklenebilir.</a:t>
            </a:r>
          </a:p>
        </p:txBody>
      </p:sp>
      <p:sp>
        <p:nvSpPr>
          <p:cNvPr id="2" name="Slayt Numarası Yer Tutucusu 1"/>
          <p:cNvSpPr>
            <a:spLocks noGrp="1"/>
          </p:cNvSpPr>
          <p:nvPr>
            <p:ph type="sldNum" sz="quarter" idx="12"/>
          </p:nvPr>
        </p:nvSpPr>
        <p:spPr/>
        <p:txBody>
          <a:bodyPr/>
          <a:lstStyle/>
          <a:p>
            <a:fld id="{D955456D-EDC7-4268-BE3E-5964AA3AA61D}" type="slidenum">
              <a:rPr lang="tr-TR" smtClean="0"/>
              <a:t>18</a:t>
            </a:fld>
            <a:endParaRPr lang="tr-TR"/>
          </a:p>
        </p:txBody>
      </p:sp>
    </p:spTree>
    <p:extLst>
      <p:ext uri="{BB962C8B-B14F-4D97-AF65-F5344CB8AC3E}">
        <p14:creationId xmlns:p14="http://schemas.microsoft.com/office/powerpoint/2010/main" val="349408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cstate="print"/>
          <a:srcRect b="2939"/>
          <a:stretch/>
        </p:blipFill>
        <p:spPr bwMode="auto">
          <a:xfrm>
            <a:off x="251520" y="404664"/>
            <a:ext cx="8640960" cy="6336704"/>
          </a:xfrm>
          <a:prstGeom prst="rect">
            <a:avLst/>
          </a:prstGeom>
          <a:noFill/>
          <a:ln w="9525">
            <a:noFill/>
            <a:miter lim="800000"/>
            <a:headEnd/>
            <a:tailEnd/>
          </a:ln>
          <a:effectLst/>
        </p:spPr>
      </p:pic>
      <p:sp>
        <p:nvSpPr>
          <p:cNvPr id="8" name="7 Dikdörtgen"/>
          <p:cNvSpPr/>
          <p:nvPr/>
        </p:nvSpPr>
        <p:spPr>
          <a:xfrm>
            <a:off x="1887450" y="214290"/>
            <a:ext cx="5369099" cy="923330"/>
          </a:xfrm>
          <a:prstGeom prst="rect">
            <a:avLst/>
          </a:prstGeom>
          <a:noFill/>
        </p:spPr>
        <p:txBody>
          <a:bodyPr wrap="square" lIns="91440" tIns="45720" rIns="91440" bIns="45720">
            <a:spAutoFit/>
          </a:bodyPr>
          <a:lstStyle/>
          <a:p>
            <a:pPr algn="ctr"/>
            <a:r>
              <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latin typeface="Adobe Garamond Pro Bold" pitchFamily="18" charset="-94"/>
              </a:rPr>
              <a:t>POSTER   ALANI</a:t>
            </a:r>
            <a:endParaRPr lang="tr-TR" sz="5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extLst>
      <p:ext uri="{BB962C8B-B14F-4D97-AF65-F5344CB8AC3E}">
        <p14:creationId xmlns:p14="http://schemas.microsoft.com/office/powerpoint/2010/main" val="387757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457200" y="292101"/>
            <a:ext cx="8229600" cy="544612"/>
          </a:xfrm>
        </p:spPr>
        <p:txBody>
          <a:bodyPr>
            <a:normAutofit fontScale="90000"/>
          </a:bodyPr>
          <a:lstStyle/>
          <a:p>
            <a:pPr marL="0" indent="0" algn="ctr">
              <a:buNone/>
            </a:pPr>
            <a:r>
              <a:rPr lang="tr-TR" b="1" u="sng" dirty="0">
                <a:solidFill>
                  <a:srgbClr val="FF33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SUNUM İÇERİĞİ</a:t>
            </a:r>
            <a:endParaRPr lang="en-US" b="1" u="sng" dirty="0">
              <a:solidFill>
                <a:srgbClr val="FF010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aphicFrame>
        <p:nvGraphicFramePr>
          <p:cNvPr id="5" name="4 İçerik Yer Tutucusu"/>
          <p:cNvGraphicFramePr>
            <a:graphicFrameLocks noGrp="1"/>
          </p:cNvGraphicFramePr>
          <p:nvPr>
            <p:ph idx="1"/>
            <p:extLst>
              <p:ext uri="{D42A27DB-BD31-4B8C-83A1-F6EECF244321}">
                <p14:modId xmlns:p14="http://schemas.microsoft.com/office/powerpoint/2010/main" val="35449885"/>
              </p:ext>
            </p:extLst>
          </p:nvPr>
        </p:nvGraphicFramePr>
        <p:xfrm>
          <a:off x="395536" y="1844824"/>
          <a:ext cx="8496944" cy="4680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lstStyle/>
          <a:p>
            <a:pPr>
              <a:defRPr/>
            </a:pPr>
            <a:fld id="{9A2F91FB-D8B1-4FFB-BDF7-28C28930A9B8}" type="slidenum">
              <a:rPr lang="tr-TR" smtClean="0"/>
              <a:pPr>
                <a:defRPr/>
              </a:pPr>
              <a:t>2</a:t>
            </a:fld>
            <a:endParaRPr lang="tr-TR"/>
          </a:p>
        </p:txBody>
      </p:sp>
    </p:spTree>
    <p:extLst>
      <p:ext uri="{BB962C8B-B14F-4D97-AF65-F5344CB8AC3E}">
        <p14:creationId xmlns:p14="http://schemas.microsoft.com/office/powerpoint/2010/main" val="419544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418058"/>
          </a:xfrm>
        </p:spPr>
        <p:txBody>
          <a:bodyPr>
            <a:noAutofit/>
          </a:bodyPr>
          <a:lstStyle/>
          <a:p>
            <a:r>
              <a:rPr lang="tr-TR" sz="3200" b="1" dirty="0">
                <a:solidFill>
                  <a:srgbClr val="FF0000"/>
                </a:solidFill>
                <a:latin typeface="+mn-lt"/>
              </a:rPr>
              <a:t>ÖRNEK POSTERLER</a:t>
            </a:r>
            <a:endParaRPr lang="tr-TR" sz="3200" dirty="0">
              <a:latin typeface="+mn-lt"/>
            </a:endParaRPr>
          </a:p>
        </p:txBody>
      </p:sp>
      <p:sp>
        <p:nvSpPr>
          <p:cNvPr id="4" name="Slayt Numarası Yer Tutucusu 3"/>
          <p:cNvSpPr>
            <a:spLocks noGrp="1"/>
          </p:cNvSpPr>
          <p:nvPr>
            <p:ph type="sldNum" sz="quarter" idx="12"/>
          </p:nvPr>
        </p:nvSpPr>
        <p:spPr/>
        <p:txBody>
          <a:bodyPr/>
          <a:lstStyle/>
          <a:p>
            <a:fld id="{D955456D-EDC7-4268-BE3E-5964AA3AA61D}" type="slidenum">
              <a:rPr lang="tr-TR" smtClean="0"/>
              <a:t>20</a:t>
            </a:fld>
            <a:endParaRPr lang="tr-TR"/>
          </a:p>
        </p:txBody>
      </p:sp>
      <p:pic>
        <p:nvPicPr>
          <p:cNvPr id="6" name="Resim 5"/>
          <p:cNvPicPr/>
          <p:nvPr/>
        </p:nvPicPr>
        <p:blipFill rotWithShape="1">
          <a:blip r:embed="rId2"/>
          <a:srcRect l="13726" t="14957" r="65105" b="8120"/>
          <a:stretch/>
        </p:blipFill>
        <p:spPr bwMode="auto">
          <a:xfrm>
            <a:off x="179512" y="836712"/>
            <a:ext cx="8712968" cy="554461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975961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AutoShape 11"/>
          <p:cNvSpPr>
            <a:spLocks noChangeArrowheads="1"/>
          </p:cNvSpPr>
          <p:nvPr/>
        </p:nvSpPr>
        <p:spPr bwMode="auto">
          <a:xfrm>
            <a:off x="165878" y="6340929"/>
            <a:ext cx="8812245" cy="489857"/>
          </a:xfrm>
          <a:prstGeom prst="roundRect">
            <a:avLst>
              <a:gd name="adj" fmla="val 3222"/>
            </a:avLst>
          </a:prstGeom>
          <a:solidFill>
            <a:srgbClr val="E5F9D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23902" tIns="11951" rIns="23902" bIns="11951" anchor="ctr"/>
          <a:lstStyle>
            <a:lvl1pPr>
              <a:defRPr sz="1500">
                <a:solidFill>
                  <a:schemeClr val="tx1"/>
                </a:solidFill>
                <a:latin typeface="Times New Roman" pitchFamily="18" charset="0"/>
              </a:defRPr>
            </a:lvl1pPr>
            <a:lvl2pPr marL="742950" indent="-285750">
              <a:defRPr sz="1500">
                <a:solidFill>
                  <a:schemeClr val="tx1"/>
                </a:solidFill>
                <a:latin typeface="Times New Roman" pitchFamily="18" charset="0"/>
              </a:defRPr>
            </a:lvl2pPr>
            <a:lvl3pPr marL="1143000" indent="-228600">
              <a:defRPr sz="1500">
                <a:solidFill>
                  <a:schemeClr val="tx1"/>
                </a:solidFill>
                <a:latin typeface="Times New Roman" pitchFamily="18" charset="0"/>
              </a:defRPr>
            </a:lvl3pPr>
            <a:lvl4pPr marL="1600200" indent="-228600">
              <a:defRPr sz="1500">
                <a:solidFill>
                  <a:schemeClr val="tx1"/>
                </a:solidFill>
                <a:latin typeface="Times New Roman" pitchFamily="18" charset="0"/>
              </a:defRPr>
            </a:lvl4pPr>
            <a:lvl5pPr marL="2057400" indent="-228600">
              <a:defRPr sz="1500">
                <a:solidFill>
                  <a:schemeClr val="tx1"/>
                </a:solidFill>
                <a:latin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defRPr>
            </a:lvl9pPr>
          </a:lstStyle>
          <a:p>
            <a:endParaRPr lang="tr-TR" altLang="tr-TR"/>
          </a:p>
        </p:txBody>
      </p:sp>
      <p:pic>
        <p:nvPicPr>
          <p:cNvPr id="2051" name="Picture 27" descr="C:\Users\w7u\Desktop\cevr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796" y="789214"/>
            <a:ext cx="8734490" cy="1578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Picture 21" descr="C:\Users\w7u\Desktop\basak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878" y="4054929"/>
            <a:ext cx="8786327" cy="2272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Text Box 7"/>
          <p:cNvSpPr txBox="1">
            <a:spLocks noChangeArrowheads="1"/>
          </p:cNvSpPr>
          <p:nvPr/>
        </p:nvSpPr>
        <p:spPr bwMode="auto">
          <a:xfrm>
            <a:off x="209075" y="1481364"/>
            <a:ext cx="8592803" cy="54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85522" tIns="42761" rIns="85522" bIns="42761">
            <a:spAutoFit/>
          </a:bodyPr>
          <a:lstStyle>
            <a:lvl1pPr defTabSz="3271838">
              <a:defRPr sz="1500">
                <a:solidFill>
                  <a:schemeClr val="tx1"/>
                </a:solidFill>
                <a:latin typeface="Times New Roman" pitchFamily="18" charset="0"/>
              </a:defRPr>
            </a:lvl1pPr>
            <a:lvl2pPr marL="742950" indent="-285750" defTabSz="3271838">
              <a:defRPr sz="1500">
                <a:solidFill>
                  <a:schemeClr val="tx1"/>
                </a:solidFill>
                <a:latin typeface="Times New Roman" pitchFamily="18" charset="0"/>
              </a:defRPr>
            </a:lvl2pPr>
            <a:lvl3pPr marL="1143000" indent="-228600" defTabSz="3271838">
              <a:defRPr sz="1500">
                <a:solidFill>
                  <a:schemeClr val="tx1"/>
                </a:solidFill>
                <a:latin typeface="Times New Roman" pitchFamily="18" charset="0"/>
              </a:defRPr>
            </a:lvl3pPr>
            <a:lvl4pPr marL="1600200" indent="-228600" defTabSz="3271838">
              <a:defRPr sz="1500">
                <a:solidFill>
                  <a:schemeClr val="tx1"/>
                </a:solidFill>
                <a:latin typeface="Times New Roman" pitchFamily="18" charset="0"/>
              </a:defRPr>
            </a:lvl4pPr>
            <a:lvl5pPr marL="2057400" indent="-228600" defTabSz="3271838">
              <a:defRPr sz="1500">
                <a:solidFill>
                  <a:schemeClr val="tx1"/>
                </a:solidFill>
                <a:latin typeface="Times New Roman" pitchFamily="18" charset="0"/>
              </a:defRPr>
            </a:lvl5pPr>
            <a:lvl6pPr marL="2514600" indent="-228600" defTabSz="3271838" eaLnBrk="0" fontAlgn="base" hangingPunct="0">
              <a:spcBef>
                <a:spcPct val="0"/>
              </a:spcBef>
              <a:spcAft>
                <a:spcPct val="0"/>
              </a:spcAft>
              <a:defRPr sz="1500">
                <a:solidFill>
                  <a:schemeClr val="tx1"/>
                </a:solidFill>
                <a:latin typeface="Times New Roman" pitchFamily="18" charset="0"/>
              </a:defRPr>
            </a:lvl6pPr>
            <a:lvl7pPr marL="2971800" indent="-228600" defTabSz="3271838" eaLnBrk="0" fontAlgn="base" hangingPunct="0">
              <a:spcBef>
                <a:spcPct val="0"/>
              </a:spcBef>
              <a:spcAft>
                <a:spcPct val="0"/>
              </a:spcAft>
              <a:defRPr sz="1500">
                <a:solidFill>
                  <a:schemeClr val="tx1"/>
                </a:solidFill>
                <a:latin typeface="Times New Roman" pitchFamily="18" charset="0"/>
              </a:defRPr>
            </a:lvl7pPr>
            <a:lvl8pPr marL="3429000" indent="-228600" defTabSz="3271838" eaLnBrk="0" fontAlgn="base" hangingPunct="0">
              <a:spcBef>
                <a:spcPct val="0"/>
              </a:spcBef>
              <a:spcAft>
                <a:spcPct val="0"/>
              </a:spcAft>
              <a:defRPr sz="1500">
                <a:solidFill>
                  <a:schemeClr val="tx1"/>
                </a:solidFill>
                <a:latin typeface="Times New Roman" pitchFamily="18" charset="0"/>
              </a:defRPr>
            </a:lvl8pPr>
            <a:lvl9pPr marL="3886200" indent="-228600" defTabSz="3271838" eaLnBrk="0" fontAlgn="base" hangingPunct="0">
              <a:spcBef>
                <a:spcPct val="0"/>
              </a:spcBef>
              <a:spcAft>
                <a:spcPct val="0"/>
              </a:spcAft>
              <a:defRPr sz="1500">
                <a:solidFill>
                  <a:schemeClr val="tx1"/>
                </a:solidFill>
                <a:latin typeface="Times New Roman" pitchFamily="18" charset="0"/>
              </a:defRPr>
            </a:lvl9pPr>
          </a:lstStyle>
          <a:p>
            <a:pPr algn="just"/>
            <a:endParaRPr lang="en-US" altLang="tr-TR" sz="1000"/>
          </a:p>
          <a:p>
            <a:pPr algn="just"/>
            <a:endParaRPr lang="tr-TR" altLang="tr-TR" sz="1000"/>
          </a:p>
          <a:p>
            <a:pPr algn="just"/>
            <a:endParaRPr lang="tr-TR" altLang="tr-TR" sz="1000" b="1">
              <a:solidFill>
                <a:srgbClr val="000066"/>
              </a:solidFill>
              <a:latin typeface="Arial" charset="0"/>
            </a:endParaRPr>
          </a:p>
        </p:txBody>
      </p:sp>
      <p:sp>
        <p:nvSpPr>
          <p:cNvPr id="2054" name="Text Box 4"/>
          <p:cNvSpPr txBox="1">
            <a:spLocks noChangeArrowheads="1"/>
          </p:cNvSpPr>
          <p:nvPr/>
        </p:nvSpPr>
        <p:spPr bwMode="auto">
          <a:xfrm>
            <a:off x="-3675225" y="693965"/>
            <a:ext cx="172779" cy="224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lIns="85522" tIns="42761" rIns="85522" bIns="42761">
            <a:spAutoFit/>
          </a:bodyPr>
          <a:lstStyle>
            <a:lvl1pPr defTabSz="3271838">
              <a:defRPr sz="1500">
                <a:solidFill>
                  <a:schemeClr val="tx1"/>
                </a:solidFill>
                <a:latin typeface="Times New Roman" pitchFamily="18" charset="0"/>
              </a:defRPr>
            </a:lvl1pPr>
            <a:lvl2pPr marL="742950" indent="-285750" defTabSz="3271838">
              <a:defRPr sz="1500">
                <a:solidFill>
                  <a:schemeClr val="tx1"/>
                </a:solidFill>
                <a:latin typeface="Times New Roman" pitchFamily="18" charset="0"/>
              </a:defRPr>
            </a:lvl2pPr>
            <a:lvl3pPr marL="1143000" indent="-228600" defTabSz="3271838">
              <a:defRPr sz="1500">
                <a:solidFill>
                  <a:schemeClr val="tx1"/>
                </a:solidFill>
                <a:latin typeface="Times New Roman" pitchFamily="18" charset="0"/>
              </a:defRPr>
            </a:lvl3pPr>
            <a:lvl4pPr marL="1600200" indent="-228600" defTabSz="3271838">
              <a:defRPr sz="1500">
                <a:solidFill>
                  <a:schemeClr val="tx1"/>
                </a:solidFill>
                <a:latin typeface="Times New Roman" pitchFamily="18" charset="0"/>
              </a:defRPr>
            </a:lvl4pPr>
            <a:lvl5pPr marL="2057400" indent="-228600" defTabSz="3271838">
              <a:defRPr sz="1500">
                <a:solidFill>
                  <a:schemeClr val="tx1"/>
                </a:solidFill>
                <a:latin typeface="Times New Roman" pitchFamily="18" charset="0"/>
              </a:defRPr>
            </a:lvl5pPr>
            <a:lvl6pPr marL="2514600" indent="-228600" defTabSz="3271838" eaLnBrk="0" fontAlgn="base" hangingPunct="0">
              <a:spcBef>
                <a:spcPct val="0"/>
              </a:spcBef>
              <a:spcAft>
                <a:spcPct val="0"/>
              </a:spcAft>
              <a:defRPr sz="1500">
                <a:solidFill>
                  <a:schemeClr val="tx1"/>
                </a:solidFill>
                <a:latin typeface="Times New Roman" pitchFamily="18" charset="0"/>
              </a:defRPr>
            </a:lvl6pPr>
            <a:lvl7pPr marL="2971800" indent="-228600" defTabSz="3271838" eaLnBrk="0" fontAlgn="base" hangingPunct="0">
              <a:spcBef>
                <a:spcPct val="0"/>
              </a:spcBef>
              <a:spcAft>
                <a:spcPct val="0"/>
              </a:spcAft>
              <a:defRPr sz="1500">
                <a:solidFill>
                  <a:schemeClr val="tx1"/>
                </a:solidFill>
                <a:latin typeface="Times New Roman" pitchFamily="18" charset="0"/>
              </a:defRPr>
            </a:lvl7pPr>
            <a:lvl8pPr marL="3429000" indent="-228600" defTabSz="3271838" eaLnBrk="0" fontAlgn="base" hangingPunct="0">
              <a:spcBef>
                <a:spcPct val="0"/>
              </a:spcBef>
              <a:spcAft>
                <a:spcPct val="0"/>
              </a:spcAft>
              <a:defRPr sz="1500">
                <a:solidFill>
                  <a:schemeClr val="tx1"/>
                </a:solidFill>
                <a:latin typeface="Times New Roman" pitchFamily="18" charset="0"/>
              </a:defRPr>
            </a:lvl8pPr>
            <a:lvl9pPr marL="3886200" indent="-228600" defTabSz="3271838" eaLnBrk="0" fontAlgn="base" hangingPunct="0">
              <a:spcBef>
                <a:spcPct val="0"/>
              </a:spcBef>
              <a:spcAft>
                <a:spcPct val="0"/>
              </a:spcAft>
              <a:defRPr sz="1500">
                <a:solidFill>
                  <a:schemeClr val="tx1"/>
                </a:solidFill>
                <a:latin typeface="Times New Roman" pitchFamily="18" charset="0"/>
              </a:defRPr>
            </a:lvl9pPr>
          </a:lstStyle>
          <a:p>
            <a:endParaRPr lang="it-IT" altLang="tr-TR" sz="900">
              <a:latin typeface="Arial" charset="0"/>
            </a:endParaRPr>
          </a:p>
        </p:txBody>
      </p:sp>
      <p:sp>
        <p:nvSpPr>
          <p:cNvPr id="2055" name="Line 9"/>
          <p:cNvSpPr>
            <a:spLocks noChangeShapeType="1"/>
          </p:cNvSpPr>
          <p:nvPr/>
        </p:nvSpPr>
        <p:spPr bwMode="auto">
          <a:xfrm flipV="1">
            <a:off x="415270" y="3427488"/>
            <a:ext cx="2332653"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12700">
                <a:solidFill>
                  <a:srgbClr val="000000"/>
                </a:solidFill>
                <a:round/>
                <a:headEnd type="none" w="sm" len="sm"/>
                <a:tailEnd type="none" w="sm" len="sm"/>
              </a14:hiddenLine>
            </a:ext>
          </a:extLst>
        </p:spPr>
        <p:txBody>
          <a:bodyPr lIns="102128" tIns="51064" rIns="102128" bIns="51064">
            <a:spAutoFit/>
          </a:bodyPr>
          <a:lstStyle/>
          <a:p>
            <a:endParaRPr lang="tr-TR"/>
          </a:p>
        </p:txBody>
      </p:sp>
      <p:sp>
        <p:nvSpPr>
          <p:cNvPr id="2067" name="Text Box 7"/>
          <p:cNvSpPr txBox="1">
            <a:spLocks noChangeArrowheads="1"/>
          </p:cNvSpPr>
          <p:nvPr/>
        </p:nvSpPr>
        <p:spPr bwMode="auto">
          <a:xfrm>
            <a:off x="209075" y="754441"/>
            <a:ext cx="8717211" cy="2379293"/>
          </a:xfrm>
          <a:prstGeom prst="rect">
            <a:avLst/>
          </a:prstGeom>
          <a:noFill/>
          <a:ln w="12700">
            <a:noFill/>
            <a:miter lim="800000"/>
            <a:headEnd type="none" w="sm" len="sm"/>
            <a:tailEnd type="none" w="sm" len="sm"/>
          </a:ln>
        </p:spPr>
        <p:txBody>
          <a:bodyPr lIns="85522" tIns="42761" rIns="85522" bIns="42761">
            <a:spAutoFit/>
          </a:bodyPr>
          <a:lstStyle/>
          <a:p>
            <a:pPr algn="just" defTabSz="855258">
              <a:defRPr/>
            </a:pPr>
            <a:r>
              <a:rPr lang="en-US" sz="900" b="1" u="sng" dirty="0">
                <a:solidFill>
                  <a:schemeClr val="accent6"/>
                </a:solidFill>
                <a:effectLst>
                  <a:outerShdw blurRad="38100" dist="38100" dir="2700000" algn="tl">
                    <a:srgbClr val="000000">
                      <a:alpha val="43137"/>
                    </a:srgbClr>
                  </a:outerShdw>
                </a:effectLst>
              </a:rPr>
              <a:t>AIMS</a:t>
            </a:r>
            <a:endParaRPr lang="tr-TR" sz="900" b="1" u="sng" dirty="0">
              <a:solidFill>
                <a:schemeClr val="accent6"/>
              </a:solidFill>
              <a:effectLst>
                <a:outerShdw blurRad="38100" dist="38100" dir="2700000" algn="tl">
                  <a:srgbClr val="000000">
                    <a:alpha val="43137"/>
                  </a:srgbClr>
                </a:outerShdw>
              </a:effectLst>
            </a:endParaRPr>
          </a:p>
          <a:p>
            <a:pPr algn="just" defTabSz="855258">
              <a:defRPr/>
            </a:pPr>
            <a:r>
              <a:rPr lang="en-US" sz="900" b="1" dirty="0"/>
              <a:t>The aims of the study are to pave the way for agri-environmental indicators (AEIs) and information of Turkey’s AEIs database, to evaluate for Turkey’s AEIs, to develop suggestions for harmonization between database of AEIs in Turkey and OECD. Also, this paper provides information for policy makers, researchers and stakeholders wanting to know, explore and analyze AEIs.</a:t>
            </a:r>
            <a:endParaRPr lang="tr-TR" sz="900" b="1" dirty="0"/>
          </a:p>
          <a:p>
            <a:pPr algn="just" defTabSz="855258">
              <a:defRPr/>
            </a:pPr>
            <a:endParaRPr lang="tr-TR" sz="1000" dirty="0"/>
          </a:p>
          <a:p>
            <a:pPr algn="just" defTabSz="855258">
              <a:defRPr/>
            </a:pPr>
            <a:r>
              <a:rPr lang="en-US" sz="900" b="1" u="sng" dirty="0">
                <a:solidFill>
                  <a:schemeClr val="accent6"/>
                </a:solidFill>
                <a:effectLst>
                  <a:outerShdw blurRad="38100" dist="38100" dir="2700000" algn="tl">
                    <a:srgbClr val="000000">
                      <a:alpha val="43137"/>
                    </a:srgbClr>
                  </a:outerShdw>
                </a:effectLst>
              </a:rPr>
              <a:t>BACKGROUND</a:t>
            </a:r>
            <a:endParaRPr lang="tr-TR" sz="900" b="1" u="sng" dirty="0">
              <a:solidFill>
                <a:schemeClr val="accent6"/>
              </a:solidFill>
              <a:effectLst>
                <a:outerShdw blurRad="38100" dist="38100" dir="2700000" algn="tl">
                  <a:srgbClr val="000000">
                    <a:alpha val="43137"/>
                  </a:srgbClr>
                </a:outerShdw>
              </a:effectLst>
            </a:endParaRPr>
          </a:p>
          <a:p>
            <a:pPr algn="just" defTabSz="855258">
              <a:defRPr/>
            </a:pPr>
            <a:r>
              <a:rPr lang="en-US" sz="900" b="1" dirty="0"/>
              <a:t>In recent years, AEIs have become a vital component of agricultural impact assessments</a:t>
            </a:r>
            <a:r>
              <a:rPr lang="en-US" sz="900" b="1" baseline="30000" dirty="0"/>
              <a:t>1</a:t>
            </a:r>
            <a:r>
              <a:rPr lang="en-US" sz="900" b="1" dirty="0"/>
              <a:t>. Different types of indicators have been developed for different aims and for different systems</a:t>
            </a:r>
            <a:r>
              <a:rPr lang="tr-TR" sz="900" b="1" baseline="30000" dirty="0"/>
              <a:t>2</a:t>
            </a:r>
            <a:r>
              <a:rPr lang="en-US" sz="900" b="1" dirty="0"/>
              <a:t>. In this paper, it has been evaluated which indicators are used for </a:t>
            </a:r>
            <a:r>
              <a:rPr lang="en-US" sz="900" b="1" dirty="0">
                <a:solidFill>
                  <a:srgbClr val="FF0000"/>
                </a:solidFill>
              </a:rPr>
              <a:t>agri-environment in Turkey and OECD. </a:t>
            </a:r>
            <a:r>
              <a:rPr lang="en-US" sz="900" b="1" dirty="0"/>
              <a:t>The OECD compendium of AEIs provides the latest and most comprehensive set of AEIs across 34 OECD countries</a:t>
            </a:r>
            <a:r>
              <a:rPr lang="en-US" sz="900" b="1" baseline="30000" dirty="0"/>
              <a:t>3</a:t>
            </a:r>
            <a:r>
              <a:rPr lang="en-US" sz="900" b="1" dirty="0"/>
              <a:t>. The OECD compendium of AEIs are divited into </a:t>
            </a:r>
            <a:r>
              <a:rPr lang="en-US" sz="900" b="1" dirty="0">
                <a:solidFill>
                  <a:srgbClr val="FF0000"/>
                </a:solidFill>
              </a:rPr>
              <a:t>soil, water, air and climate change, biodiversity, agricultural inputs and outputs. </a:t>
            </a:r>
            <a:r>
              <a:rPr lang="en-US" sz="900" b="1" dirty="0"/>
              <a:t>These indicators have been used to assess countries’ agri-environmental performance on a consistent set of criteria which allows for international comparisons</a:t>
            </a:r>
            <a:r>
              <a:rPr lang="en-US" sz="900" b="1" baseline="30000" dirty="0"/>
              <a:t>4</a:t>
            </a:r>
            <a:r>
              <a:rPr lang="en-US" sz="900" b="1" dirty="0"/>
              <a:t>. In Turkey, AEIs have been gathered by TÜİK. Although there are lots of indicators for agri-environment in OECD indicators, there are only </a:t>
            </a:r>
            <a:r>
              <a:rPr lang="tr-TR" sz="900" b="1" dirty="0"/>
              <a:t>3 </a:t>
            </a:r>
            <a:r>
              <a:rPr lang="en-US" sz="900" b="1" dirty="0"/>
              <a:t>indicators in Turkey. These are consumption of pesticides and fertilizers and organic farming data.</a:t>
            </a:r>
          </a:p>
          <a:p>
            <a:pPr algn="just" defTabSz="855258">
              <a:defRPr/>
            </a:pPr>
            <a:endParaRPr lang="en-US" sz="1000" dirty="0"/>
          </a:p>
          <a:p>
            <a:pPr algn="just" defTabSz="855258">
              <a:defRPr/>
            </a:pPr>
            <a:endParaRPr lang="tr-TR" sz="1000" b="1" dirty="0"/>
          </a:p>
          <a:p>
            <a:pPr algn="just" defTabSz="855258">
              <a:defRPr/>
            </a:pPr>
            <a:endParaRPr lang="tr-TR" sz="1000" dirty="0"/>
          </a:p>
          <a:p>
            <a:pPr algn="just" defTabSz="855258">
              <a:defRPr/>
            </a:pPr>
            <a:endParaRPr lang="tr-TR" sz="1000" b="1" dirty="0">
              <a:solidFill>
                <a:srgbClr val="000066"/>
              </a:solidFill>
              <a:latin typeface="Arial" charset="0"/>
            </a:endParaRPr>
          </a:p>
        </p:txBody>
      </p:sp>
      <p:sp>
        <p:nvSpPr>
          <p:cNvPr id="2057" name="AutoShape 11"/>
          <p:cNvSpPr>
            <a:spLocks noChangeArrowheads="1"/>
          </p:cNvSpPr>
          <p:nvPr/>
        </p:nvSpPr>
        <p:spPr bwMode="auto">
          <a:xfrm>
            <a:off x="165877" y="2430236"/>
            <a:ext cx="8769048" cy="699407"/>
          </a:xfrm>
          <a:prstGeom prst="roundRect">
            <a:avLst>
              <a:gd name="adj" fmla="val 3222"/>
            </a:avLst>
          </a:prstGeom>
          <a:solidFill>
            <a:srgbClr val="E5F9D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23902" tIns="11951" rIns="23902" bIns="11951" anchor="ctr"/>
          <a:lstStyle>
            <a:lvl1pPr>
              <a:defRPr sz="1500">
                <a:solidFill>
                  <a:schemeClr val="tx1"/>
                </a:solidFill>
                <a:latin typeface="Times New Roman" pitchFamily="18" charset="0"/>
              </a:defRPr>
            </a:lvl1pPr>
            <a:lvl2pPr marL="742950" indent="-285750">
              <a:defRPr sz="1500">
                <a:solidFill>
                  <a:schemeClr val="tx1"/>
                </a:solidFill>
                <a:latin typeface="Times New Roman" pitchFamily="18" charset="0"/>
              </a:defRPr>
            </a:lvl2pPr>
            <a:lvl3pPr marL="1143000" indent="-228600">
              <a:defRPr sz="1500">
                <a:solidFill>
                  <a:schemeClr val="tx1"/>
                </a:solidFill>
                <a:latin typeface="Times New Roman" pitchFamily="18" charset="0"/>
              </a:defRPr>
            </a:lvl3pPr>
            <a:lvl4pPr marL="1600200" indent="-228600">
              <a:defRPr sz="1500">
                <a:solidFill>
                  <a:schemeClr val="tx1"/>
                </a:solidFill>
                <a:latin typeface="Times New Roman" pitchFamily="18" charset="0"/>
              </a:defRPr>
            </a:lvl4pPr>
            <a:lvl5pPr marL="2057400" indent="-228600">
              <a:defRPr sz="1500">
                <a:solidFill>
                  <a:schemeClr val="tx1"/>
                </a:solidFill>
                <a:latin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defRPr>
            </a:lvl9pPr>
          </a:lstStyle>
          <a:p>
            <a:endParaRPr lang="tr-TR" altLang="tr-TR"/>
          </a:p>
        </p:txBody>
      </p:sp>
      <p:sp>
        <p:nvSpPr>
          <p:cNvPr id="2" name="Text Box 12"/>
          <p:cNvSpPr txBox="1">
            <a:spLocks noChangeArrowheads="1"/>
          </p:cNvSpPr>
          <p:nvPr/>
        </p:nvSpPr>
        <p:spPr bwMode="auto">
          <a:xfrm>
            <a:off x="183156" y="2400300"/>
            <a:ext cx="8516776" cy="994298"/>
          </a:xfrm>
          <a:prstGeom prst="rect">
            <a:avLst/>
          </a:prstGeom>
          <a:noFill/>
          <a:ln w="12700">
            <a:noFill/>
            <a:miter lim="800000"/>
            <a:headEnd type="none" w="sm" len="sm"/>
            <a:tailEnd type="none" w="sm" len="sm"/>
          </a:ln>
        </p:spPr>
        <p:txBody>
          <a:bodyPr lIns="85522" tIns="42761" rIns="85522" bIns="42761">
            <a:spAutoFit/>
          </a:bodyPr>
          <a:lstStyle/>
          <a:p>
            <a:pPr marL="88804" indent="-88804" algn="just" defTabSz="855258">
              <a:defRPr/>
            </a:pPr>
            <a:r>
              <a:rPr lang="en-US" sz="900" b="1" u="sng" dirty="0">
                <a:solidFill>
                  <a:schemeClr val="accent2"/>
                </a:solidFill>
                <a:effectLst>
                  <a:outerShdw blurRad="38100" dist="38100" dir="2700000" algn="tl">
                    <a:srgbClr val="000000">
                      <a:alpha val="43137"/>
                    </a:srgbClr>
                  </a:outerShdw>
                </a:effectLst>
              </a:rPr>
              <a:t>EXPERIMENTAL</a:t>
            </a:r>
          </a:p>
          <a:p>
            <a:pPr marL="88804" indent="-88804" algn="just" defTabSz="855258">
              <a:buClr>
                <a:schemeClr val="tx1"/>
              </a:buClr>
              <a:buFont typeface="Wingdings" pitchFamily="2" charset="2"/>
              <a:buChar char="Ø"/>
              <a:defRPr/>
            </a:pPr>
            <a:r>
              <a:rPr lang="en-US" sz="800" b="1" dirty="0"/>
              <a:t>Based on a </a:t>
            </a:r>
            <a:r>
              <a:rPr lang="en-US" sz="800" b="1" dirty="0">
                <a:solidFill>
                  <a:srgbClr val="FF0000"/>
                </a:solidFill>
              </a:rPr>
              <a:t>literature</a:t>
            </a:r>
            <a:r>
              <a:rPr lang="en-US" sz="800" b="1" dirty="0"/>
              <a:t> review.</a:t>
            </a:r>
          </a:p>
          <a:p>
            <a:pPr marL="88804" indent="-88804" algn="just" defTabSz="855258">
              <a:buClr>
                <a:schemeClr val="tx1"/>
              </a:buClr>
              <a:buFont typeface="Wingdings" pitchFamily="2" charset="2"/>
              <a:buChar char="Ø"/>
              <a:defRPr/>
            </a:pPr>
            <a:r>
              <a:rPr lang="tr-TR" sz="800" b="1" dirty="0"/>
              <a:t>P</a:t>
            </a:r>
            <a:r>
              <a:rPr lang="en-US" sz="800" b="1" dirty="0" err="1"/>
              <a:t>ublications</a:t>
            </a:r>
            <a:r>
              <a:rPr lang="en-US" sz="800" b="1" dirty="0"/>
              <a:t> on the research topic in Turkey and OECD.</a:t>
            </a:r>
          </a:p>
          <a:p>
            <a:pPr marL="88804" indent="-88804" algn="just" defTabSz="855258">
              <a:buClr>
                <a:schemeClr val="tx1"/>
              </a:buClr>
              <a:buFont typeface="Wingdings" pitchFamily="2" charset="2"/>
              <a:buChar char="Ø"/>
              <a:defRPr/>
            </a:pPr>
            <a:r>
              <a:rPr lang="en-US" sz="800" b="1" dirty="0"/>
              <a:t>Internet databases, books, articles and other foreign publications on these topics have also been used. </a:t>
            </a:r>
          </a:p>
          <a:p>
            <a:pPr marL="88804" indent="-88804" algn="just" defTabSz="855258">
              <a:defRPr/>
            </a:pPr>
            <a:r>
              <a:rPr lang="en-US" sz="200" b="1" dirty="0"/>
              <a:t> </a:t>
            </a:r>
            <a:endParaRPr lang="tr-TR" sz="200" b="1" dirty="0"/>
          </a:p>
          <a:p>
            <a:pPr marL="88804" indent="-88804" algn="just" defTabSz="855258">
              <a:defRPr/>
            </a:pPr>
            <a:r>
              <a:rPr lang="en-US" sz="800" b="1" dirty="0">
                <a:solidFill>
                  <a:srgbClr val="FF0000"/>
                </a:solidFill>
              </a:rPr>
              <a:t>The research methodology</a:t>
            </a:r>
            <a:r>
              <a:rPr lang="tr-TR" sz="800" b="1" dirty="0">
                <a:solidFill>
                  <a:srgbClr val="FF0000"/>
                </a:solidFill>
              </a:rPr>
              <a:t> </a:t>
            </a:r>
            <a:r>
              <a:rPr lang="en-US" sz="800" b="1" dirty="0"/>
              <a:t>consists of interpreting previous studies, evaluating and synthesizing sources, identifying AEIs in Turkey and OECD and, as a result, to identify the position of Turkey in the field of AEIs. </a:t>
            </a:r>
            <a:endParaRPr lang="tr-TR" sz="800" b="1" dirty="0"/>
          </a:p>
          <a:p>
            <a:pPr marL="88804" indent="-88804" algn="just" defTabSz="855258">
              <a:defRPr/>
            </a:pPr>
            <a:r>
              <a:rPr lang="en-US" sz="800" b="1" dirty="0">
                <a:solidFill>
                  <a:srgbClr val="FF0000"/>
                </a:solidFill>
              </a:rPr>
              <a:t>The main method </a:t>
            </a:r>
            <a:r>
              <a:rPr lang="en-US" sz="800" b="1" dirty="0"/>
              <a:t>adopted has to evaluate, synthesize and establish relationships among the works form the relevant literature.</a:t>
            </a:r>
          </a:p>
        </p:txBody>
      </p:sp>
      <p:sp>
        <p:nvSpPr>
          <p:cNvPr id="2059" name="AutoShape 2"/>
          <p:cNvSpPr>
            <a:spLocks noChangeArrowheads="1"/>
          </p:cNvSpPr>
          <p:nvPr/>
        </p:nvSpPr>
        <p:spPr bwMode="auto">
          <a:xfrm>
            <a:off x="217715" y="68641"/>
            <a:ext cx="8760408" cy="644676"/>
          </a:xfrm>
          <a:prstGeom prst="roundRect">
            <a:avLst>
              <a:gd name="adj" fmla="val 8722"/>
            </a:avLst>
          </a:prstGeom>
          <a:solidFill>
            <a:srgbClr val="E5F9D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23902" tIns="11951" rIns="23902" bIns="11951" anchor="ctr"/>
          <a:lstStyle>
            <a:lvl1pPr>
              <a:defRPr sz="1500">
                <a:solidFill>
                  <a:schemeClr val="tx1"/>
                </a:solidFill>
                <a:latin typeface="Times New Roman" pitchFamily="18" charset="0"/>
              </a:defRPr>
            </a:lvl1pPr>
            <a:lvl2pPr marL="742950" indent="-285750">
              <a:defRPr sz="1500">
                <a:solidFill>
                  <a:schemeClr val="tx1"/>
                </a:solidFill>
                <a:latin typeface="Times New Roman" pitchFamily="18" charset="0"/>
              </a:defRPr>
            </a:lvl2pPr>
            <a:lvl3pPr marL="1143000" indent="-228600">
              <a:defRPr sz="1500">
                <a:solidFill>
                  <a:schemeClr val="tx1"/>
                </a:solidFill>
                <a:latin typeface="Times New Roman" pitchFamily="18" charset="0"/>
              </a:defRPr>
            </a:lvl3pPr>
            <a:lvl4pPr marL="1600200" indent="-228600">
              <a:defRPr sz="1500">
                <a:solidFill>
                  <a:schemeClr val="tx1"/>
                </a:solidFill>
                <a:latin typeface="Times New Roman" pitchFamily="18" charset="0"/>
              </a:defRPr>
            </a:lvl4pPr>
            <a:lvl5pPr marL="2057400" indent="-228600">
              <a:defRPr sz="1500">
                <a:solidFill>
                  <a:schemeClr val="tx1"/>
                </a:solidFill>
                <a:latin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defRPr>
            </a:lvl9pPr>
          </a:lstStyle>
          <a:p>
            <a:endParaRPr lang="tr-TR" altLang="tr-TR"/>
          </a:p>
        </p:txBody>
      </p:sp>
      <p:sp>
        <p:nvSpPr>
          <p:cNvPr id="3" name="Text Box 191"/>
          <p:cNvSpPr txBox="1">
            <a:spLocks noChangeArrowheads="1"/>
          </p:cNvSpPr>
          <p:nvPr/>
        </p:nvSpPr>
        <p:spPr bwMode="auto">
          <a:xfrm>
            <a:off x="261488" y="144840"/>
            <a:ext cx="8673438" cy="604987"/>
          </a:xfrm>
          <a:prstGeom prst="rect">
            <a:avLst/>
          </a:prstGeom>
          <a:noFill/>
          <a:ln w="12700">
            <a:solidFill>
              <a:schemeClr val="tx1"/>
            </a:solidFill>
            <a:miter lim="800000"/>
            <a:headEnd type="none" w="sm" len="sm"/>
            <a:tailEnd type="none" w="sm" len="sm"/>
          </a:ln>
        </p:spPr>
        <p:txBody>
          <a:bodyPr lIns="20016" tIns="10008" rIns="20016" bIns="10008">
            <a:spAutoFit/>
          </a:bodyPr>
          <a:lstStyle/>
          <a:p>
            <a:pPr algn="ctr" defTabSz="200017">
              <a:defRPr/>
            </a:pPr>
            <a:r>
              <a:rPr lang="en-US" sz="1200" b="1" dirty="0">
                <a:solidFill>
                  <a:srgbClr val="FF0000"/>
                </a:solidFill>
                <a:latin typeface="+mj-lt"/>
              </a:rPr>
              <a:t>MA</a:t>
            </a:r>
            <a:r>
              <a:rPr lang="tr-TR" sz="1200" b="1" dirty="0">
                <a:solidFill>
                  <a:srgbClr val="FF0000"/>
                </a:solidFill>
                <a:latin typeface="+mj-lt"/>
              </a:rPr>
              <a:t>I</a:t>
            </a:r>
            <a:r>
              <a:rPr lang="en-US" sz="1200" b="1" dirty="0">
                <a:solidFill>
                  <a:srgbClr val="FF0000"/>
                </a:solidFill>
                <a:latin typeface="+mj-lt"/>
              </a:rPr>
              <a:t>N AGR</a:t>
            </a:r>
            <a:r>
              <a:rPr lang="tr-TR" sz="1200" b="1" dirty="0">
                <a:solidFill>
                  <a:srgbClr val="FF0000"/>
                </a:solidFill>
                <a:latin typeface="+mj-lt"/>
              </a:rPr>
              <a:t>I</a:t>
            </a:r>
            <a:r>
              <a:rPr lang="en-US" sz="1200" b="1" dirty="0">
                <a:solidFill>
                  <a:srgbClr val="FF0000"/>
                </a:solidFill>
                <a:latin typeface="+mj-lt"/>
              </a:rPr>
              <a:t>-ENV</a:t>
            </a:r>
            <a:r>
              <a:rPr lang="tr-TR" sz="1200" b="1" dirty="0">
                <a:solidFill>
                  <a:srgbClr val="FF0000"/>
                </a:solidFill>
                <a:latin typeface="+mj-lt"/>
              </a:rPr>
              <a:t>I</a:t>
            </a:r>
            <a:r>
              <a:rPr lang="en-US" sz="1200" b="1" dirty="0">
                <a:solidFill>
                  <a:srgbClr val="FF0000"/>
                </a:solidFill>
                <a:latin typeface="+mj-lt"/>
              </a:rPr>
              <a:t>RONMENTAL IND</a:t>
            </a:r>
            <a:r>
              <a:rPr lang="tr-TR" sz="1200" b="1" dirty="0">
                <a:solidFill>
                  <a:srgbClr val="FF0000"/>
                </a:solidFill>
                <a:latin typeface="+mj-lt"/>
              </a:rPr>
              <a:t>I</a:t>
            </a:r>
            <a:r>
              <a:rPr lang="en-US" sz="1200" b="1" dirty="0">
                <a:solidFill>
                  <a:srgbClr val="FF0000"/>
                </a:solidFill>
                <a:latin typeface="+mj-lt"/>
              </a:rPr>
              <a:t>CATORS AND THE S</a:t>
            </a:r>
            <a:r>
              <a:rPr lang="tr-TR" sz="1200" b="1" dirty="0">
                <a:solidFill>
                  <a:srgbClr val="FF0000"/>
                </a:solidFill>
                <a:latin typeface="+mj-lt"/>
              </a:rPr>
              <a:t>I</a:t>
            </a:r>
            <a:r>
              <a:rPr lang="en-US" sz="1200" b="1" dirty="0">
                <a:solidFill>
                  <a:srgbClr val="FF0000"/>
                </a:solidFill>
                <a:latin typeface="+mj-lt"/>
              </a:rPr>
              <a:t>TUAT</a:t>
            </a:r>
            <a:r>
              <a:rPr lang="tr-TR" sz="1200" b="1" dirty="0">
                <a:solidFill>
                  <a:srgbClr val="FF0000"/>
                </a:solidFill>
                <a:latin typeface="+mj-lt"/>
              </a:rPr>
              <a:t>I</a:t>
            </a:r>
            <a:r>
              <a:rPr lang="en-US" sz="1200" b="1" dirty="0">
                <a:solidFill>
                  <a:srgbClr val="FF0000"/>
                </a:solidFill>
                <a:latin typeface="+mj-lt"/>
              </a:rPr>
              <a:t>ON OF TURKEY W</a:t>
            </a:r>
            <a:r>
              <a:rPr lang="tr-TR" sz="1200" b="1" dirty="0">
                <a:solidFill>
                  <a:srgbClr val="FF0000"/>
                </a:solidFill>
                <a:latin typeface="+mj-lt"/>
              </a:rPr>
              <a:t>I</a:t>
            </a:r>
            <a:r>
              <a:rPr lang="en-US" sz="1200" b="1" dirty="0">
                <a:solidFill>
                  <a:srgbClr val="FF0000"/>
                </a:solidFill>
                <a:latin typeface="+mj-lt"/>
              </a:rPr>
              <a:t>TH SELECTED IND</a:t>
            </a:r>
            <a:r>
              <a:rPr lang="tr-TR" sz="1200" b="1" dirty="0">
                <a:solidFill>
                  <a:srgbClr val="FF0000"/>
                </a:solidFill>
                <a:latin typeface="+mj-lt"/>
              </a:rPr>
              <a:t>I</a:t>
            </a:r>
            <a:r>
              <a:rPr lang="en-US" sz="1200" b="1" dirty="0">
                <a:solidFill>
                  <a:srgbClr val="FF0000"/>
                </a:solidFill>
                <a:latin typeface="+mj-lt"/>
              </a:rPr>
              <a:t>CATORS</a:t>
            </a:r>
            <a:endParaRPr lang="tr-TR" sz="1200" b="1" dirty="0">
              <a:solidFill>
                <a:srgbClr val="FF0000"/>
              </a:solidFill>
              <a:latin typeface="+mj-lt"/>
            </a:endParaRPr>
          </a:p>
          <a:p>
            <a:pPr algn="ctr" defTabSz="200017">
              <a:defRPr/>
            </a:pPr>
            <a:r>
              <a:rPr lang="en-US" sz="1000" b="1" dirty="0">
                <a:solidFill>
                  <a:schemeClr val="accent2"/>
                </a:solidFill>
                <a:latin typeface="+mj-lt"/>
              </a:rPr>
              <a:t>Yener ATASEVEN</a:t>
            </a:r>
          </a:p>
          <a:p>
            <a:pPr algn="ctr" defTabSz="200017">
              <a:defRPr/>
            </a:pPr>
            <a:r>
              <a:rPr lang="tr-TR" sz="800" b="1" dirty="0">
                <a:latin typeface="+mj-lt"/>
              </a:rPr>
              <a:t>Dr., </a:t>
            </a:r>
            <a:r>
              <a:rPr lang="en-US" sz="800" b="1" dirty="0">
                <a:latin typeface="+mj-lt"/>
              </a:rPr>
              <a:t>Ankara University Agricultural Faculty</a:t>
            </a:r>
            <a:r>
              <a:rPr lang="tr-TR" sz="800" b="1" dirty="0">
                <a:latin typeface="+mj-lt"/>
              </a:rPr>
              <a:t>, </a:t>
            </a:r>
            <a:r>
              <a:rPr lang="en-US" sz="800" b="1" dirty="0">
                <a:latin typeface="+mj-lt"/>
              </a:rPr>
              <a:t>Department of Agricultural Economics</a:t>
            </a:r>
          </a:p>
          <a:p>
            <a:pPr algn="ctr" defTabSz="200017">
              <a:defRPr/>
            </a:pPr>
            <a:r>
              <a:rPr lang="tr-TR" sz="800" b="1" dirty="0">
                <a:latin typeface="+mj-lt"/>
              </a:rPr>
              <a:t>0</a:t>
            </a:r>
            <a:r>
              <a:rPr lang="en-US" sz="800" b="1" dirty="0">
                <a:latin typeface="+mj-lt"/>
              </a:rPr>
              <a:t>6110 Diskapi, Ankara, T</a:t>
            </a:r>
            <a:r>
              <a:rPr lang="tr-TR" sz="800" b="1" dirty="0">
                <a:latin typeface="+mj-lt"/>
              </a:rPr>
              <a:t>URKEY,</a:t>
            </a:r>
            <a:r>
              <a:rPr lang="en-US" sz="800" dirty="0">
                <a:latin typeface="+mj-lt"/>
              </a:rPr>
              <a:t> </a:t>
            </a:r>
            <a:r>
              <a:rPr lang="en-US" sz="800" b="1" dirty="0">
                <a:latin typeface="+mj-lt"/>
              </a:rPr>
              <a:t>yener.ataseven@agri.ankara.edu.tr</a:t>
            </a:r>
            <a:endParaRPr lang="en-US" sz="800" dirty="0">
              <a:latin typeface="+mj-lt"/>
            </a:endParaRPr>
          </a:p>
        </p:txBody>
      </p:sp>
      <p:sp>
        <p:nvSpPr>
          <p:cNvPr id="2061" name="AutoShape 14"/>
          <p:cNvSpPr>
            <a:spLocks noChangeArrowheads="1"/>
          </p:cNvSpPr>
          <p:nvPr/>
        </p:nvSpPr>
        <p:spPr bwMode="auto">
          <a:xfrm>
            <a:off x="156662" y="3156857"/>
            <a:ext cx="8762712" cy="884464"/>
          </a:xfrm>
          <a:prstGeom prst="roundRect">
            <a:avLst>
              <a:gd name="adj" fmla="val 3222"/>
            </a:avLst>
          </a:prstGeom>
          <a:solidFill>
            <a:srgbClr val="E5F9D3"/>
          </a:solidFill>
          <a:ln>
            <a:noFill/>
          </a:ln>
          <a:extLst>
            <a:ext uri="{91240B29-F687-4F45-9708-019B960494DF}">
              <a14:hiddenLine xmlns:a14="http://schemas.microsoft.com/office/drawing/2010/main" w="12700">
                <a:solidFill>
                  <a:srgbClr val="000000"/>
                </a:solidFill>
                <a:round/>
                <a:headEnd type="none" w="sm" len="sm"/>
                <a:tailEnd type="none" w="sm" len="sm"/>
              </a14:hiddenLine>
            </a:ext>
          </a:extLst>
        </p:spPr>
        <p:txBody>
          <a:bodyPr wrap="none" lIns="23902" tIns="11951" rIns="23902" bIns="11951" anchor="ctr"/>
          <a:lstStyle>
            <a:lvl1pPr>
              <a:defRPr sz="1500">
                <a:solidFill>
                  <a:schemeClr val="tx1"/>
                </a:solidFill>
                <a:latin typeface="Times New Roman" pitchFamily="18" charset="0"/>
              </a:defRPr>
            </a:lvl1pPr>
            <a:lvl2pPr marL="742950" indent="-285750">
              <a:defRPr sz="1500">
                <a:solidFill>
                  <a:schemeClr val="tx1"/>
                </a:solidFill>
                <a:latin typeface="Times New Roman" pitchFamily="18" charset="0"/>
              </a:defRPr>
            </a:lvl2pPr>
            <a:lvl3pPr marL="1143000" indent="-228600">
              <a:defRPr sz="1500">
                <a:solidFill>
                  <a:schemeClr val="tx1"/>
                </a:solidFill>
                <a:latin typeface="Times New Roman" pitchFamily="18" charset="0"/>
              </a:defRPr>
            </a:lvl3pPr>
            <a:lvl4pPr marL="1600200" indent="-228600">
              <a:defRPr sz="1500">
                <a:solidFill>
                  <a:schemeClr val="tx1"/>
                </a:solidFill>
                <a:latin typeface="Times New Roman" pitchFamily="18" charset="0"/>
              </a:defRPr>
            </a:lvl4pPr>
            <a:lvl5pPr marL="2057400" indent="-228600">
              <a:defRPr sz="1500">
                <a:solidFill>
                  <a:schemeClr val="tx1"/>
                </a:solidFill>
                <a:latin typeface="Times New Roman" pitchFamily="18" charset="0"/>
              </a:defRPr>
            </a:lvl5pPr>
            <a:lvl6pPr marL="2514600" indent="-228600" eaLnBrk="0" fontAlgn="base" hangingPunct="0">
              <a:spcBef>
                <a:spcPct val="0"/>
              </a:spcBef>
              <a:spcAft>
                <a:spcPct val="0"/>
              </a:spcAft>
              <a:defRPr sz="1500">
                <a:solidFill>
                  <a:schemeClr val="tx1"/>
                </a:solidFill>
                <a:latin typeface="Times New Roman" pitchFamily="18" charset="0"/>
              </a:defRPr>
            </a:lvl6pPr>
            <a:lvl7pPr marL="2971800" indent="-228600" eaLnBrk="0" fontAlgn="base" hangingPunct="0">
              <a:spcBef>
                <a:spcPct val="0"/>
              </a:spcBef>
              <a:spcAft>
                <a:spcPct val="0"/>
              </a:spcAft>
              <a:defRPr sz="1500">
                <a:solidFill>
                  <a:schemeClr val="tx1"/>
                </a:solidFill>
                <a:latin typeface="Times New Roman" pitchFamily="18" charset="0"/>
              </a:defRPr>
            </a:lvl7pPr>
            <a:lvl8pPr marL="3429000" indent="-228600" eaLnBrk="0" fontAlgn="base" hangingPunct="0">
              <a:spcBef>
                <a:spcPct val="0"/>
              </a:spcBef>
              <a:spcAft>
                <a:spcPct val="0"/>
              </a:spcAft>
              <a:defRPr sz="1500">
                <a:solidFill>
                  <a:schemeClr val="tx1"/>
                </a:solidFill>
                <a:latin typeface="Times New Roman" pitchFamily="18" charset="0"/>
              </a:defRPr>
            </a:lvl8pPr>
            <a:lvl9pPr marL="3886200" indent="-228600" eaLnBrk="0" fontAlgn="base" hangingPunct="0">
              <a:spcBef>
                <a:spcPct val="0"/>
              </a:spcBef>
              <a:spcAft>
                <a:spcPct val="0"/>
              </a:spcAft>
              <a:defRPr sz="1500">
                <a:solidFill>
                  <a:schemeClr val="tx1"/>
                </a:solidFill>
                <a:latin typeface="Times New Roman" pitchFamily="18" charset="0"/>
              </a:defRPr>
            </a:lvl9pPr>
          </a:lstStyle>
          <a:p>
            <a:endParaRPr lang="tr-TR" altLang="tr-TR"/>
          </a:p>
        </p:txBody>
      </p:sp>
      <p:sp>
        <p:nvSpPr>
          <p:cNvPr id="4" name="Rectangle 15"/>
          <p:cNvSpPr>
            <a:spLocks noChangeArrowheads="1"/>
          </p:cNvSpPr>
          <p:nvPr/>
        </p:nvSpPr>
        <p:spPr bwMode="auto">
          <a:xfrm>
            <a:off x="209075" y="3113617"/>
            <a:ext cx="8445356" cy="1662173"/>
          </a:xfrm>
          <a:prstGeom prst="rect">
            <a:avLst/>
          </a:prstGeom>
          <a:noFill/>
          <a:ln w="12700">
            <a:noFill/>
            <a:miter lim="800000"/>
            <a:headEnd type="none" w="sm" len="sm"/>
            <a:tailEnd type="none" w="sm" len="sm"/>
          </a:ln>
        </p:spPr>
        <p:txBody>
          <a:bodyPr lIns="85522" tIns="42761" rIns="85522" bIns="42761">
            <a:spAutoFit/>
          </a:bodyPr>
          <a:lstStyle/>
          <a:p>
            <a:pPr marL="100009" indent="-100009" algn="just" defTabSz="855258">
              <a:defRPr/>
            </a:pPr>
            <a:r>
              <a:rPr lang="en-US" sz="900" b="1" u="sng" dirty="0">
                <a:solidFill>
                  <a:schemeClr val="accent2"/>
                </a:solidFill>
                <a:effectLst>
                  <a:outerShdw blurRad="38100" dist="38100" dir="2700000" algn="tl">
                    <a:srgbClr val="000000">
                      <a:alpha val="43137"/>
                    </a:srgbClr>
                  </a:outerShdw>
                </a:effectLst>
              </a:rPr>
              <a:t>RESULT AND DISCUSSION</a:t>
            </a:r>
            <a:endParaRPr lang="tr-TR" sz="900" b="1" u="sng" dirty="0">
              <a:solidFill>
                <a:schemeClr val="accent2"/>
              </a:solidFill>
              <a:effectLst>
                <a:outerShdw blurRad="38100" dist="38100" dir="2700000" algn="tl">
                  <a:srgbClr val="000000">
                    <a:alpha val="43137"/>
                  </a:srgbClr>
                </a:outerShdw>
              </a:effectLst>
            </a:endParaRPr>
          </a:p>
          <a:p>
            <a:pPr marL="100009" indent="-100009" algn="just" defTabSz="855258">
              <a:defRPr/>
            </a:pPr>
            <a:r>
              <a:rPr lang="tr-TR" sz="800" b="1" dirty="0"/>
              <a:t>	</a:t>
            </a:r>
            <a:r>
              <a:rPr lang="en-US" sz="800" b="1" dirty="0"/>
              <a:t>The overall objective of the OECD’s work in the area of agriculture and the environment is to identify ways in which governments might</a:t>
            </a:r>
            <a:r>
              <a:rPr lang="tr-TR" sz="800" b="1" dirty="0"/>
              <a:t> </a:t>
            </a:r>
            <a:r>
              <a:rPr lang="en-US" sz="800" b="1" dirty="0"/>
              <a:t>design and implement policies and promote market solutions to achieve environmentally and economically sustainable agriculture at</a:t>
            </a:r>
            <a:r>
              <a:rPr lang="tr-TR" sz="800" b="1" dirty="0"/>
              <a:t> </a:t>
            </a:r>
            <a:r>
              <a:rPr lang="en-US" sz="800" b="1" dirty="0"/>
              <a:t>minimal resource cost to the economy and with least trade distortions</a:t>
            </a:r>
            <a:r>
              <a:rPr lang="tr-TR" sz="800" b="1" baseline="30000" dirty="0"/>
              <a:t>5</a:t>
            </a:r>
            <a:r>
              <a:rPr lang="en-US" sz="800" b="1" dirty="0"/>
              <a:t>.</a:t>
            </a:r>
            <a:endParaRPr lang="tr-TR" sz="800" b="1" dirty="0"/>
          </a:p>
          <a:p>
            <a:pPr marL="100009" indent="-100009" algn="just" defTabSz="855258">
              <a:defRPr/>
            </a:pPr>
            <a:endParaRPr lang="tr-TR" sz="300" b="1" dirty="0"/>
          </a:p>
          <a:p>
            <a:pPr marL="100009" indent="-100009" algn="just" defTabSz="855258">
              <a:defRPr/>
            </a:pPr>
            <a:r>
              <a:rPr lang="tr-TR" sz="800" b="1" dirty="0"/>
              <a:t>	</a:t>
            </a:r>
            <a:r>
              <a:rPr lang="en-US" sz="800" b="1" dirty="0">
                <a:solidFill>
                  <a:srgbClr val="FF0000"/>
                </a:solidFill>
              </a:rPr>
              <a:t>The OECD set of AEIs are intended </a:t>
            </a:r>
            <a:r>
              <a:rPr lang="en-US" sz="800" b="1" dirty="0">
                <a:solidFill>
                  <a:srgbClr val="FF0000"/>
                </a:solidFill>
                <a:latin typeface="+mj-lt"/>
              </a:rPr>
              <a:t>to</a:t>
            </a:r>
            <a:r>
              <a:rPr lang="tr-TR" sz="800" b="1" baseline="30000" dirty="0">
                <a:solidFill>
                  <a:srgbClr val="FF0000"/>
                </a:solidFill>
                <a:latin typeface="+mj-lt"/>
              </a:rPr>
              <a:t>5</a:t>
            </a:r>
            <a:r>
              <a:rPr lang="en-US" sz="800" b="1" dirty="0">
                <a:solidFill>
                  <a:srgbClr val="FF0000"/>
                </a:solidFill>
                <a:latin typeface="+mj-lt"/>
              </a:rPr>
              <a:t>:</a:t>
            </a:r>
            <a:endParaRPr lang="tr-TR" sz="800" b="1" dirty="0">
              <a:solidFill>
                <a:srgbClr val="FF0000"/>
              </a:solidFill>
              <a:latin typeface="+mj-lt"/>
            </a:endParaRPr>
          </a:p>
          <a:p>
            <a:pPr algn="just">
              <a:buFont typeface="Wingdings" pitchFamily="2" charset="2"/>
              <a:buChar char="Ø"/>
              <a:defRPr/>
            </a:pPr>
            <a:r>
              <a:rPr lang="en-US" sz="800" dirty="0">
                <a:latin typeface="+mj-lt"/>
              </a:rPr>
              <a:t>Provide information to government policy makers and the public on the current state of the environment in agriculture, and changes to it;</a:t>
            </a:r>
            <a:endParaRPr lang="tr-TR" sz="800" dirty="0">
              <a:latin typeface="+mj-lt"/>
            </a:endParaRPr>
          </a:p>
          <a:p>
            <a:pPr algn="just">
              <a:buFont typeface="Wingdings" pitchFamily="2" charset="2"/>
              <a:buChar char="Ø"/>
              <a:defRPr/>
            </a:pPr>
            <a:r>
              <a:rPr lang="en-US" sz="800" b="1" dirty="0">
                <a:latin typeface="+mj-lt"/>
              </a:rPr>
              <a:t>Help policy makers understand links between causes and effects and the impact of agricultural policies on the environment, and guide their responses to changes in environmental conditions;</a:t>
            </a:r>
            <a:endParaRPr lang="tr-TR" sz="800" b="1" dirty="0">
              <a:latin typeface="+mj-lt"/>
            </a:endParaRPr>
          </a:p>
          <a:p>
            <a:pPr algn="just">
              <a:buFont typeface="Wingdings" pitchFamily="2" charset="2"/>
              <a:buChar char="Ø"/>
              <a:defRPr/>
            </a:pPr>
            <a:r>
              <a:rPr lang="en-US" sz="800" b="1" dirty="0">
                <a:latin typeface="+mj-lt"/>
              </a:rPr>
              <a:t>Contribute to monitoring and evaluating policy effectiveness in promoting sustainable agriculture.</a:t>
            </a:r>
            <a:endParaRPr lang="tr-TR" sz="800" b="1" dirty="0">
              <a:latin typeface="+mj-lt"/>
            </a:endParaRPr>
          </a:p>
          <a:p>
            <a:pPr>
              <a:defRPr/>
            </a:pPr>
            <a:r>
              <a:rPr lang="en-US" sz="800" dirty="0">
                <a:latin typeface="+mj-lt"/>
              </a:rPr>
              <a:t> </a:t>
            </a:r>
            <a:endParaRPr lang="tr-TR" sz="800" dirty="0">
              <a:latin typeface="+mj-lt"/>
            </a:endParaRPr>
          </a:p>
          <a:p>
            <a:pPr marL="100009" indent="-100009" algn="just" defTabSz="855258">
              <a:defRPr/>
            </a:pPr>
            <a:endParaRPr lang="tr-TR" sz="800" dirty="0">
              <a:latin typeface="+mj-lt"/>
            </a:endParaRPr>
          </a:p>
          <a:p>
            <a:pPr marL="100009" indent="-100009" algn="just" defTabSz="855258">
              <a:defRPr/>
            </a:pPr>
            <a:endParaRPr lang="de-DE" sz="800" b="1" dirty="0">
              <a:solidFill>
                <a:srgbClr val="000066"/>
              </a:solidFill>
              <a:latin typeface="+mj-lt"/>
            </a:endParaRPr>
          </a:p>
          <a:p>
            <a:pPr marL="100009" indent="-100009" algn="just" defTabSz="855258">
              <a:spcBef>
                <a:spcPct val="30000"/>
              </a:spcBef>
              <a:defRPr/>
            </a:pPr>
            <a:r>
              <a:rPr lang="tr-TR" sz="800" dirty="0">
                <a:latin typeface="+mj-lt"/>
              </a:rPr>
              <a:t>	</a:t>
            </a:r>
            <a:endParaRPr lang="en-US" sz="800" dirty="0">
              <a:latin typeface="+mj-lt"/>
            </a:endParaRPr>
          </a:p>
        </p:txBody>
      </p:sp>
      <p:sp>
        <p:nvSpPr>
          <p:cNvPr id="8464" name="Text Box 272"/>
          <p:cNvSpPr txBox="1">
            <a:spLocks noChangeArrowheads="1"/>
          </p:cNvSpPr>
          <p:nvPr/>
        </p:nvSpPr>
        <p:spPr bwMode="auto">
          <a:xfrm>
            <a:off x="209075" y="4018643"/>
            <a:ext cx="8673437" cy="3425733"/>
          </a:xfrm>
          <a:prstGeom prst="rect">
            <a:avLst/>
          </a:prstGeom>
          <a:noFill/>
          <a:ln w="12700">
            <a:noFill/>
            <a:miter lim="800000"/>
            <a:headEnd type="none" w="sm" len="sm"/>
            <a:tailEnd type="none" w="sm" len="sm"/>
          </a:ln>
          <a:effectLst/>
        </p:spPr>
        <p:txBody>
          <a:bodyPr lIns="85522" tIns="42761" rIns="85522" bIns="42761">
            <a:spAutoFit/>
          </a:bodyPr>
          <a:lstStyle/>
          <a:p>
            <a:pPr>
              <a:defRPr/>
            </a:pPr>
            <a:r>
              <a:rPr lang="en-US" sz="900" b="1" u="sng" dirty="0">
                <a:solidFill>
                  <a:schemeClr val="accent2"/>
                </a:solidFill>
                <a:effectLst>
                  <a:outerShdw blurRad="38100" dist="38100" dir="2700000" algn="tl">
                    <a:srgbClr val="000000">
                      <a:alpha val="43137"/>
                    </a:srgbClr>
                  </a:outerShdw>
                </a:effectLst>
              </a:rPr>
              <a:t>CONCLUSIONS</a:t>
            </a:r>
            <a:endParaRPr lang="tr-TR" sz="900" b="1" u="sng" dirty="0">
              <a:solidFill>
                <a:schemeClr val="accent2"/>
              </a:solidFill>
              <a:effectLst>
                <a:outerShdw blurRad="38100" dist="38100" dir="2700000" algn="tl">
                  <a:srgbClr val="000000">
                    <a:alpha val="43137"/>
                  </a:srgbClr>
                </a:outerShdw>
              </a:effectLst>
            </a:endParaRPr>
          </a:p>
          <a:p>
            <a:pPr algn="just">
              <a:buClr>
                <a:srgbClr val="FF0000"/>
              </a:buClr>
              <a:buFont typeface="Wingdings" pitchFamily="2" charset="2"/>
              <a:buChar char="v"/>
              <a:defRPr/>
            </a:pPr>
            <a:r>
              <a:rPr lang="en-US" sz="900" b="1" dirty="0"/>
              <a:t>T</a:t>
            </a:r>
            <a:r>
              <a:rPr lang="en-US" sz="1000" b="1" dirty="0"/>
              <a:t>his paper deals with agri-environmental indicators and is based on AEIs database of Turkey and OECD. It has been done some comparisons between AEIs databases in Turkey and OECD. As a result of these comparisons, it has seen that only </a:t>
            </a:r>
            <a:r>
              <a:rPr lang="en-US" sz="1000" b="1" dirty="0">
                <a:solidFill>
                  <a:srgbClr val="FF0000"/>
                </a:solidFill>
              </a:rPr>
              <a:t>3 indicators (consumption of pesticides and fertilizers and organic farming data) </a:t>
            </a:r>
            <a:r>
              <a:rPr lang="en-US" sz="1000" b="1" dirty="0"/>
              <a:t>are similar between in Turkey and OECD in terms of AEIs.</a:t>
            </a:r>
            <a:endParaRPr lang="tr-TR" sz="1000" b="1" dirty="0"/>
          </a:p>
          <a:p>
            <a:pPr algn="just">
              <a:buClr>
                <a:srgbClr val="FF0000"/>
              </a:buClr>
              <a:buFont typeface="Wingdings" pitchFamily="2" charset="2"/>
              <a:buChar char="v"/>
              <a:defRPr/>
            </a:pPr>
            <a:r>
              <a:rPr lang="en-US" sz="1000" b="1" dirty="0"/>
              <a:t>In Turkey, there are officially 3 indicators</a:t>
            </a:r>
            <a:r>
              <a:rPr lang="tr-TR" sz="1000" b="1" dirty="0"/>
              <a:t> </a:t>
            </a:r>
            <a:r>
              <a:rPr lang="en-US" sz="1000" b="1" dirty="0"/>
              <a:t>for agri-environment. These indicators have been officially gathered and developed by Turkish</a:t>
            </a:r>
            <a:r>
              <a:rPr lang="tr-TR" sz="1000" b="1" dirty="0"/>
              <a:t> Statistical </a:t>
            </a:r>
            <a:r>
              <a:rPr lang="en-US" sz="1000" b="1" dirty="0"/>
              <a:t>Institute</a:t>
            </a:r>
            <a:r>
              <a:rPr lang="tr-TR" sz="1000" b="1" dirty="0"/>
              <a:t> (</a:t>
            </a:r>
            <a:r>
              <a:rPr lang="en-US" sz="1000" b="1" dirty="0"/>
              <a:t>TÜİK</a:t>
            </a:r>
            <a:r>
              <a:rPr lang="tr-TR" sz="1000" b="1" dirty="0"/>
              <a:t>)</a:t>
            </a:r>
            <a:r>
              <a:rPr lang="en-US" sz="1000" b="1" dirty="0"/>
              <a:t>. Together TÜİK; Ministry of Food, Agriculture and Livestock </a:t>
            </a:r>
            <a:r>
              <a:rPr lang="tr-TR" sz="1000" b="1" dirty="0"/>
              <a:t>(MFAL) </a:t>
            </a:r>
            <a:r>
              <a:rPr lang="en-US" sz="1000" b="1" dirty="0"/>
              <a:t>have also collected data for agri-environment. But, these data have not been officially showed in AEIs of TÜİK’s database. Therefore, TÜİK and </a:t>
            </a:r>
            <a:r>
              <a:rPr lang="tr-TR" sz="1000" b="1" dirty="0"/>
              <a:t>MFAL</a:t>
            </a:r>
            <a:r>
              <a:rPr lang="en-US" sz="1000" b="1" dirty="0"/>
              <a:t> </a:t>
            </a:r>
            <a:r>
              <a:rPr lang="en-US" sz="1000" b="1" dirty="0">
                <a:solidFill>
                  <a:srgbClr val="FF0000"/>
                </a:solidFill>
              </a:rPr>
              <a:t>have to work together and expand scope of AEIs</a:t>
            </a:r>
            <a:r>
              <a:rPr lang="en-US" sz="1000" b="1" dirty="0"/>
              <a:t>. Thus, larger database set will be generated data about agri-environmental indicators for Turkey.</a:t>
            </a:r>
            <a:endParaRPr lang="tr-TR" sz="1000" b="1" dirty="0"/>
          </a:p>
          <a:p>
            <a:pPr algn="just">
              <a:buClr>
                <a:srgbClr val="FF0000"/>
              </a:buClr>
              <a:buFont typeface="Wingdings" pitchFamily="2" charset="2"/>
              <a:buChar char="v"/>
              <a:defRPr/>
            </a:pPr>
            <a:r>
              <a:rPr lang="en-US" sz="900" b="1" dirty="0"/>
              <a:t>Another subject is related to indicator index. In recent years</a:t>
            </a:r>
            <a:r>
              <a:rPr lang="tr-TR" sz="900" b="1" dirty="0"/>
              <a:t>,</a:t>
            </a:r>
            <a:r>
              <a:rPr lang="en-US" sz="900" b="1" dirty="0"/>
              <a:t> a lot of work has been done on agri-environmental indicators both national and international level. But, there is no </a:t>
            </a:r>
            <a:r>
              <a:rPr lang="en-US" sz="900" b="1" dirty="0">
                <a:solidFill>
                  <a:srgbClr val="FF0000"/>
                </a:solidFill>
              </a:rPr>
              <a:t>AEIs index and ranking </a:t>
            </a:r>
            <a:r>
              <a:rPr lang="en-US" sz="900" b="1" dirty="0"/>
              <a:t>like environmental sustainability index (ESI), environmental performance index (EPI), environmental quality index (EQI), environmental vulnerability index (EVI) in this working area in the world. It will be easy to evaluate among countries with making agri-environmental index and ranking based on this index. Also, this index can be a reference for decision maker about agri-environmental policies. Therefore, it should be made studies to prepare AEIs index around the world.</a:t>
            </a:r>
            <a:endParaRPr lang="tr-TR" sz="900" b="1" dirty="0"/>
          </a:p>
          <a:p>
            <a:pPr algn="just">
              <a:buClr>
                <a:srgbClr val="FF0000"/>
              </a:buClr>
              <a:buFont typeface="Wingdings" pitchFamily="2" charset="2"/>
              <a:buChar char="v"/>
              <a:defRPr/>
            </a:pPr>
            <a:r>
              <a:rPr lang="en-US" sz="1000" b="1" dirty="0"/>
              <a:t>Indicators which have been developed on the purpose of monitoring and evaluation of agri-environmental policies come into prominence nowadays. But, it is seen that studies on this subject </a:t>
            </a:r>
            <a:r>
              <a:rPr lang="en-US" sz="1000" b="1" dirty="0">
                <a:solidFill>
                  <a:srgbClr val="FF0000"/>
                </a:solidFill>
              </a:rPr>
              <a:t>in Turkey are insufficient. </a:t>
            </a:r>
            <a:r>
              <a:rPr lang="en-US" sz="1000" b="1" dirty="0"/>
              <a:t>Consequently, studies which can be presented aimed at AEIs are required. Therefore, policy makers and researchers in this area should put on their agenda. Thus, decision makers and researchers will be better informed about the changes of agro-ecosystem.</a:t>
            </a:r>
            <a:endParaRPr lang="tr-TR" sz="1000" b="1" dirty="0"/>
          </a:p>
          <a:p>
            <a:pPr>
              <a:defRPr/>
            </a:pPr>
            <a:endParaRPr lang="tr-TR" sz="300" dirty="0"/>
          </a:p>
          <a:p>
            <a:pPr>
              <a:defRPr/>
            </a:pPr>
            <a:r>
              <a:rPr lang="en-US" sz="900" b="1" u="sng" dirty="0">
                <a:solidFill>
                  <a:schemeClr val="accent2"/>
                </a:solidFill>
                <a:effectLst>
                  <a:outerShdw blurRad="38100" dist="38100" dir="2700000" algn="tl">
                    <a:srgbClr val="000000">
                      <a:alpha val="43137"/>
                    </a:srgbClr>
                  </a:outerShdw>
                </a:effectLst>
              </a:rPr>
              <a:t>REFERENCES</a:t>
            </a:r>
            <a:endParaRPr lang="tr-TR" sz="900" b="1" u="sng" dirty="0">
              <a:solidFill>
                <a:schemeClr val="accent2"/>
              </a:solidFill>
              <a:effectLst>
                <a:outerShdw blurRad="38100" dist="38100" dir="2700000" algn="tl">
                  <a:srgbClr val="000000">
                    <a:alpha val="43137"/>
                  </a:srgbClr>
                </a:outerShdw>
              </a:effectLst>
            </a:endParaRPr>
          </a:p>
          <a:p>
            <a:pPr>
              <a:defRPr/>
            </a:pPr>
            <a:r>
              <a:rPr lang="tr-TR" sz="500" dirty="0"/>
              <a:t>1.</a:t>
            </a:r>
            <a:r>
              <a:rPr lang="en-US" sz="500" dirty="0"/>
              <a:t>D. NIEMEIJER, R.S. de GROOT. A Conceptual Framework for Selecting Environmental Indicator Sets. Ecological Indicators, 8, 14-25 (2008).</a:t>
            </a:r>
            <a:endParaRPr lang="tr-TR" sz="500" dirty="0"/>
          </a:p>
          <a:p>
            <a:pPr>
              <a:defRPr/>
            </a:pPr>
            <a:r>
              <a:rPr lang="tr-TR" sz="500" dirty="0"/>
              <a:t>2</a:t>
            </a:r>
            <a:r>
              <a:rPr lang="en-US" sz="500" dirty="0"/>
              <a:t>. D. MAKOWSKI, M. TICHIT, L. GUICHARD, H.V. KEULEN, N. BEAUDOIN: Measuring the Accuracy of Agro-environmental Indicators. Journal of Environmental Management, 90, 139-146 (2009).</a:t>
            </a:r>
            <a:endParaRPr lang="tr-TR" sz="500" dirty="0"/>
          </a:p>
          <a:p>
            <a:pPr>
              <a:defRPr/>
            </a:pPr>
            <a:r>
              <a:rPr lang="tr-TR" sz="500" dirty="0"/>
              <a:t>3</a:t>
            </a:r>
            <a:r>
              <a:rPr lang="en-US" sz="500" dirty="0"/>
              <a:t>. OECD 2013. OECD Compendium of Agri-environmental Indicators, OECD Publishing.</a:t>
            </a:r>
            <a:r>
              <a:rPr lang="tr-TR" sz="500" dirty="0"/>
              <a:t> </a:t>
            </a:r>
            <a:r>
              <a:rPr lang="en-US" sz="500" dirty="0"/>
              <a:t>http://dx.doi.org/10.1787/9789264181151-en</a:t>
            </a:r>
            <a:endParaRPr lang="tr-TR" sz="500" dirty="0"/>
          </a:p>
          <a:p>
            <a:pPr>
              <a:defRPr/>
            </a:pPr>
            <a:r>
              <a:rPr lang="tr-TR" sz="500" dirty="0"/>
              <a:t>4</a:t>
            </a:r>
            <a:r>
              <a:rPr lang="en-US" sz="500" dirty="0"/>
              <a:t>. C.M. SAUNDERS, KAYE-BLAKE, R. CAMPBELL, J. BENGE: Agricultural Environmental Indicators: Using OECD Agri-Environmental Indicators to Assess New Zealand Kiwifruit Orchards. NZARES Conference, New Zealand, August 2009.</a:t>
            </a:r>
            <a:endParaRPr lang="tr-TR" sz="500" dirty="0"/>
          </a:p>
          <a:p>
            <a:pPr>
              <a:defRPr/>
            </a:pPr>
            <a:r>
              <a:rPr lang="tr-TR" sz="500" dirty="0"/>
              <a:t>5</a:t>
            </a:r>
            <a:r>
              <a:rPr lang="en-US" sz="500" dirty="0"/>
              <a:t>. K. PARRIS: Agricultural Nutrient Balances as Agri-environmental Indicators: An OECD Perspective. Environmental Pollution, 102, 219-225 (1998).</a:t>
            </a:r>
            <a:endParaRPr lang="tr-TR" sz="500" dirty="0"/>
          </a:p>
          <a:p>
            <a:pPr>
              <a:defRPr/>
            </a:pPr>
            <a:endParaRPr lang="tr-TR" sz="500" dirty="0"/>
          </a:p>
          <a:p>
            <a:pPr>
              <a:defRPr/>
            </a:pPr>
            <a:endParaRPr lang="tr-TR" sz="800" dirty="0"/>
          </a:p>
          <a:p>
            <a:pPr>
              <a:spcBef>
                <a:spcPct val="50000"/>
              </a:spcBef>
              <a:defRPr/>
            </a:pPr>
            <a:endParaRPr lang="de-DE" sz="800" b="1" dirty="0">
              <a:solidFill>
                <a:srgbClr val="000066"/>
              </a:solidFill>
              <a:latin typeface="Arial" charset="0"/>
            </a:endParaRPr>
          </a:p>
        </p:txBody>
      </p:sp>
      <p:pic>
        <p:nvPicPr>
          <p:cNvPr id="2064" name="Picture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225" y="299357"/>
            <a:ext cx="855306" cy="39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2065" name="Picture 17" descr="C:\Users\w7u\Desktop\472_ankara-universitesi-ziraat-fakultesi.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41388" y="285750"/>
            <a:ext cx="855306" cy="394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500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Numarası Yer Tutucusu 1"/>
          <p:cNvSpPr>
            <a:spLocks noGrp="1"/>
          </p:cNvSpPr>
          <p:nvPr>
            <p:ph type="sldNum" sz="quarter" idx="12"/>
          </p:nvPr>
        </p:nvSpPr>
        <p:spPr/>
        <p:txBody>
          <a:bodyPr/>
          <a:lstStyle/>
          <a:p>
            <a:fld id="{D955456D-EDC7-4268-BE3E-5964AA3AA61D}" type="slidenum">
              <a:rPr lang="tr-TR" smtClean="0"/>
              <a:t>22</a:t>
            </a:fld>
            <a:endParaRPr lang="tr-TR"/>
          </a:p>
        </p:txBody>
      </p:sp>
      <p:graphicFrame>
        <p:nvGraphicFramePr>
          <p:cNvPr id="3" name="Nesne 2"/>
          <p:cNvGraphicFramePr>
            <a:graphicFrameLocks noChangeAspect="1"/>
          </p:cNvGraphicFramePr>
          <p:nvPr>
            <p:extLst>
              <p:ext uri="{D42A27DB-BD31-4B8C-83A1-F6EECF244321}">
                <p14:modId xmlns:p14="http://schemas.microsoft.com/office/powerpoint/2010/main" val="4057414503"/>
              </p:ext>
            </p:extLst>
          </p:nvPr>
        </p:nvGraphicFramePr>
        <p:xfrm>
          <a:off x="251520" y="260648"/>
          <a:ext cx="8892480" cy="6192688"/>
        </p:xfrm>
        <a:graphic>
          <a:graphicData uri="http://schemas.openxmlformats.org/presentationml/2006/ole">
            <mc:AlternateContent xmlns:mc="http://schemas.openxmlformats.org/markup-compatibility/2006">
              <mc:Choice xmlns:v="urn:schemas-microsoft-com:vml" Requires="v">
                <p:oleObj name="Sunu" r:id="rId2" imgW="15300826" imgH="21601094" progId="PowerPoint.Show.12">
                  <p:embed/>
                </p:oleObj>
              </mc:Choice>
              <mc:Fallback>
                <p:oleObj name="Sunu" r:id="rId2" imgW="15300826" imgH="21601094" progId="PowerPoint.Show.12">
                  <p:embed/>
                  <p:pic>
                    <p:nvPicPr>
                      <p:cNvPr id="0" name="Nesn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8892480" cy="619268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892058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OEM\Desktop\IMG247.jpg"/>
          <p:cNvPicPr>
            <a:picLocks noGrp="1" noChangeAspect="1" noChangeArrowheads="1"/>
          </p:cNvPicPr>
          <p:nvPr>
            <p:ph idx="1"/>
          </p:nvPr>
        </p:nvPicPr>
        <p:blipFill>
          <a:blip r:embed="rId2" cstate="print"/>
          <a:srcRect/>
          <a:stretch>
            <a:fillRect/>
          </a:stretch>
        </p:blipFill>
        <p:spPr bwMode="auto">
          <a:xfrm>
            <a:off x="179512" y="476672"/>
            <a:ext cx="2880320" cy="5832648"/>
          </a:xfrm>
          <a:prstGeom prst="rect">
            <a:avLst/>
          </a:prstGeom>
          <a:noFill/>
        </p:spPr>
      </p:pic>
      <p:pic>
        <p:nvPicPr>
          <p:cNvPr id="5" name="Picture 2" descr="C:\Users\OEM\Desktop\tudav_yunuslari_korumak_karadeniz[1].jpg"/>
          <p:cNvPicPr>
            <a:picLocks noChangeAspect="1" noChangeArrowheads="1"/>
          </p:cNvPicPr>
          <p:nvPr/>
        </p:nvPicPr>
        <p:blipFill>
          <a:blip r:embed="rId3" cstate="print"/>
          <a:srcRect/>
          <a:stretch>
            <a:fillRect/>
          </a:stretch>
        </p:blipFill>
        <p:spPr bwMode="auto">
          <a:xfrm>
            <a:off x="3275856" y="476672"/>
            <a:ext cx="2808312" cy="5832648"/>
          </a:xfrm>
          <a:prstGeom prst="rect">
            <a:avLst/>
          </a:prstGeom>
          <a:noFill/>
        </p:spPr>
      </p:pic>
      <p:pic>
        <p:nvPicPr>
          <p:cNvPr id="1027" name="Picture 3" descr="C:\Users\OEM\Desktop\ornekposter.jpg"/>
          <p:cNvPicPr>
            <a:picLocks noChangeAspect="1" noChangeArrowheads="1"/>
          </p:cNvPicPr>
          <p:nvPr/>
        </p:nvPicPr>
        <p:blipFill>
          <a:blip r:embed="rId4" cstate="print"/>
          <a:srcRect/>
          <a:stretch>
            <a:fillRect/>
          </a:stretch>
        </p:blipFill>
        <p:spPr bwMode="auto">
          <a:xfrm>
            <a:off x="6300192" y="476672"/>
            <a:ext cx="2736304" cy="5832648"/>
          </a:xfrm>
          <a:prstGeom prst="rect">
            <a:avLst/>
          </a:prstGeom>
          <a:noFill/>
        </p:spPr>
      </p:pic>
    </p:spTree>
    <p:extLst>
      <p:ext uri="{BB962C8B-B14F-4D97-AF65-F5344CB8AC3E}">
        <p14:creationId xmlns:p14="http://schemas.microsoft.com/office/powerpoint/2010/main" val="13191849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18648" cy="6741368"/>
          </a:xfrm>
          <a:prstGeom prst="rect">
            <a:avLst/>
          </a:prstGeom>
        </p:spPr>
      </p:pic>
    </p:spTree>
    <p:extLst>
      <p:ext uri="{BB962C8B-B14F-4D97-AF65-F5344CB8AC3E}">
        <p14:creationId xmlns:p14="http://schemas.microsoft.com/office/powerpoint/2010/main" val="2257749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418058"/>
          </a:xfrm>
        </p:spPr>
        <p:txBody>
          <a:bodyPr>
            <a:normAutofit fontScale="90000"/>
          </a:bodyPr>
          <a:lstStyle/>
          <a:p>
            <a:r>
              <a:rPr lang="tr-TR" dirty="0">
                <a:solidFill>
                  <a:srgbClr val="FF0000"/>
                </a:solidFill>
                <a:latin typeface="+mn-lt"/>
              </a:rPr>
              <a:t>Uygun olmayan bir örnek…</a:t>
            </a:r>
          </a:p>
        </p:txBody>
      </p:sp>
      <p:sp>
        <p:nvSpPr>
          <p:cNvPr id="4" name="Slayt Numarası Yer Tutucusu 3"/>
          <p:cNvSpPr>
            <a:spLocks noGrp="1"/>
          </p:cNvSpPr>
          <p:nvPr>
            <p:ph type="sldNum" sz="quarter" idx="12"/>
          </p:nvPr>
        </p:nvSpPr>
        <p:spPr/>
        <p:txBody>
          <a:bodyPr/>
          <a:lstStyle/>
          <a:p>
            <a:fld id="{D955456D-EDC7-4268-BE3E-5964AA3AA61D}" type="slidenum">
              <a:rPr lang="tr-TR" smtClean="0"/>
              <a:t>25</a:t>
            </a:fld>
            <a:endParaRPr lang="tr-TR"/>
          </a:p>
        </p:txBody>
      </p:sp>
      <p:pic>
        <p:nvPicPr>
          <p:cNvPr id="5" name="Resim 4"/>
          <p:cNvPicPr/>
          <p:nvPr/>
        </p:nvPicPr>
        <p:blipFill rotWithShape="1">
          <a:blip r:embed="rId2"/>
          <a:srcRect l="67309" t="19658" r="19953" b="33761"/>
          <a:stretch/>
        </p:blipFill>
        <p:spPr bwMode="auto">
          <a:xfrm>
            <a:off x="179512" y="620688"/>
            <a:ext cx="8784976" cy="568863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69461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 NEDİR?</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628800"/>
            <a:ext cx="8352928" cy="1446550"/>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a:r>
              <a:rPr lang="tr-TR" sz="2800" dirty="0"/>
              <a:t>Bilimsel bir çalışmanın sonuçlarının görsel unsurlar ve anlamlı özetlemeler kullanılarak afiş boyutunda düzenlenmesi ile ortaya çıkan </a:t>
            </a:r>
            <a:r>
              <a:rPr lang="tr-TR" sz="3200" b="1" i="1" u="sng" dirty="0">
                <a:solidFill>
                  <a:srgbClr val="FF0000"/>
                </a:solidFill>
                <a:highlight>
                  <a:srgbClr val="FFFF00"/>
                </a:highlight>
              </a:rPr>
              <a:t>görsel ürün</a:t>
            </a:r>
            <a:endParaRPr lang="tr-TR" sz="3200" b="1" i="1" u="sng" dirty="0">
              <a:solidFill>
                <a:srgbClr val="FF0000"/>
              </a:solidFill>
              <a:highlight>
                <a:srgbClr val="FFFF00"/>
              </a:highlight>
              <a:latin typeface="Times New Roman" panose="02020603050405020304" pitchFamily="18" charset="0"/>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3</a:t>
            </a:fld>
            <a:endParaRPr lang="tr-TR"/>
          </a:p>
        </p:txBody>
      </p:sp>
      <p:sp>
        <p:nvSpPr>
          <p:cNvPr id="9" name="Dikdörtgen 8"/>
          <p:cNvSpPr/>
          <p:nvPr/>
        </p:nvSpPr>
        <p:spPr>
          <a:xfrm>
            <a:off x="467544" y="3236783"/>
            <a:ext cx="8352928" cy="1200329"/>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fontAlgn="base"/>
            <a:r>
              <a:rPr lang="tr-TR" sz="3600" dirty="0"/>
              <a:t>Posterler çalışmalarınızın </a:t>
            </a:r>
            <a:r>
              <a:rPr lang="tr-TR" sz="3600" b="1" i="1" u="sng" dirty="0">
                <a:solidFill>
                  <a:srgbClr val="FF0000"/>
                </a:solidFill>
                <a:highlight>
                  <a:srgbClr val="FFFF00"/>
                </a:highlight>
              </a:rPr>
              <a:t>reklamı</a:t>
            </a:r>
            <a:r>
              <a:rPr lang="tr-TR" sz="3600" dirty="0"/>
              <a:t> niteliğindedir.</a:t>
            </a:r>
          </a:p>
        </p:txBody>
      </p:sp>
      <p:sp>
        <p:nvSpPr>
          <p:cNvPr id="10" name="Dikdörtgen 9"/>
          <p:cNvSpPr/>
          <p:nvPr/>
        </p:nvSpPr>
        <p:spPr>
          <a:xfrm>
            <a:off x="467544" y="4604935"/>
            <a:ext cx="8352928" cy="1200329"/>
          </a:xfrm>
          <a:prstGeom prst="rect">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ctr" fontAlgn="base"/>
            <a:r>
              <a:rPr lang="tr-TR" altLang="tr-TR" sz="3600" dirty="0"/>
              <a:t>Sözlü anlatımların </a:t>
            </a:r>
            <a:r>
              <a:rPr lang="tr-TR" altLang="tr-TR" sz="3600" b="1" i="1" u="sng" dirty="0">
                <a:solidFill>
                  <a:srgbClr val="FF0000"/>
                </a:solidFill>
                <a:highlight>
                  <a:srgbClr val="FFFF00"/>
                </a:highlight>
              </a:rPr>
              <a:t>mümkün olmadığı </a:t>
            </a:r>
            <a:r>
              <a:rPr lang="tr-TR" altLang="tr-TR" sz="3600" dirty="0"/>
              <a:t>durumlarda kullanılabilir.</a:t>
            </a:r>
            <a:endParaRPr lang="tr-TR" sz="3600" dirty="0"/>
          </a:p>
        </p:txBody>
      </p:sp>
    </p:spTree>
    <p:extLst>
      <p:ext uri="{BB962C8B-B14F-4D97-AF65-F5344CB8AC3E}">
        <p14:creationId xmlns:p14="http://schemas.microsoft.com/office/powerpoint/2010/main" val="2073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txBox="1">
            <a:spLocks/>
          </p:cNvSpPr>
          <p:nvPr/>
        </p:nvSpPr>
        <p:spPr>
          <a:xfrm>
            <a:off x="482468" y="1052736"/>
            <a:ext cx="8229600" cy="792088"/>
          </a:xfrm>
          <a:prstGeom prst="rect">
            <a:avLst/>
          </a:prstGeom>
          <a:solidFill>
            <a:srgbClr val="C00000"/>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lvl="0" indent="0" algn="ctr">
              <a:buNone/>
            </a:pPr>
            <a:r>
              <a:rPr lang="tr-TR" sz="4000" b="1" dirty="0">
                <a:solidFill>
                  <a:schemeClr val="tx2">
                    <a:lumMod val="40000"/>
                    <a:lumOff val="60000"/>
                  </a:schemeClr>
                </a:solidFill>
              </a:rPr>
              <a:t>POSTER NASIL HAZIRLANIR??</a:t>
            </a:r>
            <a:endParaRPr lang="tr-TR" sz="4000" dirty="0">
              <a:solidFill>
                <a:schemeClr val="tx2">
                  <a:lumMod val="40000"/>
                  <a:lumOff val="60000"/>
                </a:schemeClr>
              </a:solidFill>
            </a:endParaRPr>
          </a:p>
        </p:txBody>
      </p:sp>
      <p:sp>
        <p:nvSpPr>
          <p:cNvPr id="8" name="İçerik Yer Tutucusu 2"/>
          <p:cNvSpPr txBox="1">
            <a:spLocks/>
          </p:cNvSpPr>
          <p:nvPr/>
        </p:nvSpPr>
        <p:spPr>
          <a:xfrm>
            <a:off x="107504" y="3861048"/>
            <a:ext cx="3024336" cy="2304256"/>
          </a:xfrm>
          <a:prstGeom prst="rect">
            <a:avLst/>
          </a:prstGeom>
          <a:solidFill>
            <a:schemeClr val="bg1">
              <a:lumMod val="95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lvl="0" indent="0" algn="ctr">
              <a:buNone/>
            </a:pPr>
            <a:r>
              <a:rPr lang="tr-TR" sz="2400" b="1" i="1" u="sng" dirty="0">
                <a:solidFill>
                  <a:srgbClr val="FF0000"/>
                </a:solidFill>
                <a:highlight>
                  <a:srgbClr val="FFFF00"/>
                </a:highlight>
              </a:rPr>
              <a:t>«Poster nasıl hazırlanır»</a:t>
            </a:r>
            <a:r>
              <a:rPr lang="tr-TR" sz="2400" dirty="0">
                <a:highlight>
                  <a:srgbClr val="FFFF00"/>
                </a:highlight>
              </a:rPr>
              <a:t> </a:t>
            </a:r>
            <a:r>
              <a:rPr lang="tr-TR" sz="2400" dirty="0"/>
              <a:t>sorusunun yanıtını bulmak özenle incelenmesi gereken bir konudur.</a:t>
            </a:r>
            <a:endParaRPr lang="tr-TR" sz="2400" b="1" dirty="0">
              <a:solidFill>
                <a:schemeClr val="tx1"/>
              </a:solidFill>
              <a:latin typeface="Times New Roman" panose="02020603050405020304" pitchFamily="18" charset="0"/>
              <a:cs typeface="Times New Roman" panose="02020603050405020304" pitchFamily="18" charset="0"/>
            </a:endParaRPr>
          </a:p>
        </p:txBody>
      </p:sp>
      <p:sp>
        <p:nvSpPr>
          <p:cNvPr id="3" name="Aşağı Ok 2"/>
          <p:cNvSpPr/>
          <p:nvPr/>
        </p:nvSpPr>
        <p:spPr>
          <a:xfrm>
            <a:off x="943058" y="2492896"/>
            <a:ext cx="648072" cy="72008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
        <p:nvSpPr>
          <p:cNvPr id="4" name="Slayt Numarası Yer Tutucusu 3"/>
          <p:cNvSpPr>
            <a:spLocks noGrp="1"/>
          </p:cNvSpPr>
          <p:nvPr>
            <p:ph type="sldNum" sz="quarter" idx="12"/>
          </p:nvPr>
        </p:nvSpPr>
        <p:spPr/>
        <p:txBody>
          <a:bodyPr/>
          <a:lstStyle/>
          <a:p>
            <a:fld id="{D955456D-EDC7-4268-BE3E-5964AA3AA61D}" type="slidenum">
              <a:rPr lang="tr-TR" smtClean="0"/>
              <a:t>4</a:t>
            </a:fld>
            <a:endParaRPr lang="tr-TR"/>
          </a:p>
        </p:txBody>
      </p:sp>
      <p:sp>
        <p:nvSpPr>
          <p:cNvPr id="6" name="Aşağı Ok 5"/>
          <p:cNvSpPr/>
          <p:nvPr/>
        </p:nvSpPr>
        <p:spPr>
          <a:xfrm>
            <a:off x="4499992" y="2492896"/>
            <a:ext cx="648072" cy="72008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
        <p:nvSpPr>
          <p:cNvPr id="9" name="İçerik Yer Tutucusu 2"/>
          <p:cNvSpPr txBox="1">
            <a:spLocks/>
          </p:cNvSpPr>
          <p:nvPr/>
        </p:nvSpPr>
        <p:spPr>
          <a:xfrm>
            <a:off x="3491880" y="3861048"/>
            <a:ext cx="2376264" cy="2304256"/>
          </a:xfrm>
          <a:prstGeom prst="rect">
            <a:avLst/>
          </a:prstGeom>
          <a:solidFill>
            <a:schemeClr val="bg1">
              <a:lumMod val="95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lvl="0" indent="0" algn="ctr">
              <a:buNone/>
            </a:pPr>
            <a:r>
              <a:rPr lang="tr-TR" sz="2600" dirty="0"/>
              <a:t>Çünkü her poster, istenen etkiyi yaratamayabilir.</a:t>
            </a:r>
            <a:endParaRPr lang="tr-TR" sz="2600" b="1" dirty="0">
              <a:solidFill>
                <a:schemeClr val="tx1"/>
              </a:solidFill>
              <a:latin typeface="Times New Roman" panose="02020603050405020304" pitchFamily="18" charset="0"/>
              <a:cs typeface="Times New Roman" panose="02020603050405020304" pitchFamily="18" charset="0"/>
            </a:endParaRPr>
          </a:p>
        </p:txBody>
      </p:sp>
      <p:sp>
        <p:nvSpPr>
          <p:cNvPr id="10" name="Aşağı Ok 9"/>
          <p:cNvSpPr/>
          <p:nvPr/>
        </p:nvSpPr>
        <p:spPr>
          <a:xfrm>
            <a:off x="7380312" y="2492896"/>
            <a:ext cx="648072" cy="720080"/>
          </a:xfrm>
          <a:prstGeom prst="downArrow">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p>
        </p:txBody>
      </p:sp>
      <p:sp>
        <p:nvSpPr>
          <p:cNvPr id="11" name="İçerik Yer Tutucusu 2"/>
          <p:cNvSpPr txBox="1">
            <a:spLocks/>
          </p:cNvSpPr>
          <p:nvPr/>
        </p:nvSpPr>
        <p:spPr>
          <a:xfrm>
            <a:off x="6156176" y="3861048"/>
            <a:ext cx="2808312" cy="2304256"/>
          </a:xfrm>
          <a:prstGeom prst="rect">
            <a:avLst/>
          </a:prstGeom>
          <a:solidFill>
            <a:schemeClr val="bg1">
              <a:lumMod val="95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lvl="0" indent="0" algn="ctr">
              <a:buNone/>
            </a:pPr>
            <a:r>
              <a:rPr lang="tr-TR" sz="2800" dirty="0"/>
              <a:t>Dolayısıyla; posterin nasıl hazırlandığı önemli bir faktördür.</a:t>
            </a:r>
            <a:endParaRPr lang="tr-T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762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additive="base">
                                        <p:cTn id="34" dur="500" fill="hold"/>
                                        <p:tgtEl>
                                          <p:spTgt spid="10"/>
                                        </p:tgtEl>
                                        <p:attrNameLst>
                                          <p:attrName>ppt_x</p:attrName>
                                        </p:attrNameLst>
                                      </p:cBhvr>
                                      <p:tavLst>
                                        <p:tav tm="0">
                                          <p:val>
                                            <p:strVal val="#ppt_x"/>
                                          </p:val>
                                        </p:tav>
                                        <p:tav tm="100000">
                                          <p:val>
                                            <p:strVal val="#ppt_x"/>
                                          </p:val>
                                        </p:tav>
                                      </p:tavLst>
                                    </p:anim>
                                    <p:anim calcmode="lin" valueType="num">
                                      <p:cBhvr additive="base">
                                        <p:cTn id="35"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6"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çerik Yer Tutucusu 2"/>
          <p:cNvSpPr txBox="1">
            <a:spLocks/>
          </p:cNvSpPr>
          <p:nvPr/>
        </p:nvSpPr>
        <p:spPr>
          <a:xfrm>
            <a:off x="482468" y="1052736"/>
            <a:ext cx="8229600" cy="792088"/>
          </a:xfrm>
          <a:prstGeom prst="rect">
            <a:avLst/>
          </a:prstGeom>
          <a:solidFill>
            <a:schemeClr val="tx2">
              <a:lumMod val="20000"/>
              <a:lumOff val="80000"/>
            </a:schemeClr>
          </a:solidFill>
        </p:spPr>
        <p:style>
          <a:lnRef idx="1">
            <a:schemeClr val="accent5"/>
          </a:lnRef>
          <a:fillRef idx="2">
            <a:schemeClr val="accent5"/>
          </a:fillRef>
          <a:effectRef idx="1">
            <a:schemeClr val="accent5"/>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lvl="0" indent="0" algn="ctr">
              <a:buNone/>
            </a:pPr>
            <a:r>
              <a:rPr lang="tr-TR" sz="4000" b="1" dirty="0">
                <a:solidFill>
                  <a:srgbClr val="C00000"/>
                </a:solidFill>
              </a:rPr>
              <a:t>POSTER NASIL HAZIRLANIR??</a:t>
            </a:r>
            <a:endParaRPr lang="tr-TR" sz="4000" dirty="0">
              <a:solidFill>
                <a:srgbClr val="C00000"/>
              </a:solidFill>
            </a:endParaRPr>
          </a:p>
        </p:txBody>
      </p:sp>
      <p:sp>
        <p:nvSpPr>
          <p:cNvPr id="8" name="İçerik Yer Tutucusu 2"/>
          <p:cNvSpPr txBox="1">
            <a:spLocks/>
          </p:cNvSpPr>
          <p:nvPr/>
        </p:nvSpPr>
        <p:spPr>
          <a:xfrm>
            <a:off x="683568" y="3855347"/>
            <a:ext cx="3913700" cy="2304256"/>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lvl="0" indent="0" algn="ctr">
              <a:buNone/>
            </a:pPr>
            <a:r>
              <a:rPr lang="tr-TR" b="1" i="1" u="sng" dirty="0">
                <a:solidFill>
                  <a:srgbClr val="FF0000"/>
                </a:solidFill>
                <a:highlight>
                  <a:srgbClr val="FFFF00"/>
                </a:highlight>
              </a:rPr>
              <a:t>Bilimsel araştırma yöntemlerine </a:t>
            </a:r>
            <a:r>
              <a:rPr lang="tr-TR" dirty="0"/>
              <a:t>uygun bir biçimde hazırlanmalıdır.</a:t>
            </a:r>
            <a:endParaRPr lang="tr-TR" sz="2800" b="1" dirty="0">
              <a:solidFill>
                <a:schemeClr val="tx1"/>
              </a:solidFill>
              <a:latin typeface="Times New Roman" panose="02020603050405020304" pitchFamily="18" charset="0"/>
              <a:cs typeface="Times New Roman" panose="02020603050405020304" pitchFamily="18" charset="0"/>
            </a:endParaRPr>
          </a:p>
        </p:txBody>
      </p:sp>
      <p:sp>
        <p:nvSpPr>
          <p:cNvPr id="3" name="Aşağı Ok 2"/>
          <p:cNvSpPr/>
          <p:nvPr/>
        </p:nvSpPr>
        <p:spPr>
          <a:xfrm>
            <a:off x="2051720" y="2492896"/>
            <a:ext cx="648072" cy="720080"/>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
        <p:nvSpPr>
          <p:cNvPr id="4" name="Slayt Numarası Yer Tutucusu 3"/>
          <p:cNvSpPr>
            <a:spLocks noGrp="1"/>
          </p:cNvSpPr>
          <p:nvPr>
            <p:ph type="sldNum" sz="quarter" idx="12"/>
          </p:nvPr>
        </p:nvSpPr>
        <p:spPr/>
        <p:txBody>
          <a:bodyPr/>
          <a:lstStyle/>
          <a:p>
            <a:fld id="{D955456D-EDC7-4268-BE3E-5964AA3AA61D}" type="slidenum">
              <a:rPr lang="tr-TR" smtClean="0"/>
              <a:t>5</a:t>
            </a:fld>
            <a:endParaRPr lang="tr-TR"/>
          </a:p>
        </p:txBody>
      </p:sp>
      <p:sp>
        <p:nvSpPr>
          <p:cNvPr id="6" name="Aşağı Ok 5"/>
          <p:cNvSpPr/>
          <p:nvPr/>
        </p:nvSpPr>
        <p:spPr>
          <a:xfrm>
            <a:off x="6192180" y="2348880"/>
            <a:ext cx="648072" cy="720080"/>
          </a:xfrm>
          <a:prstGeom prst="downArrow">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tr-TR"/>
          </a:p>
        </p:txBody>
      </p:sp>
      <p:sp>
        <p:nvSpPr>
          <p:cNvPr id="12" name="İçerik Yer Tutucusu 2"/>
          <p:cNvSpPr txBox="1">
            <a:spLocks/>
          </p:cNvSpPr>
          <p:nvPr/>
        </p:nvSpPr>
        <p:spPr>
          <a:xfrm>
            <a:off x="5328084" y="3859606"/>
            <a:ext cx="3383984" cy="2304256"/>
          </a:xfrm>
          <a:prstGeom prst="rect">
            <a:avLst/>
          </a:prstGeom>
          <a:solidFill>
            <a:schemeClr val="accent1">
              <a:lumMod val="20000"/>
              <a:lumOff val="80000"/>
            </a:schemeClr>
          </a:solidFill>
        </p:spPr>
        <p:style>
          <a:lnRef idx="1">
            <a:schemeClr val="accent2"/>
          </a:lnRef>
          <a:fillRef idx="2">
            <a:schemeClr val="accent2"/>
          </a:fillRef>
          <a:effectRef idx="1">
            <a:schemeClr val="accent2"/>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dk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dk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dk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dk1"/>
                </a:solidFill>
                <a:latin typeface="+mn-lt"/>
                <a:ea typeface="+mn-ea"/>
                <a:cs typeface="+mn-cs"/>
              </a:defRPr>
            </a:lvl9pPr>
          </a:lstStyle>
          <a:p>
            <a:pPr marL="0" lvl="0" indent="0" algn="ctr">
              <a:buNone/>
            </a:pPr>
            <a:r>
              <a:rPr lang="tr-TR" sz="2800" dirty="0"/>
              <a:t>İçeriği olgunlaşmamış bir poster görsel olarak güçlü olsa da amacına ulaşmamıştır.</a:t>
            </a:r>
            <a:endParaRPr lang="tr-TR" sz="28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3525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barn(inVertical)">
                                      <p:cBhvr>
                                        <p:cTn id="2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3" grpId="0" animBg="1"/>
      <p:bldP spid="6"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TASARLANMASI-1/8</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628800"/>
            <a:ext cx="8352928" cy="892552"/>
          </a:xfrm>
          <a:prstGeom prst="rect">
            <a:avLst/>
          </a:prstGeom>
          <a:solidFill>
            <a:schemeClr val="bg1">
              <a:lumMod val="9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tr-TR" sz="2400" dirty="0"/>
              <a:t> Poster; araştırmaların sunumu için kullanılan </a:t>
            </a:r>
            <a:r>
              <a:rPr lang="tr-TR" sz="2800" b="1" i="1" u="sng" dirty="0">
                <a:solidFill>
                  <a:srgbClr val="FF0000"/>
                </a:solidFill>
              </a:rPr>
              <a:t>alternatif</a:t>
            </a:r>
            <a:r>
              <a:rPr lang="tr-TR" sz="2800" dirty="0"/>
              <a:t> </a:t>
            </a:r>
            <a:r>
              <a:rPr lang="tr-TR" sz="2400" dirty="0"/>
              <a:t>yöntemlerden birisidir.</a:t>
            </a:r>
            <a:endParaRPr lang="tr-TR" sz="2400" b="1" dirty="0">
              <a:solidFill>
                <a:schemeClr val="tx1"/>
              </a:solidFill>
              <a:latin typeface="Times New Roman" panose="02020603050405020304" pitchFamily="18" charset="0"/>
              <a:cs typeface="Times New Roman" panose="02020603050405020304" pitchFamily="18" charset="0"/>
            </a:endParaRPr>
          </a:p>
        </p:txBody>
      </p:sp>
      <p:sp>
        <p:nvSpPr>
          <p:cNvPr id="6" name="Dikdörtgen 5"/>
          <p:cNvSpPr/>
          <p:nvPr/>
        </p:nvSpPr>
        <p:spPr>
          <a:xfrm>
            <a:off x="467544" y="2636912"/>
            <a:ext cx="8352928" cy="523220"/>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Dinleyicilerden ziyade hareketli bir gruba sunulmaktadır.</a:t>
            </a:r>
            <a:endParaRPr lang="tr-TR" sz="2000"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6</a:t>
            </a:fld>
            <a:endParaRPr lang="tr-TR"/>
          </a:p>
        </p:txBody>
      </p:sp>
      <p:sp>
        <p:nvSpPr>
          <p:cNvPr id="7" name="Dikdörtgen 6"/>
          <p:cNvSpPr/>
          <p:nvPr/>
        </p:nvSpPr>
        <p:spPr>
          <a:xfrm>
            <a:off x="467544" y="3429000"/>
            <a:ext cx="8352928" cy="1261884"/>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Microsoft </a:t>
            </a:r>
            <a:r>
              <a:rPr lang="tr-TR" sz="2800" b="1" i="1" u="sng" dirty="0" err="1">
                <a:solidFill>
                  <a:srgbClr val="FF0000"/>
                </a:solidFill>
              </a:rPr>
              <a:t>Power</a:t>
            </a:r>
            <a:r>
              <a:rPr lang="tr-TR" sz="2800" b="1" i="1" u="sng" dirty="0">
                <a:solidFill>
                  <a:srgbClr val="FF0000"/>
                </a:solidFill>
              </a:rPr>
              <a:t> Point </a:t>
            </a:r>
            <a:r>
              <a:rPr lang="tr-TR" sz="2800" dirty="0"/>
              <a:t>programı poster hazırlamak için kullanılabilir. </a:t>
            </a:r>
            <a:r>
              <a:rPr lang="tr-TR" sz="2000" dirty="0"/>
              <a:t>Ayrıca MS Publisher, </a:t>
            </a:r>
            <a:r>
              <a:rPr lang="tr-TR" sz="2000" dirty="0" err="1"/>
              <a:t>LaTeX</a:t>
            </a:r>
            <a:r>
              <a:rPr lang="tr-TR" sz="2000" dirty="0"/>
              <a:t> </a:t>
            </a:r>
            <a:r>
              <a:rPr lang="tr-TR" sz="2000" dirty="0" err="1"/>
              <a:t>Beamer</a:t>
            </a:r>
            <a:r>
              <a:rPr lang="tr-TR" sz="2000" dirty="0"/>
              <a:t>, </a:t>
            </a:r>
            <a:r>
              <a:rPr lang="tr-TR" sz="2000" dirty="0" err="1"/>
              <a:t>Adobe</a:t>
            </a:r>
            <a:r>
              <a:rPr lang="tr-TR" sz="2000" dirty="0"/>
              <a:t> </a:t>
            </a:r>
            <a:r>
              <a:rPr lang="tr-TR" sz="2000" dirty="0" err="1"/>
              <a:t>Indesign</a:t>
            </a:r>
            <a:r>
              <a:rPr lang="tr-TR" sz="2000" dirty="0"/>
              <a:t> ve </a:t>
            </a:r>
            <a:r>
              <a:rPr lang="tr-TR" sz="2000" dirty="0" err="1"/>
              <a:t>Scribus</a:t>
            </a:r>
            <a:r>
              <a:rPr lang="tr-TR" sz="2000" dirty="0"/>
              <a:t> gibi programlar da vardır.</a:t>
            </a:r>
            <a:endParaRPr lang="tr-TR" sz="2000" b="1" dirty="0">
              <a:solidFill>
                <a:schemeClr val="tx1"/>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467544" y="4995173"/>
            <a:ext cx="8352928" cy="954107"/>
          </a:xfrm>
          <a:prstGeom prst="rect">
            <a:avLst/>
          </a:prstGeom>
          <a:solidFill>
            <a:schemeClr val="bg1">
              <a:lumMod val="9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800" dirty="0"/>
              <a:t>Kullanılacak resimler ve renk seçimleri okuyucuların dikkatini dağıtmamalıdır.</a:t>
            </a:r>
          </a:p>
        </p:txBody>
      </p:sp>
    </p:spTree>
    <p:extLst>
      <p:ext uri="{BB962C8B-B14F-4D97-AF65-F5344CB8AC3E}">
        <p14:creationId xmlns:p14="http://schemas.microsoft.com/office/powerpoint/2010/main" val="99051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TASARLANMASI-2/8</a:t>
            </a:r>
            <a:endParaRPr lang="tr-TR" sz="2800" b="1" dirty="0">
              <a:solidFill>
                <a:srgbClr val="FF0000"/>
              </a:solidFill>
              <a:latin typeface="+mn-lt"/>
              <a:cs typeface="Times New Roman" panose="02020603050405020304" pitchFamily="18" charset="0"/>
            </a:endParaRPr>
          </a:p>
        </p:txBody>
      </p:sp>
      <p:sp>
        <p:nvSpPr>
          <p:cNvPr id="6" name="Dikdörtgen 5"/>
          <p:cNvSpPr/>
          <p:nvPr/>
        </p:nvSpPr>
        <p:spPr>
          <a:xfrm>
            <a:off x="467544" y="1988840"/>
            <a:ext cx="8352928" cy="1938992"/>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Öncelikle; sunulacak konferans/panel vs. gibi etkinliğin </a:t>
            </a:r>
            <a:r>
              <a:rPr lang="tr-TR" sz="3200" b="1" i="1" u="sng" dirty="0">
                <a:solidFill>
                  <a:srgbClr val="FF0000"/>
                </a:solidFill>
                <a:highlight>
                  <a:srgbClr val="FFFF00"/>
                </a:highlight>
              </a:rPr>
              <a:t>gereksinimleri ve şartları </a:t>
            </a:r>
            <a:r>
              <a:rPr lang="tr-TR" sz="2800" dirty="0"/>
              <a:t>öğrenilmelidir.</a:t>
            </a:r>
          </a:p>
          <a:p>
            <a:pPr lvl="0" algn="just"/>
            <a:r>
              <a:rPr lang="tr-TR" sz="2000" dirty="0">
                <a:solidFill>
                  <a:schemeClr val="tx1"/>
                </a:solidFill>
                <a:cs typeface="Times New Roman" panose="02020603050405020304" pitchFamily="18" charset="0"/>
              </a:rPr>
              <a:t>*</a:t>
            </a:r>
            <a:r>
              <a:rPr lang="tr-TR" sz="2000" dirty="0"/>
              <a:t>Poster ölçüsü nedir?</a:t>
            </a:r>
          </a:p>
          <a:p>
            <a:pPr lvl="0" algn="just"/>
            <a:r>
              <a:rPr lang="tr-TR" sz="2000" dirty="0"/>
              <a:t>*Poster şablonu nedir?</a:t>
            </a:r>
          </a:p>
          <a:p>
            <a:pPr lvl="0" algn="just"/>
            <a:r>
              <a:rPr lang="tr-TR" sz="2000" dirty="0">
                <a:solidFill>
                  <a:schemeClr val="tx1"/>
                </a:solidFill>
                <a:cs typeface="Times New Roman" panose="02020603050405020304" pitchFamily="18" charset="0"/>
              </a:rPr>
              <a:t>*Posterde kullanılacak yazı tipi, rengi, büyüklüğü vs. nedir?</a:t>
            </a:r>
          </a:p>
        </p:txBody>
      </p:sp>
      <p:sp>
        <p:nvSpPr>
          <p:cNvPr id="2" name="Slayt Numarası Yer Tutucusu 1"/>
          <p:cNvSpPr>
            <a:spLocks noGrp="1"/>
          </p:cNvSpPr>
          <p:nvPr>
            <p:ph type="sldNum" sz="quarter" idx="12"/>
          </p:nvPr>
        </p:nvSpPr>
        <p:spPr/>
        <p:txBody>
          <a:bodyPr/>
          <a:lstStyle/>
          <a:p>
            <a:fld id="{D955456D-EDC7-4268-BE3E-5964AA3AA61D}" type="slidenum">
              <a:rPr lang="tr-TR" smtClean="0"/>
              <a:t>7</a:t>
            </a:fld>
            <a:endParaRPr lang="tr-TR"/>
          </a:p>
        </p:txBody>
      </p:sp>
      <p:sp>
        <p:nvSpPr>
          <p:cNvPr id="7" name="Dikdörtgen 6"/>
          <p:cNvSpPr/>
          <p:nvPr/>
        </p:nvSpPr>
        <p:spPr>
          <a:xfrm>
            <a:off x="467544" y="4059069"/>
            <a:ext cx="8352928" cy="523220"/>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Posterin bir akış sıralaması olmalı (giriş, gelişme, sonuç)</a:t>
            </a:r>
            <a:endParaRPr lang="tr-TR" sz="2800" b="1" dirty="0">
              <a:solidFill>
                <a:schemeClr val="tx1"/>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467544" y="4779149"/>
            <a:ext cx="8352928" cy="954107"/>
          </a:xfrm>
          <a:prstGeom prst="rect">
            <a:avLst/>
          </a:prstGeom>
          <a:solidFill>
            <a:schemeClr val="accent1">
              <a:lumMod val="20000"/>
              <a:lumOff val="80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800" dirty="0"/>
              <a:t>Yazım kurallarına ve noktalama işaretlerine özen gösterilmeli.</a:t>
            </a:r>
          </a:p>
        </p:txBody>
      </p:sp>
    </p:spTree>
    <p:extLst>
      <p:ext uri="{BB962C8B-B14F-4D97-AF65-F5344CB8AC3E}">
        <p14:creationId xmlns:p14="http://schemas.microsoft.com/office/powerpoint/2010/main" val="276467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D955456D-EDC7-4268-BE3E-5964AA3AA61D}" type="slidenum">
              <a:rPr lang="tr-TR" smtClean="0"/>
              <a:t>8</a:t>
            </a:fld>
            <a:endParaRPr lang="tr-TR"/>
          </a:p>
        </p:txBody>
      </p:sp>
      <p:pic>
        <p:nvPicPr>
          <p:cNvPr id="6" name="Resim 5"/>
          <p:cNvPicPr/>
          <p:nvPr/>
        </p:nvPicPr>
        <p:blipFill rotWithShape="1">
          <a:blip r:embed="rId2"/>
          <a:srcRect l="66979" t="11965" r="20128" b="41316"/>
          <a:stretch/>
        </p:blipFill>
        <p:spPr bwMode="auto">
          <a:xfrm>
            <a:off x="1115617" y="404664"/>
            <a:ext cx="5688631" cy="604867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74117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457200" y="346646"/>
            <a:ext cx="8229600" cy="490066"/>
          </a:xfrm>
        </p:spPr>
        <p:txBody>
          <a:bodyPr>
            <a:noAutofit/>
          </a:bodyPr>
          <a:lstStyle/>
          <a:p>
            <a:pPr lvl="0"/>
            <a:r>
              <a:rPr lang="tr-TR" sz="2800" b="1" dirty="0">
                <a:solidFill>
                  <a:srgbClr val="FF0000"/>
                </a:solidFill>
                <a:latin typeface="+mn-lt"/>
              </a:rPr>
              <a:t>POSTERİN; TEKNİK OLARAK TASARLANMASI-3/8</a:t>
            </a:r>
            <a:endParaRPr lang="tr-TR" sz="2800" b="1" dirty="0">
              <a:solidFill>
                <a:srgbClr val="FF0000"/>
              </a:solidFill>
              <a:latin typeface="+mn-lt"/>
              <a:cs typeface="Times New Roman" panose="02020603050405020304" pitchFamily="18" charset="0"/>
            </a:endParaRPr>
          </a:p>
        </p:txBody>
      </p:sp>
      <p:sp>
        <p:nvSpPr>
          <p:cNvPr id="5" name="Dikdörtgen 4"/>
          <p:cNvSpPr/>
          <p:nvPr/>
        </p:nvSpPr>
        <p:spPr>
          <a:xfrm>
            <a:off x="467544" y="1700808"/>
            <a:ext cx="8352928" cy="1815882"/>
          </a:xfrm>
          <a:prstGeom prst="rect">
            <a:avLst/>
          </a:prstGeom>
          <a:solidFill>
            <a:schemeClr val="bg1">
              <a:lumMod val="85000"/>
            </a:schemeClr>
          </a:solidFill>
        </p:spPr>
        <p:style>
          <a:lnRef idx="1">
            <a:schemeClr val="accent1"/>
          </a:lnRef>
          <a:fillRef idx="2">
            <a:schemeClr val="accent1"/>
          </a:fillRef>
          <a:effectRef idx="1">
            <a:schemeClr val="accent1"/>
          </a:effectRef>
          <a:fontRef idx="minor">
            <a:schemeClr val="dk1"/>
          </a:fontRef>
        </p:style>
        <p:txBody>
          <a:bodyPr wrap="square">
            <a:spAutoFit/>
          </a:bodyPr>
          <a:lstStyle/>
          <a:p>
            <a:pPr lvl="0" algn="just"/>
            <a:r>
              <a:rPr lang="tr-TR" sz="2800" dirty="0"/>
              <a:t>Çok uzun ve gereksiz cümleler yerine </a:t>
            </a:r>
            <a:r>
              <a:rPr lang="tr-TR" sz="2800" b="1" i="1" u="sng" dirty="0">
                <a:solidFill>
                  <a:srgbClr val="FF0000"/>
                </a:solidFill>
              </a:rPr>
              <a:t>net ve kısa ifadeler </a:t>
            </a:r>
            <a:r>
              <a:rPr lang="tr-TR" sz="2800" dirty="0"/>
              <a:t>kullanmalı.</a:t>
            </a:r>
          </a:p>
          <a:p>
            <a:pPr lvl="0" algn="just"/>
            <a:r>
              <a:rPr lang="tr-TR" sz="2800" b="1" dirty="0">
                <a:solidFill>
                  <a:schemeClr val="tx1"/>
                </a:solidFill>
                <a:cs typeface="Times New Roman" panose="02020603050405020304" pitchFamily="18" charset="0"/>
              </a:rPr>
              <a:t>Söze ihtiyaç olmadan kendini anlatabilen ifadeler olmalı.</a:t>
            </a:r>
          </a:p>
        </p:txBody>
      </p:sp>
      <p:sp>
        <p:nvSpPr>
          <p:cNvPr id="6" name="Dikdörtgen 5"/>
          <p:cNvSpPr/>
          <p:nvPr/>
        </p:nvSpPr>
        <p:spPr>
          <a:xfrm>
            <a:off x="467544" y="3645024"/>
            <a:ext cx="8352928" cy="523220"/>
          </a:xfrm>
          <a:prstGeom prst="rect">
            <a:avLst/>
          </a:prstGeom>
          <a:solidFill>
            <a:schemeClr val="bg1">
              <a:lumMod val="8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dirty="0"/>
              <a:t>Yazılar </a:t>
            </a:r>
            <a:r>
              <a:rPr lang="tr-TR" sz="2800" b="1" i="1" u="sng" dirty="0">
                <a:solidFill>
                  <a:srgbClr val="FF0000"/>
                </a:solidFill>
              </a:rPr>
              <a:t>okunaklı </a:t>
            </a:r>
            <a:r>
              <a:rPr lang="tr-TR" sz="2800" dirty="0"/>
              <a:t>olmasına dikkat edilmeli.</a:t>
            </a:r>
            <a:endParaRPr lang="tr-TR" sz="2000" dirty="0">
              <a:solidFill>
                <a:schemeClr val="tx1"/>
              </a:solidFill>
              <a:cs typeface="Times New Roman" panose="02020603050405020304" pitchFamily="18" charset="0"/>
            </a:endParaRPr>
          </a:p>
        </p:txBody>
      </p:sp>
      <p:sp>
        <p:nvSpPr>
          <p:cNvPr id="2" name="Slayt Numarası Yer Tutucusu 1"/>
          <p:cNvSpPr>
            <a:spLocks noGrp="1"/>
          </p:cNvSpPr>
          <p:nvPr>
            <p:ph type="sldNum" sz="quarter" idx="12"/>
          </p:nvPr>
        </p:nvSpPr>
        <p:spPr/>
        <p:txBody>
          <a:bodyPr/>
          <a:lstStyle/>
          <a:p>
            <a:fld id="{D955456D-EDC7-4268-BE3E-5964AA3AA61D}" type="slidenum">
              <a:rPr lang="tr-TR" smtClean="0"/>
              <a:t>9</a:t>
            </a:fld>
            <a:endParaRPr lang="tr-TR"/>
          </a:p>
        </p:txBody>
      </p:sp>
      <p:sp>
        <p:nvSpPr>
          <p:cNvPr id="7" name="Dikdörtgen 6"/>
          <p:cNvSpPr/>
          <p:nvPr/>
        </p:nvSpPr>
        <p:spPr>
          <a:xfrm>
            <a:off x="467544" y="4347101"/>
            <a:ext cx="8352928" cy="523220"/>
          </a:xfrm>
          <a:prstGeom prst="rect">
            <a:avLst/>
          </a:prstGeom>
          <a:solidFill>
            <a:schemeClr val="bg1">
              <a:lumMod val="8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lvl="0" algn="just"/>
            <a:r>
              <a:rPr lang="tr-TR" sz="2800" b="1" i="1" u="sng" dirty="0">
                <a:solidFill>
                  <a:srgbClr val="FF0000"/>
                </a:solidFill>
              </a:rPr>
              <a:t>Görseller, diyagramlar </a:t>
            </a:r>
            <a:r>
              <a:rPr lang="tr-TR" sz="2800" dirty="0"/>
              <a:t>vs. ile poster desteklenmeli.</a:t>
            </a:r>
            <a:endParaRPr lang="tr-TR" sz="2800" dirty="0">
              <a:solidFill>
                <a:schemeClr val="tx1"/>
              </a:solidFill>
              <a:latin typeface="Times New Roman" panose="02020603050405020304" pitchFamily="18" charset="0"/>
              <a:cs typeface="Times New Roman" panose="02020603050405020304" pitchFamily="18" charset="0"/>
            </a:endParaRPr>
          </a:p>
        </p:txBody>
      </p:sp>
      <p:sp>
        <p:nvSpPr>
          <p:cNvPr id="8" name="Dikdörtgen 7"/>
          <p:cNvSpPr/>
          <p:nvPr/>
        </p:nvSpPr>
        <p:spPr>
          <a:xfrm>
            <a:off x="467544" y="5067181"/>
            <a:ext cx="8352928" cy="954107"/>
          </a:xfrm>
          <a:prstGeom prst="rect">
            <a:avLst/>
          </a:prstGeom>
          <a:solidFill>
            <a:schemeClr val="bg1">
              <a:lumMod val="85000"/>
            </a:schemeClr>
          </a:solidFill>
        </p:spPr>
        <p:style>
          <a:lnRef idx="1">
            <a:schemeClr val="accent6"/>
          </a:lnRef>
          <a:fillRef idx="2">
            <a:schemeClr val="accent6"/>
          </a:fillRef>
          <a:effectRef idx="1">
            <a:schemeClr val="accent6"/>
          </a:effectRef>
          <a:fontRef idx="minor">
            <a:schemeClr val="dk1"/>
          </a:fontRef>
        </p:style>
        <p:txBody>
          <a:bodyPr wrap="square">
            <a:spAutoFit/>
          </a:bodyPr>
          <a:lstStyle/>
          <a:p>
            <a:pPr algn="just"/>
            <a:r>
              <a:rPr lang="tr-TR" sz="2800" b="1" i="1" u="sng" dirty="0">
                <a:solidFill>
                  <a:srgbClr val="FF0000"/>
                </a:solidFill>
              </a:rPr>
              <a:t>Grafikler, çizelgeler </a:t>
            </a:r>
            <a:r>
              <a:rPr lang="tr-TR" sz="2800" dirty="0"/>
              <a:t>vs. tanımlayıcı ve anlaşılabilir olmalı.</a:t>
            </a:r>
          </a:p>
        </p:txBody>
      </p:sp>
    </p:spTree>
    <p:extLst>
      <p:ext uri="{BB962C8B-B14F-4D97-AF65-F5344CB8AC3E}">
        <p14:creationId xmlns:p14="http://schemas.microsoft.com/office/powerpoint/2010/main" val="49677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Klasik">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3534</TotalTime>
  <Words>1786</Words>
  <Application>Microsoft Office PowerPoint</Application>
  <PresentationFormat>Ekran Gösterisi (4:3)</PresentationFormat>
  <Paragraphs>166</Paragraphs>
  <Slides>25</Slides>
  <Notes>2</Notes>
  <HiddenSlides>0</HiddenSlides>
  <MMClips>0</MMClips>
  <ScaleCrop>false</ScaleCrop>
  <HeadingPairs>
    <vt:vector size="8" baseType="variant">
      <vt:variant>
        <vt:lpstr>Kullanılan Yazı Tipleri</vt:lpstr>
      </vt:variant>
      <vt:variant>
        <vt:i4>6</vt:i4>
      </vt:variant>
      <vt:variant>
        <vt:lpstr>Tema</vt:lpstr>
      </vt:variant>
      <vt:variant>
        <vt:i4>1</vt:i4>
      </vt:variant>
      <vt:variant>
        <vt:lpstr>Eklenmiş OLE Hizmet Programları</vt:lpstr>
      </vt:variant>
      <vt:variant>
        <vt:i4>1</vt:i4>
      </vt:variant>
      <vt:variant>
        <vt:lpstr>Slayt Başlıkları</vt:lpstr>
      </vt:variant>
      <vt:variant>
        <vt:i4>25</vt:i4>
      </vt:variant>
    </vt:vector>
  </HeadingPairs>
  <TitlesOfParts>
    <vt:vector size="33" baseType="lpstr">
      <vt:lpstr>Adobe Garamond Pro Bold</vt:lpstr>
      <vt:lpstr>Arial</vt:lpstr>
      <vt:lpstr>Calibri</vt:lpstr>
      <vt:lpstr>Times New Roman</vt:lpstr>
      <vt:lpstr>Wingdings</vt:lpstr>
      <vt:lpstr>Wingdings 3</vt:lpstr>
      <vt:lpstr>Ofis Teması</vt:lpstr>
      <vt:lpstr>Sunu</vt:lpstr>
      <vt:lpstr>PowerPoint Sunusu</vt:lpstr>
      <vt:lpstr>SUNUM İÇERİĞİ</vt:lpstr>
      <vt:lpstr>POSTER NEDİR?</vt:lpstr>
      <vt:lpstr>PowerPoint Sunusu</vt:lpstr>
      <vt:lpstr>PowerPoint Sunusu</vt:lpstr>
      <vt:lpstr>POSTERİN; TEKNİK OLARAK TASARLANMASI-1/8</vt:lpstr>
      <vt:lpstr>POSTERİN; TEKNİK OLARAK TASARLANMASI-2/8</vt:lpstr>
      <vt:lpstr>PowerPoint Sunusu</vt:lpstr>
      <vt:lpstr>POSTERİN; TEKNİK OLARAK TASARLANMASI-3/8</vt:lpstr>
      <vt:lpstr>POSTERİN; TEKNİK OLARAK TASARLANMASI-4/8</vt:lpstr>
      <vt:lpstr>POSTERİN; TEKNİK OLARAK TASARLANMASI-5/8</vt:lpstr>
      <vt:lpstr>POSTERİN; TEKNİK OLARAK TASARLANMASI-6/8</vt:lpstr>
      <vt:lpstr>POSTERİN; TEKNİK OLARAK TASARLANMASI-7/8</vt:lpstr>
      <vt:lpstr>POSTERİN; TEKNİK OLARAK TASARLANMASI-8/8</vt:lpstr>
      <vt:lpstr>PowerPoint Sunusu</vt:lpstr>
      <vt:lpstr>POSTERİN; SUNULMASI</vt:lpstr>
      <vt:lpstr>POSTERİN; SUNULMASI</vt:lpstr>
      <vt:lpstr>POSTERİN; SUNULMASI</vt:lpstr>
      <vt:lpstr>PowerPoint Sunusu</vt:lpstr>
      <vt:lpstr>ÖRNEK POSTERLER</vt:lpstr>
      <vt:lpstr>PowerPoint Sunusu</vt:lpstr>
      <vt:lpstr>PowerPoint Sunusu</vt:lpstr>
      <vt:lpstr>PowerPoint Sunusu</vt:lpstr>
      <vt:lpstr>PowerPoint Sunusu</vt:lpstr>
      <vt:lpstr>Uygun olmayan bir örnek…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yenerataseven</dc:creator>
  <cp:lastModifiedBy>Doç. Dr. Yener ATASEVEN</cp:lastModifiedBy>
  <cp:revision>183</cp:revision>
  <dcterms:created xsi:type="dcterms:W3CDTF">2017-05-18T11:05:24Z</dcterms:created>
  <dcterms:modified xsi:type="dcterms:W3CDTF">2021-05-10T06:26:16Z</dcterms:modified>
</cp:coreProperties>
</file>