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40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51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93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4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6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76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1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50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71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6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7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6E7B-1193-4C19-9735-22E4B765CF69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C91A-A1D6-402B-8CE5-E6C035E44C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37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mage.freepik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freepik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2805" y="1182557"/>
            <a:ext cx="9144000" cy="1655762"/>
          </a:xfrm>
        </p:spPr>
        <p:txBody>
          <a:bodyPr>
            <a:normAutofit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Állatok</a:t>
            </a:r>
            <a:endParaRPr lang="hu-HU" sz="10000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0692" y="6152756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https://image.freepik.com</a:t>
            </a:r>
            <a:endParaRPr lang="tr-TR" dirty="0"/>
          </a:p>
        </p:txBody>
      </p:sp>
      <p:pic>
        <p:nvPicPr>
          <p:cNvPr id="26626" name="Picture 2" descr="https://img.freepik.com/free-vector/animals-suilhouette-big-set_1284-9348.jpg?size=338&amp;ext=jpg&amp;fbclid=IwAR3gL0AUj1MkfCGoqdH53Ti-3PCRfw7tpil9REMRyisFeXF6iZoTvt8Qe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80" y="2933305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2805" y="1182557"/>
            <a:ext cx="9144000" cy="1655762"/>
          </a:xfrm>
        </p:spPr>
        <p:txBody>
          <a:bodyPr>
            <a:normAutofit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Melyik utca?</a:t>
            </a:r>
            <a:endParaRPr lang="hu-HU" sz="10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459" y="1166648"/>
            <a:ext cx="11374330" cy="5150069"/>
          </a:xfrm>
        </p:spPr>
        <p:txBody>
          <a:bodyPr numCol="1">
            <a:noAutofit/>
          </a:bodyPr>
          <a:lstStyle/>
          <a:p>
            <a:r>
              <a:rPr lang="hu-HU" u="sng" dirty="0"/>
              <a:t>Nyár utca</a:t>
            </a:r>
            <a:r>
              <a:rPr lang="hu-HU" dirty="0"/>
              <a:t> – Gyár utca</a:t>
            </a:r>
          </a:p>
          <a:p>
            <a:pPr lvl="0"/>
            <a:r>
              <a:rPr lang="hu-HU" dirty="0"/>
              <a:t>Sír utca – </a:t>
            </a:r>
            <a:r>
              <a:rPr lang="hu-HU" u="sng" dirty="0"/>
              <a:t>Szír utca</a:t>
            </a:r>
          </a:p>
          <a:p>
            <a:pPr lvl="0"/>
            <a:r>
              <a:rPr lang="hu-HU" u="sng" dirty="0"/>
              <a:t>Csak utca </a:t>
            </a:r>
            <a:r>
              <a:rPr lang="hu-HU" dirty="0"/>
              <a:t>– Csók utca</a:t>
            </a:r>
          </a:p>
          <a:p>
            <a:pPr lvl="0"/>
            <a:r>
              <a:rPr lang="hu-HU" u="sng" dirty="0"/>
              <a:t>Szár utca </a:t>
            </a:r>
            <a:r>
              <a:rPr lang="hu-HU" dirty="0"/>
              <a:t>– Sár utca</a:t>
            </a:r>
          </a:p>
          <a:p>
            <a:pPr lvl="0"/>
            <a:r>
              <a:rPr lang="hu-HU" u="sng" dirty="0"/>
              <a:t>Zab utca </a:t>
            </a:r>
            <a:r>
              <a:rPr lang="hu-HU" dirty="0"/>
              <a:t>– Szab utca</a:t>
            </a:r>
          </a:p>
          <a:p>
            <a:pPr lvl="0"/>
            <a:r>
              <a:rPr lang="hu-HU" dirty="0"/>
              <a:t>Keve utca – </a:t>
            </a:r>
            <a:r>
              <a:rPr lang="hu-HU" u="sng" dirty="0"/>
              <a:t>Kéve utca</a:t>
            </a:r>
          </a:p>
          <a:p>
            <a:pPr lvl="0"/>
            <a:r>
              <a:rPr lang="hu-HU" dirty="0"/>
              <a:t>Kerék utca – </a:t>
            </a:r>
            <a:r>
              <a:rPr lang="hu-HU" u="sng" dirty="0"/>
              <a:t>Kerek utca</a:t>
            </a:r>
          </a:p>
          <a:p>
            <a:pPr lvl="0"/>
            <a:r>
              <a:rPr lang="hu-HU" u="sng" dirty="0"/>
              <a:t>Ólom utca </a:t>
            </a:r>
            <a:r>
              <a:rPr lang="hu-HU" dirty="0"/>
              <a:t>– Alom </a:t>
            </a:r>
            <a:r>
              <a:rPr lang="hu-HU" dirty="0" smtClean="0"/>
              <a:t>utca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923471" y="6320226"/>
            <a:ext cx="1085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Gyakorlat forrása: forrása: Gyöngyösi Lívia, Hetésy Bálint: Jó reggelt! Magyar nyelvkönyv, Budapest, 2013, 23. oldal</a:t>
            </a:r>
          </a:p>
        </p:txBody>
      </p:sp>
    </p:spTree>
    <p:extLst>
      <p:ext uri="{BB962C8B-B14F-4D97-AF65-F5344CB8AC3E}">
        <p14:creationId xmlns:p14="http://schemas.microsoft.com/office/powerpoint/2010/main" val="37872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2805" y="1182557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CSOPORTMUNKA</a:t>
            </a:r>
            <a:endParaRPr lang="hu-HU" sz="10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576262"/>
            <a:ext cx="87439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459" y="1166648"/>
            <a:ext cx="11374330" cy="515006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zebra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zsiráf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elefánt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dinoszaurusz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leopárd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kenguru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pingvin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kecske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delfin</a:t>
            </a:r>
          </a:p>
          <a:p>
            <a:pPr marL="742950" indent="-742950">
              <a:buFont typeface="+mj-lt"/>
              <a:buAutoNum type="arabicPeriod"/>
            </a:pPr>
            <a:endParaRPr lang="hu-HU" sz="30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2805" y="1182557"/>
            <a:ext cx="9144000" cy="1655762"/>
          </a:xfrm>
        </p:spPr>
        <p:txBody>
          <a:bodyPr>
            <a:normAutofit/>
          </a:bodyPr>
          <a:lstStyle/>
          <a:p>
            <a:r>
              <a:rPr lang="hu-HU" sz="10000" dirty="0" smtClean="0">
                <a:latin typeface="Candara" panose="020E0502030303020204" pitchFamily="34" charset="0"/>
              </a:rPr>
              <a:t>Mit tanulsz?</a:t>
            </a:r>
            <a:endParaRPr lang="hu-HU" sz="10000" dirty="0">
              <a:latin typeface="Candara" panose="020E0502030303020204" pitchFamily="34" charset="0"/>
            </a:endParaRPr>
          </a:p>
        </p:txBody>
      </p:sp>
      <p:pic>
        <p:nvPicPr>
          <p:cNvPr id="25602" name="Picture 2" descr="https://img.freepik.com/free-vector/mentoring-personal-skills-development-icons-flat-set_1284-13732.jpg?size=338&amp;ext=jpg&amp;fbclid=IwAR3VkSHqmy8-SniH26EgtL8QsaaUglnw8cIrsX4mhPxWBQJZOecFCRfQD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2745986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5387" y="5965437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https://image.freepik.com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22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459" y="1166648"/>
            <a:ext cx="11374330" cy="515006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matematika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fizika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kémia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biológia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anatómia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gasztronómia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asztronómia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sport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informatika</a:t>
            </a:r>
          </a:p>
          <a:p>
            <a:pPr marL="742950" indent="-742950">
              <a:buFont typeface="+mj-lt"/>
              <a:buAutoNum type="arabicPeriod"/>
            </a:pPr>
            <a:endParaRPr lang="hu-HU" sz="30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553"/>
            <a:ext cx="12192000" cy="8126553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37994" y="2011451"/>
            <a:ext cx="9144000" cy="1655762"/>
          </a:xfrm>
        </p:spPr>
        <p:txBody>
          <a:bodyPr>
            <a:normAutofit/>
          </a:bodyPr>
          <a:lstStyle/>
          <a:p>
            <a:r>
              <a:rPr lang="hu-HU" sz="10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Ételek és italok</a:t>
            </a:r>
            <a:endParaRPr lang="hu-HU" sz="10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4006" y="6488668"/>
            <a:ext cx="2737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https://image.freepik.com/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75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459" y="1166648"/>
            <a:ext cx="11374330" cy="515006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kóla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pizza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spagetti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kávé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szendvics</a:t>
            </a: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tea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smtClean="0">
                <a:latin typeface="Candara" panose="020E0502030303020204" pitchFamily="34" charset="0"/>
              </a:rPr>
              <a:t>padlizsán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3000" dirty="0" err="1" smtClean="0">
                <a:latin typeface="Candara" panose="020E0502030303020204" pitchFamily="34" charset="0"/>
              </a:rPr>
              <a:t>kebab</a:t>
            </a:r>
            <a:endParaRPr lang="hu-HU" sz="3000" dirty="0" smtClean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u-HU" sz="3000" dirty="0" err="1" smtClean="0">
                <a:latin typeface="Candara" panose="020E0502030303020204" pitchFamily="34" charset="0"/>
              </a:rPr>
              <a:t>szusi</a:t>
            </a:r>
            <a:endParaRPr lang="hu-HU" sz="3000" dirty="0" smtClean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hu-HU" sz="3000" dirty="0" smtClean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hu-HU" sz="3000" dirty="0" smtClean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hu-HU" sz="3000" dirty="0" smtClean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hu-HU" sz="3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hu-HU" sz="30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541020" y="548640"/>
            <a:ext cx="5105400" cy="5760720"/>
          </a:xfrm>
        </p:spPr>
        <p:txBody>
          <a:bodyPr>
            <a:noAutofit/>
          </a:bodyPr>
          <a:lstStyle/>
          <a:p>
            <a:r>
              <a:rPr lang="tr-TR" sz="3000" dirty="0">
                <a:latin typeface="Candara" panose="020E0502030303020204" pitchFamily="34" charset="0"/>
              </a:rPr>
              <a:t>Egy - megérett a meggy,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Kettő - csipkebokor vessző,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Három - te leszel a párom,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Négy - bíz oda nem mégy,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Öt - leszállott a köd,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Hat - hasad a pad,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Hét - sáros ez a rét,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Nyolc - üres a polc,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Kilenc - kis Ferenc,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Tíz - tiszta víz,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Ha nem tiszta, vidd vissza,</a:t>
            </a:r>
            <a:r>
              <a:rPr lang="tr-TR" sz="3000" dirty="0">
                <a:latin typeface="Candara" panose="020E0502030303020204" pitchFamily="34" charset="0"/>
              </a:rPr>
              <a:t/>
            </a:r>
            <a:br>
              <a:rPr lang="tr-TR" sz="3000" dirty="0">
                <a:latin typeface="Candara" panose="020E0502030303020204" pitchFamily="34" charset="0"/>
              </a:rPr>
            </a:br>
            <a:r>
              <a:rPr lang="tr-TR" sz="3000" dirty="0">
                <a:latin typeface="Candara" panose="020E0502030303020204" pitchFamily="34" charset="0"/>
              </a:rPr>
              <a:t>Ott a szamár, megissza!</a:t>
            </a:r>
            <a:endParaRPr lang="hu-HU" sz="3000" dirty="0">
              <a:latin typeface="Candara" panose="020E0502030303020204" pitchFamily="34" charset="0"/>
            </a:endParaRPr>
          </a:p>
        </p:txBody>
      </p:sp>
      <p:pic>
        <p:nvPicPr>
          <p:cNvPr id="32770" name="Picture 2" descr="https://img.freepik.com/free-photo/water-drops-juicy-red-cherry_23-2148231488.jpg?size=626&amp;ext=jpg&amp;fbclid=IwAR0M2x9HGgDsQwoezXwtyPzSpEwukMH9kOcbw1j1xyKkHvju0xWbgWOoH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233743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60845" y="5940028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https://image.freepik.com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5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3061" y="129309"/>
            <a:ext cx="3068139" cy="6474691"/>
          </a:xfrm>
        </p:spPr>
        <p:txBody>
          <a:bodyPr>
            <a:noAutofit/>
          </a:bodyPr>
          <a:lstStyle/>
          <a:p>
            <a:r>
              <a:rPr lang="hu-HU" sz="1000" dirty="0">
                <a:latin typeface="Candara" panose="020E0502030303020204" pitchFamily="34" charset="0"/>
              </a:rPr>
              <a:t>s_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b_rs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s_s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s_s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s_s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t_z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k_z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v_z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_z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m_z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n_z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l_t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t_l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_z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h_z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h_z</a:t>
            </a:r>
            <a:r>
              <a:rPr lang="hu-HU" sz="1000" dirty="0">
                <a:latin typeface="Candara" panose="020E0502030303020204" pitchFamily="34" charset="0"/>
              </a:rPr>
              <a:t>_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h_z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h_r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p_r_s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k_k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z_ld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_t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f_t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f_d</a:t>
            </a:r>
            <a:endParaRPr lang="hu-HU" sz="1000" dirty="0">
              <a:latin typeface="Candara" panose="020E0502030303020204" pitchFamily="34" charset="0"/>
            </a:endParaRPr>
          </a:p>
          <a:p>
            <a:endParaRPr lang="hu-HU" sz="1000" dirty="0">
              <a:latin typeface="Candara" panose="020E0502030303020204" pitchFamily="34" charset="0"/>
            </a:endParaRPr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2210442" y="129309"/>
            <a:ext cx="3068139" cy="647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000" dirty="0">
                <a:latin typeface="Candara" panose="020E0502030303020204" pitchFamily="34" charset="0"/>
              </a:rPr>
              <a:t>só</a:t>
            </a:r>
          </a:p>
          <a:p>
            <a:r>
              <a:rPr lang="hu-HU" sz="1000" dirty="0">
                <a:latin typeface="Candara" panose="020E0502030303020204" pitchFamily="34" charset="0"/>
              </a:rPr>
              <a:t>bors</a:t>
            </a:r>
          </a:p>
          <a:p>
            <a:r>
              <a:rPr lang="hu-HU" sz="1000" dirty="0">
                <a:latin typeface="Candara" panose="020E0502030303020204" pitchFamily="34" charset="0"/>
              </a:rPr>
              <a:t>sós</a:t>
            </a:r>
          </a:p>
          <a:p>
            <a:r>
              <a:rPr lang="hu-HU" sz="1000" dirty="0">
                <a:latin typeface="Candara" panose="020E0502030303020204" pitchFamily="34" charset="0"/>
              </a:rPr>
              <a:t>sás</a:t>
            </a:r>
          </a:p>
          <a:p>
            <a:r>
              <a:rPr lang="hu-HU" sz="1000" dirty="0">
                <a:latin typeface="Candara" panose="020E0502030303020204" pitchFamily="34" charset="0"/>
              </a:rPr>
              <a:t>sas</a:t>
            </a:r>
          </a:p>
          <a:p>
            <a:r>
              <a:rPr lang="hu-HU" sz="1000" dirty="0">
                <a:latin typeface="Candara" panose="020E0502030303020204" pitchFamily="34" charset="0"/>
              </a:rPr>
              <a:t>tíz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kéz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víz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őz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méz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néz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lát</a:t>
            </a:r>
          </a:p>
          <a:p>
            <a:r>
              <a:rPr lang="hu-HU" sz="1000" dirty="0">
                <a:latin typeface="Candara" panose="020E0502030303020204" pitchFamily="34" charset="0"/>
              </a:rPr>
              <a:t>tál</a:t>
            </a:r>
          </a:p>
          <a:p>
            <a:r>
              <a:rPr lang="hu-HU" sz="1000" dirty="0">
                <a:latin typeface="Candara" panose="020E0502030303020204" pitchFamily="34" charset="0"/>
              </a:rPr>
              <a:t>ez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hoz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haza</a:t>
            </a:r>
          </a:p>
          <a:p>
            <a:r>
              <a:rPr lang="hu-HU" sz="1000" dirty="0">
                <a:latin typeface="Candara" panose="020E0502030303020204" pitchFamily="34" charset="0"/>
              </a:rPr>
              <a:t>húz</a:t>
            </a:r>
          </a:p>
          <a:p>
            <a:r>
              <a:rPr lang="hu-HU" sz="1000" dirty="0">
                <a:latin typeface="Candara" panose="020E0502030303020204" pitchFamily="34" charset="0"/>
              </a:rPr>
              <a:t>húr</a:t>
            </a:r>
          </a:p>
          <a:p>
            <a:r>
              <a:rPr lang="hu-HU" sz="1000" dirty="0">
                <a:latin typeface="Candara" panose="020E0502030303020204" pitchFamily="34" charset="0"/>
              </a:rPr>
              <a:t>piros</a:t>
            </a:r>
          </a:p>
          <a:p>
            <a:r>
              <a:rPr lang="hu-HU" sz="1000" dirty="0">
                <a:latin typeface="Candara" panose="020E0502030303020204" pitchFamily="34" charset="0"/>
              </a:rPr>
              <a:t>kék</a:t>
            </a:r>
          </a:p>
          <a:p>
            <a:r>
              <a:rPr lang="hu-HU" sz="1000" dirty="0">
                <a:latin typeface="Candara" panose="020E0502030303020204" pitchFamily="34" charset="0"/>
              </a:rPr>
              <a:t>zöld</a:t>
            </a:r>
          </a:p>
          <a:p>
            <a:r>
              <a:rPr lang="hu-HU" sz="1000" dirty="0">
                <a:latin typeface="Candara" panose="020E0502030303020204" pitchFamily="34" charset="0"/>
              </a:rPr>
              <a:t>út</a:t>
            </a:r>
          </a:p>
          <a:p>
            <a:r>
              <a:rPr lang="hu-HU" sz="1000" dirty="0">
                <a:latin typeface="Candara" panose="020E0502030303020204" pitchFamily="34" charset="0"/>
              </a:rPr>
              <a:t>fut</a:t>
            </a:r>
          </a:p>
          <a:p>
            <a:r>
              <a:rPr lang="hu-HU" sz="1000" dirty="0">
                <a:latin typeface="Candara" panose="020E0502030303020204" pitchFamily="34" charset="0"/>
              </a:rPr>
              <a:t>fed</a:t>
            </a:r>
          </a:p>
          <a:p>
            <a:endParaRPr lang="hu-HU" sz="1000" dirty="0" smtClean="0">
              <a:latin typeface="Candara" panose="020E0502030303020204" pitchFamily="34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6195933" y="212436"/>
            <a:ext cx="3068139" cy="647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000" dirty="0" err="1">
                <a:latin typeface="Candara" panose="020E0502030303020204" pitchFamily="34" charset="0"/>
              </a:rPr>
              <a:t>m_z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sz_d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h_sz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v_sz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</a:t>
            </a:r>
            <a:r>
              <a:rPr lang="hu-HU" sz="1000" dirty="0" err="1">
                <a:latin typeface="Candara" panose="020E0502030303020204" pitchFamily="34" charset="0"/>
              </a:rPr>
              <a:t>sz_k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</a:t>
            </a:r>
            <a:r>
              <a:rPr lang="hu-HU" sz="1000" dirty="0" err="1">
                <a:latin typeface="Candara" panose="020E0502030303020204" pitchFamily="34" charset="0"/>
              </a:rPr>
              <a:t>sz_k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b_r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b_r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b_r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b_</a:t>
            </a:r>
          </a:p>
          <a:p>
            <a:r>
              <a:rPr lang="hu-HU" sz="1000" dirty="0">
                <a:latin typeface="Candara" panose="020E0502030303020204" pitchFamily="34" charset="0"/>
              </a:rPr>
              <a:t>b_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t_z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s_r_t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h_d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f_t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t_d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h_z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_l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f_l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</a:t>
            </a:r>
            <a:r>
              <a:rPr lang="hu-HU" sz="1000" dirty="0" err="1">
                <a:latin typeface="Candara" panose="020E0502030303020204" pitchFamily="34" charset="0"/>
              </a:rPr>
              <a:t>g_t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</a:t>
            </a:r>
            <a:r>
              <a:rPr lang="hu-HU" sz="1000" dirty="0" err="1">
                <a:latin typeface="Candara" panose="020E0502030303020204" pitchFamily="34" charset="0"/>
              </a:rPr>
              <a:t>t_z_k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>
                <a:latin typeface="Candara" panose="020E0502030303020204" pitchFamily="34" charset="0"/>
              </a:rPr>
              <a:t>_</a:t>
            </a:r>
            <a:r>
              <a:rPr lang="hu-HU" sz="1000" dirty="0" err="1">
                <a:latin typeface="Candara" panose="020E0502030303020204" pitchFamily="34" charset="0"/>
              </a:rPr>
              <a:t>b_rk</a:t>
            </a:r>
            <a:r>
              <a:rPr lang="hu-HU" sz="1000" dirty="0">
                <a:latin typeface="Candara" panose="020E0502030303020204" pitchFamily="34" charset="0"/>
              </a:rPr>
              <a:t>_</a:t>
            </a:r>
          </a:p>
          <a:p>
            <a:r>
              <a:rPr lang="hu-HU" sz="1000" dirty="0" err="1">
                <a:latin typeface="Candara" panose="020E0502030303020204" pitchFamily="34" charset="0"/>
              </a:rPr>
              <a:t>f_r</a:t>
            </a:r>
            <a:endParaRPr lang="hu-HU" sz="1000" dirty="0">
              <a:latin typeface="Candara" panose="020E0502030303020204" pitchFamily="34" charset="0"/>
            </a:endParaRPr>
          </a:p>
          <a:p>
            <a:r>
              <a:rPr lang="hu-HU" sz="1000" dirty="0" err="1">
                <a:latin typeface="Candara" panose="020E0502030303020204" pitchFamily="34" charset="0"/>
              </a:rPr>
              <a:t>f_z_t</a:t>
            </a:r>
            <a:endParaRPr lang="hu-HU" sz="1000" dirty="0">
              <a:latin typeface="Candara" panose="020E0502030303020204" pitchFamily="34" charset="0"/>
            </a:endParaRPr>
          </a:p>
          <a:p>
            <a:endParaRPr lang="hu-HU" sz="1000" dirty="0" smtClean="0">
              <a:latin typeface="Candara" panose="020E0502030303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264072" y="212436"/>
            <a:ext cx="1717964" cy="636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m</a:t>
            </a:r>
            <a:r>
              <a:rPr lang="hu-HU" sz="1000" dirty="0" smtClean="0">
                <a:latin typeface="Candara" panose="020E0502030303020204" pitchFamily="34" charset="0"/>
              </a:rPr>
              <a:t>ez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 smtClean="0">
                <a:latin typeface="Candara" panose="020E0502030303020204" pitchFamily="34" charset="0"/>
              </a:rPr>
              <a:t>szed</a:t>
            </a:r>
            <a:endParaRPr lang="hu-HU" sz="1000" dirty="0">
              <a:latin typeface="Candara" panose="020E0502030303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húsz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visz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iszik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eszik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bír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bár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bér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bú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be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tűz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sűrít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híd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fűt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tud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húz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él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fal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ugat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utazik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uborka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fúr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1000" dirty="0">
                <a:latin typeface="Candara" panose="020E0502030303020204" pitchFamily="34" charset="0"/>
              </a:rPr>
              <a:t>füzet</a:t>
            </a:r>
          </a:p>
        </p:txBody>
      </p:sp>
    </p:spTree>
    <p:extLst>
      <p:ext uri="{BB962C8B-B14F-4D97-AF65-F5344CB8AC3E}">
        <p14:creationId xmlns:p14="http://schemas.microsoft.com/office/powerpoint/2010/main" val="38084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459" y="549428"/>
            <a:ext cx="11374330" cy="5150069"/>
          </a:xfrm>
        </p:spPr>
        <p:txBody>
          <a:bodyPr numCol="2">
            <a:noAutofit/>
          </a:bodyPr>
          <a:lstStyle/>
          <a:p>
            <a:r>
              <a:rPr lang="hu-HU" sz="2000" dirty="0">
                <a:latin typeface="Candara" panose="020E0502030303020204" pitchFamily="34" charset="0"/>
              </a:rPr>
              <a:t>a</a:t>
            </a:r>
            <a:r>
              <a:rPr lang="hu-HU" sz="2000" dirty="0" smtClean="0">
                <a:latin typeface="Candara" panose="020E0502030303020204" pitchFamily="34" charset="0"/>
              </a:rPr>
              <a:t>kció</a:t>
            </a:r>
          </a:p>
          <a:p>
            <a:r>
              <a:rPr lang="hu-HU" sz="2000" dirty="0">
                <a:latin typeface="Candara" panose="020E0502030303020204" pitchFamily="34" charset="0"/>
              </a:rPr>
              <a:t>o</a:t>
            </a:r>
            <a:r>
              <a:rPr lang="hu-HU" sz="2000" dirty="0" smtClean="0">
                <a:latin typeface="Candara" panose="020E0502030303020204" pitchFamily="34" charset="0"/>
              </a:rPr>
              <a:t>peráció</a:t>
            </a:r>
          </a:p>
          <a:p>
            <a:r>
              <a:rPr lang="hu-HU" sz="2000" dirty="0" smtClean="0">
                <a:latin typeface="Candara" panose="020E0502030303020204" pitchFamily="34" charset="0"/>
              </a:rPr>
              <a:t> rádió</a:t>
            </a:r>
          </a:p>
          <a:p>
            <a:r>
              <a:rPr lang="hu-HU" sz="2000" dirty="0">
                <a:latin typeface="Candara" panose="020E0502030303020204" pitchFamily="34" charset="0"/>
              </a:rPr>
              <a:t>v</a:t>
            </a:r>
            <a:r>
              <a:rPr lang="hu-HU" sz="2000" dirty="0" smtClean="0">
                <a:latin typeface="Candara" panose="020E0502030303020204" pitchFamily="34" charset="0"/>
              </a:rPr>
              <a:t>ideó</a:t>
            </a:r>
          </a:p>
          <a:p>
            <a:r>
              <a:rPr lang="hu-HU" sz="2000" dirty="0">
                <a:latin typeface="Candara" panose="020E0502030303020204" pitchFamily="34" charset="0"/>
              </a:rPr>
              <a:t>g</a:t>
            </a:r>
            <a:r>
              <a:rPr lang="hu-HU" sz="2000" dirty="0" smtClean="0">
                <a:latin typeface="Candara" panose="020E0502030303020204" pitchFamily="34" charset="0"/>
              </a:rPr>
              <a:t>arázs</a:t>
            </a:r>
          </a:p>
          <a:p>
            <a:r>
              <a:rPr lang="hu-HU" sz="2000" dirty="0">
                <a:latin typeface="Candara" panose="020E0502030303020204" pitchFamily="34" charset="0"/>
              </a:rPr>
              <a:t>s</a:t>
            </a:r>
            <a:r>
              <a:rPr lang="hu-HU" sz="2000" dirty="0" smtClean="0">
                <a:latin typeface="Candara" panose="020E0502030303020204" pitchFamily="34" charset="0"/>
              </a:rPr>
              <a:t>zponzor</a:t>
            </a:r>
          </a:p>
          <a:p>
            <a:r>
              <a:rPr lang="hu-HU" sz="2000" dirty="0">
                <a:latin typeface="Candara" panose="020E0502030303020204" pitchFamily="34" charset="0"/>
              </a:rPr>
              <a:t>k</a:t>
            </a:r>
            <a:r>
              <a:rPr lang="hu-HU" sz="2000" dirty="0" smtClean="0">
                <a:latin typeface="Candara" panose="020E0502030303020204" pitchFamily="34" charset="0"/>
              </a:rPr>
              <a:t>óla</a:t>
            </a:r>
          </a:p>
          <a:p>
            <a:r>
              <a:rPr lang="hu-HU" sz="2000" dirty="0">
                <a:latin typeface="Candara" panose="020E0502030303020204" pitchFamily="34" charset="0"/>
              </a:rPr>
              <a:t>f</a:t>
            </a:r>
            <a:r>
              <a:rPr lang="hu-HU" sz="2000" dirty="0" smtClean="0">
                <a:latin typeface="Candara" panose="020E0502030303020204" pitchFamily="34" charset="0"/>
              </a:rPr>
              <a:t>izika</a:t>
            </a:r>
          </a:p>
          <a:p>
            <a:r>
              <a:rPr lang="hu-HU" sz="2000" dirty="0">
                <a:latin typeface="Candara" panose="020E0502030303020204" pitchFamily="34" charset="0"/>
              </a:rPr>
              <a:t>f</a:t>
            </a:r>
            <a:r>
              <a:rPr lang="hu-HU" sz="2000" dirty="0" smtClean="0">
                <a:latin typeface="Candara" panose="020E0502030303020204" pitchFamily="34" charset="0"/>
              </a:rPr>
              <a:t>antázia</a:t>
            </a:r>
          </a:p>
          <a:p>
            <a:r>
              <a:rPr lang="hu-HU" sz="2000" dirty="0">
                <a:latin typeface="Candara" panose="020E0502030303020204" pitchFamily="34" charset="0"/>
              </a:rPr>
              <a:t>b</a:t>
            </a:r>
            <a:r>
              <a:rPr lang="hu-HU" sz="2000" dirty="0" smtClean="0">
                <a:latin typeface="Candara" panose="020E0502030303020204" pitchFamily="34" charset="0"/>
              </a:rPr>
              <a:t>iológia</a:t>
            </a:r>
          </a:p>
          <a:p>
            <a:r>
              <a:rPr lang="hu-HU" sz="2000" dirty="0">
                <a:latin typeface="Candara" panose="020E0502030303020204" pitchFamily="34" charset="0"/>
              </a:rPr>
              <a:t>k</a:t>
            </a:r>
            <a:r>
              <a:rPr lang="hu-HU" sz="2000" dirty="0" smtClean="0">
                <a:latin typeface="Candara" panose="020E0502030303020204" pitchFamily="34" charset="0"/>
              </a:rPr>
              <a:t>émia</a:t>
            </a:r>
          </a:p>
          <a:p>
            <a:r>
              <a:rPr lang="hu-HU" sz="2000" dirty="0">
                <a:latin typeface="Candara" panose="020E0502030303020204" pitchFamily="34" charset="0"/>
              </a:rPr>
              <a:t>a</a:t>
            </a:r>
            <a:r>
              <a:rPr lang="hu-HU" sz="2000" dirty="0" smtClean="0">
                <a:latin typeface="Candara" panose="020E0502030303020204" pitchFamily="34" charset="0"/>
              </a:rPr>
              <a:t>natómia</a:t>
            </a:r>
          </a:p>
          <a:p>
            <a:r>
              <a:rPr lang="hu-HU" sz="2000" dirty="0" smtClean="0">
                <a:latin typeface="Candara" panose="020E0502030303020204" pitchFamily="34" charset="0"/>
              </a:rPr>
              <a:t>blúz</a:t>
            </a:r>
          </a:p>
          <a:p>
            <a:r>
              <a:rPr lang="hu-HU" sz="2000" dirty="0" smtClean="0">
                <a:latin typeface="Candara" panose="020E0502030303020204" pitchFamily="34" charset="0"/>
              </a:rPr>
              <a:t>pulóver</a:t>
            </a:r>
          </a:p>
          <a:p>
            <a:r>
              <a:rPr lang="hu-HU" sz="2000" dirty="0">
                <a:latin typeface="Candara" panose="020E0502030303020204" pitchFamily="34" charset="0"/>
              </a:rPr>
              <a:t>b</a:t>
            </a:r>
            <a:r>
              <a:rPr lang="hu-HU" sz="2000" dirty="0" smtClean="0">
                <a:latin typeface="Candara" panose="020E0502030303020204" pitchFamily="34" charset="0"/>
              </a:rPr>
              <a:t>utik</a:t>
            </a:r>
          </a:p>
          <a:p>
            <a:r>
              <a:rPr lang="hu-HU" sz="2000" dirty="0">
                <a:latin typeface="Candara" panose="020E0502030303020204" pitchFamily="34" charset="0"/>
              </a:rPr>
              <a:t>i</a:t>
            </a:r>
            <a:r>
              <a:rPr lang="hu-HU" sz="2000" dirty="0" smtClean="0">
                <a:latin typeface="Candara" panose="020E0502030303020204" pitchFamily="34" charset="0"/>
              </a:rPr>
              <a:t>nterjú</a:t>
            </a:r>
          </a:p>
          <a:p>
            <a:r>
              <a:rPr lang="hu-HU" sz="2000" dirty="0" smtClean="0">
                <a:latin typeface="Candara" panose="020E0502030303020204" pitchFamily="34" charset="0"/>
              </a:rPr>
              <a:t> euró</a:t>
            </a:r>
          </a:p>
          <a:p>
            <a:r>
              <a:rPr lang="hu-HU" sz="2000" dirty="0">
                <a:latin typeface="Candara" panose="020E0502030303020204" pitchFamily="34" charset="0"/>
              </a:rPr>
              <a:t>g</a:t>
            </a:r>
            <a:r>
              <a:rPr lang="hu-HU" sz="2000" dirty="0" smtClean="0">
                <a:latin typeface="Candara" panose="020E0502030303020204" pitchFamily="34" charset="0"/>
              </a:rPr>
              <a:t>arázs</a:t>
            </a:r>
          </a:p>
          <a:p>
            <a:r>
              <a:rPr lang="hu-HU" sz="2000" dirty="0">
                <a:latin typeface="Candara" panose="020E0502030303020204" pitchFamily="34" charset="0"/>
              </a:rPr>
              <a:t>m</a:t>
            </a:r>
            <a:r>
              <a:rPr lang="hu-HU" sz="2000" dirty="0" smtClean="0">
                <a:latin typeface="Candara" panose="020E0502030303020204" pitchFamily="34" charset="0"/>
              </a:rPr>
              <a:t>enedzser</a:t>
            </a:r>
          </a:p>
          <a:p>
            <a:r>
              <a:rPr lang="hu-HU" sz="2000" dirty="0">
                <a:latin typeface="Candara" panose="020E0502030303020204" pitchFamily="34" charset="0"/>
              </a:rPr>
              <a:t>d</a:t>
            </a:r>
            <a:r>
              <a:rPr lang="hu-HU" sz="2000" dirty="0" smtClean="0">
                <a:latin typeface="Candara" panose="020E0502030303020204" pitchFamily="34" charset="0"/>
              </a:rPr>
              <a:t>zsem</a:t>
            </a:r>
          </a:p>
          <a:p>
            <a:r>
              <a:rPr lang="hu-HU" sz="2000" dirty="0" smtClean="0">
                <a:latin typeface="Candara" panose="020E0502030303020204" pitchFamily="34" charset="0"/>
              </a:rPr>
              <a:t>dzseki</a:t>
            </a:r>
          </a:p>
          <a:p>
            <a:r>
              <a:rPr lang="hu-HU" sz="2000" dirty="0">
                <a:latin typeface="Candara" panose="020E0502030303020204" pitchFamily="34" charset="0"/>
              </a:rPr>
              <a:t>s</a:t>
            </a:r>
            <a:r>
              <a:rPr lang="hu-HU" sz="2000" dirty="0" smtClean="0">
                <a:latin typeface="Candara" panose="020E0502030303020204" pitchFamily="34" charset="0"/>
              </a:rPr>
              <a:t>zex</a:t>
            </a:r>
          </a:p>
          <a:p>
            <a:r>
              <a:rPr lang="hu-HU" sz="2000" dirty="0" smtClean="0">
                <a:latin typeface="Candara" panose="020E0502030303020204" pitchFamily="34" charset="0"/>
              </a:rPr>
              <a:t>szendvics</a:t>
            </a:r>
          </a:p>
          <a:p>
            <a:r>
              <a:rPr lang="hu-HU" sz="2000" dirty="0" smtClean="0">
                <a:latin typeface="Candara" panose="020E0502030303020204" pitchFamily="34" charset="0"/>
              </a:rPr>
              <a:t>krém</a:t>
            </a:r>
            <a:endParaRPr lang="hu-HU" sz="2000" dirty="0">
              <a:latin typeface="Candara" panose="020E0502030303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hu-HU" sz="2000" dirty="0" smtClean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471" y="6320226"/>
            <a:ext cx="1085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Gyakorlat forrása: forrása: Gyöngyösi Lívia, Hetésy Bálint: Jó reggelt! Magyar nyelvkönyv, Budapest, 2013, 12. oldal</a:t>
            </a:r>
          </a:p>
        </p:txBody>
      </p:sp>
    </p:spTree>
    <p:extLst>
      <p:ext uri="{BB962C8B-B14F-4D97-AF65-F5344CB8AC3E}">
        <p14:creationId xmlns:p14="http://schemas.microsoft.com/office/powerpoint/2010/main" val="40854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Widescreen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Éva Tóth</dc:creator>
  <cp:lastModifiedBy>Éva Tóth</cp:lastModifiedBy>
  <cp:revision>1</cp:revision>
  <dcterms:created xsi:type="dcterms:W3CDTF">2020-05-08T19:52:33Z</dcterms:created>
  <dcterms:modified xsi:type="dcterms:W3CDTF">2020-05-08T19:52:52Z</dcterms:modified>
</cp:coreProperties>
</file>