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Metni"/>
          <p:cNvSpPr txBox="1"/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Başlık Metni</a:t>
            </a:r>
          </a:p>
        </p:txBody>
      </p:sp>
      <p:sp>
        <p:nvSpPr>
          <p:cNvPr id="3" name="Gövde Düzeyi Bir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8428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KSELERATÖRLERDE RADYASYON ÜRETİMİ"/>
          <p:cNvSpPr txBox="1"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AKSELERATÖRLERDE RADYASYON ÜRETİMİ</a:t>
            </a:r>
          </a:p>
        </p:txBody>
      </p:sp>
      <p:sp>
        <p:nvSpPr>
          <p:cNvPr id="21" name="Düzenlemek için çift tıklayın"/>
          <p:cNvSpPr txBox="1"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INAC HIZLANDIRMA TÜPÜ"/>
          <p:cNvSpPr txBox="1"/>
          <p:nvPr/>
        </p:nvSpPr>
        <p:spPr>
          <a:xfrm>
            <a:off x="731519" y="735330"/>
            <a:ext cx="7680962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32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LINAC HIZLANDIRMA TÜPÜ</a:t>
            </a:r>
          </a:p>
        </p:txBody>
      </p:sp>
      <p:sp>
        <p:nvSpPr>
          <p:cNvPr id="120" name="Dikdörtgen"/>
          <p:cNvSpPr/>
          <p:nvPr/>
        </p:nvSpPr>
        <p:spPr>
          <a:xfrm>
            <a:off x="1219200" y="1828800"/>
            <a:ext cx="5334000" cy="12192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grpSp>
        <p:nvGrpSpPr>
          <p:cNvPr id="123" name="Grup"/>
          <p:cNvGrpSpPr/>
          <p:nvPr/>
        </p:nvGrpSpPr>
        <p:grpSpPr>
          <a:xfrm>
            <a:off x="381000" y="2057400"/>
            <a:ext cx="838200" cy="533400"/>
            <a:chOff x="0" y="0"/>
            <a:chExt cx="838200" cy="533400"/>
          </a:xfrm>
        </p:grpSpPr>
        <p:sp>
          <p:nvSpPr>
            <p:cNvPr id="121" name="Dikdörtgen"/>
            <p:cNvSpPr/>
            <p:nvPr/>
          </p:nvSpPr>
          <p:spPr>
            <a:xfrm>
              <a:off x="0" y="0"/>
              <a:ext cx="838200" cy="533400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400"/>
              </a:pPr>
            </a:p>
          </p:txBody>
        </p:sp>
        <p:sp>
          <p:nvSpPr>
            <p:cNvPr id="122" name="Elektron…"/>
            <p:cNvSpPr txBox="1"/>
            <p:nvPr/>
          </p:nvSpPr>
          <p:spPr>
            <a:xfrm>
              <a:off x="17463" y="5079"/>
              <a:ext cx="803274" cy="523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sz="1400"/>
              </a:pPr>
              <a:r>
                <a:t>Elektron</a:t>
              </a:r>
            </a:p>
            <a:p>
              <a:pPr algn="ctr">
                <a:defRPr sz="1400"/>
              </a:pPr>
              <a:r>
                <a:t>Tabancası</a:t>
              </a:r>
            </a:p>
          </p:txBody>
        </p:sp>
      </p:grpSp>
      <p:sp>
        <p:nvSpPr>
          <p:cNvPr id="124" name="Dikdörtgen"/>
          <p:cNvSpPr/>
          <p:nvPr/>
        </p:nvSpPr>
        <p:spPr>
          <a:xfrm>
            <a:off x="6553200" y="1828800"/>
            <a:ext cx="1295400" cy="2362200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grpSp>
        <p:nvGrpSpPr>
          <p:cNvPr id="127" name="Grup"/>
          <p:cNvGrpSpPr/>
          <p:nvPr/>
        </p:nvGrpSpPr>
        <p:grpSpPr>
          <a:xfrm>
            <a:off x="1411003" y="3047999"/>
            <a:ext cx="911794" cy="1143002"/>
            <a:chOff x="0" y="0"/>
            <a:chExt cx="911792" cy="1143000"/>
          </a:xfrm>
        </p:grpSpPr>
        <p:sp>
          <p:nvSpPr>
            <p:cNvPr id="125" name="Dikdörtgen"/>
            <p:cNvSpPr/>
            <p:nvPr/>
          </p:nvSpPr>
          <p:spPr>
            <a:xfrm>
              <a:off x="36796" y="0"/>
              <a:ext cx="838201" cy="1143001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400"/>
              </a:pPr>
            </a:p>
          </p:txBody>
        </p:sp>
        <p:sp>
          <p:nvSpPr>
            <p:cNvPr id="126" name="Magnetron…"/>
            <p:cNvSpPr txBox="1"/>
            <p:nvPr/>
          </p:nvSpPr>
          <p:spPr>
            <a:xfrm>
              <a:off x="0" y="309880"/>
              <a:ext cx="911794" cy="523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sz="1400"/>
              </a:pPr>
              <a:r>
                <a:t>Magnetron</a:t>
              </a:r>
            </a:p>
            <a:p>
              <a:pPr algn="ctr">
                <a:defRPr sz="1400"/>
              </a:pPr>
              <a:r>
                <a:t>Klystron</a:t>
              </a:r>
            </a:p>
          </p:txBody>
        </p:sp>
      </p:grpSp>
      <p:sp>
        <p:nvSpPr>
          <p:cNvPr id="128" name="Daire"/>
          <p:cNvSpPr/>
          <p:nvPr/>
        </p:nvSpPr>
        <p:spPr>
          <a:xfrm>
            <a:off x="1219199" y="2362199"/>
            <a:ext cx="71439" cy="71439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29" name="Daire"/>
          <p:cNvSpPr/>
          <p:nvPr/>
        </p:nvSpPr>
        <p:spPr>
          <a:xfrm>
            <a:off x="2819399" y="2362199"/>
            <a:ext cx="71439" cy="71439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0" name="Daire"/>
          <p:cNvSpPr/>
          <p:nvPr/>
        </p:nvSpPr>
        <p:spPr>
          <a:xfrm>
            <a:off x="2209799" y="2362199"/>
            <a:ext cx="71439" cy="71439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1" name="Daire"/>
          <p:cNvSpPr/>
          <p:nvPr/>
        </p:nvSpPr>
        <p:spPr>
          <a:xfrm>
            <a:off x="1600199" y="2362199"/>
            <a:ext cx="71439" cy="71439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2" name="Şekil"/>
          <p:cNvSpPr/>
          <p:nvPr/>
        </p:nvSpPr>
        <p:spPr>
          <a:xfrm rot="5400000">
            <a:off x="6477000" y="2362199"/>
            <a:ext cx="1371600" cy="1219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ln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33" name="Eğici Magnet"/>
          <p:cNvSpPr txBox="1"/>
          <p:nvPr/>
        </p:nvSpPr>
        <p:spPr>
          <a:xfrm>
            <a:off x="6598919" y="1905000"/>
            <a:ext cx="1165683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/>
            </a:lvl1pPr>
          </a:lstStyle>
          <a:p>
            <a:pPr/>
            <a:r>
              <a:t>Eğici Magnet</a:t>
            </a:r>
          </a:p>
        </p:txBody>
      </p:sp>
      <p:sp>
        <p:nvSpPr>
          <p:cNvPr id="134" name="Elektron tabancasın da üretilen 50 KeV enerjili elektronlar Magnetron  veya Klystron’da (mikrodalga üretmez güçlendirir) üretilen (veya güçlendirilen) mikrodalgaların tepelerine  bindirilerek  birkaç MeV’lik enerji kazanacak kadar hızlandırılmaktadırlar."/>
          <p:cNvSpPr txBox="1"/>
          <p:nvPr/>
        </p:nvSpPr>
        <p:spPr>
          <a:xfrm>
            <a:off x="296544" y="5373687"/>
            <a:ext cx="8420737" cy="1209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defRPr>
                <a:latin typeface="Tahoma"/>
                <a:ea typeface="Tahoma"/>
                <a:cs typeface="Tahoma"/>
                <a:sym typeface="Tahoma"/>
              </a:defRPr>
            </a:pPr>
            <a:r>
              <a:t>Elektron tabancasın da üretilen 50 KeV enerjili elektronlar Magnetron  veya Klystron’da (mikrodalga üretmez güçlendirir) üretilen (veya güçlendirilen) </a:t>
            </a:r>
            <a:r>
              <a:t>mikrodalga</a:t>
            </a:r>
            <a:r>
              <a:t>ların tepelerine  bindirilerek  birkaç MeV’lik enerji kazanacak kadar hızlandırılmaktadırlar.  </a:t>
            </a:r>
            <a:r>
              <a:t> </a:t>
            </a:r>
            <a:r>
              <a:t>  </a:t>
            </a:r>
          </a:p>
        </p:txBody>
      </p:sp>
      <p:sp>
        <p:nvSpPr>
          <p:cNvPr id="135" name="Daire"/>
          <p:cNvSpPr/>
          <p:nvPr/>
        </p:nvSpPr>
        <p:spPr>
          <a:xfrm>
            <a:off x="6629400" y="23622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6" name="Daire"/>
          <p:cNvSpPr/>
          <p:nvPr/>
        </p:nvSpPr>
        <p:spPr>
          <a:xfrm>
            <a:off x="7162800" y="2514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7" name="Daire"/>
          <p:cNvSpPr/>
          <p:nvPr/>
        </p:nvSpPr>
        <p:spPr>
          <a:xfrm>
            <a:off x="7315200" y="3048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38" name="Daire"/>
          <p:cNvSpPr/>
          <p:nvPr/>
        </p:nvSpPr>
        <p:spPr>
          <a:xfrm>
            <a:off x="7315200" y="37338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139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24200" y="2362200"/>
            <a:ext cx="1752600" cy="609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76800" y="2362200"/>
            <a:ext cx="1676400" cy="609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image.png" descr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95400" y="2362200"/>
            <a:ext cx="1828800" cy="6096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9" grpId="4"/>
      <p:bldP build="whole" bldLvl="1" animBg="1" rev="0" advAuto="0" spid="137" grpId="7"/>
      <p:bldP build="whole" bldLvl="1" animBg="1" rev="0" advAuto="0" spid="136" grpId="6"/>
      <p:bldP build="whole" bldLvl="1" animBg="1" rev="0" advAuto="0" spid="138" grpId="8"/>
      <p:bldP build="whole" bldLvl="1" animBg="1" rev="0" advAuto="0" spid="131" grpId="2"/>
      <p:bldP build="whole" bldLvl="1" animBg="1" rev="0" advAuto="0" spid="135" grpId="5"/>
      <p:bldP build="whole" bldLvl="1" animBg="1" rev="0" advAuto="0" spid="130" grpId="3"/>
      <p:bldP build="whole" bldLvl="1" animBg="1" rev="0" advAuto="0" spid="12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Düzenlemek için çift tıklayın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pic>
        <p:nvPicPr>
          <p:cNvPr id="144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68312" y="2636837"/>
            <a:ext cx="8229601" cy="24399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Şekil"/>
          <p:cNvSpPr/>
          <p:nvPr/>
        </p:nvSpPr>
        <p:spPr>
          <a:xfrm>
            <a:off x="3505200" y="1828800"/>
            <a:ext cx="53340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105" y="0"/>
                </a:moveTo>
                <a:lnTo>
                  <a:pt x="0" y="21600"/>
                </a:lnTo>
                <a:lnTo>
                  <a:pt x="949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47" name="Şekil"/>
          <p:cNvSpPr/>
          <p:nvPr/>
        </p:nvSpPr>
        <p:spPr>
          <a:xfrm flipH="1">
            <a:off x="4419599" y="1828800"/>
            <a:ext cx="53340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105" y="0"/>
                </a:moveTo>
                <a:lnTo>
                  <a:pt x="0" y="21600"/>
                </a:lnTo>
                <a:lnTo>
                  <a:pt x="949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48" name="Primer Kolimatörler"/>
          <p:cNvSpPr txBox="1"/>
          <p:nvPr/>
        </p:nvSpPr>
        <p:spPr>
          <a:xfrm>
            <a:off x="5532119" y="2060575"/>
            <a:ext cx="242685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Primer Kolimatörler</a:t>
            </a:r>
          </a:p>
        </p:txBody>
      </p:sp>
      <p:sp>
        <p:nvSpPr>
          <p:cNvPr id="149" name="Dikdörtgen"/>
          <p:cNvSpPr/>
          <p:nvPr/>
        </p:nvSpPr>
        <p:spPr>
          <a:xfrm flipV="1">
            <a:off x="3810000" y="1676400"/>
            <a:ext cx="838200" cy="76200"/>
          </a:xfrm>
          <a:prstGeom prst="rect">
            <a:avLst/>
          </a:prstGeom>
          <a:solidFill>
            <a:srgbClr val="EEECE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0" name="Tungsten hedef"/>
          <p:cNvSpPr txBox="1"/>
          <p:nvPr/>
        </p:nvSpPr>
        <p:spPr>
          <a:xfrm>
            <a:off x="5455919" y="1527175"/>
            <a:ext cx="1971314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Tungsten hedef</a:t>
            </a:r>
          </a:p>
        </p:txBody>
      </p:sp>
      <p:sp>
        <p:nvSpPr>
          <p:cNvPr id="151" name="Çizgi"/>
          <p:cNvSpPr/>
          <p:nvPr/>
        </p:nvSpPr>
        <p:spPr>
          <a:xfrm flipH="1">
            <a:off x="4724400" y="1676400"/>
            <a:ext cx="685800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2" name="Çizgi"/>
          <p:cNvSpPr/>
          <p:nvPr/>
        </p:nvSpPr>
        <p:spPr>
          <a:xfrm flipH="1">
            <a:off x="4876799" y="2286000"/>
            <a:ext cx="5334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53" name="Daire"/>
          <p:cNvSpPr/>
          <p:nvPr/>
        </p:nvSpPr>
        <p:spPr>
          <a:xfrm>
            <a:off x="4114800" y="4572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4" name="Daire"/>
          <p:cNvSpPr/>
          <p:nvPr/>
        </p:nvSpPr>
        <p:spPr>
          <a:xfrm>
            <a:off x="4114800" y="762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5" name="Daire"/>
          <p:cNvSpPr/>
          <p:nvPr/>
        </p:nvSpPr>
        <p:spPr>
          <a:xfrm>
            <a:off x="4114800" y="1143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6" name="Daire"/>
          <p:cNvSpPr/>
          <p:nvPr/>
        </p:nvSpPr>
        <p:spPr>
          <a:xfrm>
            <a:off x="4114800" y="1524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57" name="Çizgi"/>
          <p:cNvSpPr/>
          <p:nvPr/>
        </p:nvSpPr>
        <p:spPr>
          <a:xfrm rot="7800000">
            <a:off x="3672078" y="2061901"/>
            <a:ext cx="1060959" cy="841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58" name="Çizgi"/>
          <p:cNvSpPr/>
          <p:nvPr/>
        </p:nvSpPr>
        <p:spPr>
          <a:xfrm rot="7800000">
            <a:off x="3968240" y="2012193"/>
            <a:ext cx="808098" cy="7103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59" name="Çizgi"/>
          <p:cNvSpPr/>
          <p:nvPr/>
        </p:nvSpPr>
        <p:spPr>
          <a:xfrm rot="7800000">
            <a:off x="3523101" y="2071010"/>
            <a:ext cx="1042307" cy="5995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60" name="Üçgen"/>
          <p:cNvSpPr/>
          <p:nvPr/>
        </p:nvSpPr>
        <p:spPr>
          <a:xfrm>
            <a:off x="3810000" y="3276600"/>
            <a:ext cx="838200" cy="381000"/>
          </a:xfrm>
          <a:prstGeom prst="triangle">
            <a:avLst/>
          </a:pr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61" name="Işın Düzleştirici Filtre"/>
          <p:cNvSpPr txBox="1"/>
          <p:nvPr/>
        </p:nvSpPr>
        <p:spPr>
          <a:xfrm>
            <a:off x="5608319" y="3127375"/>
            <a:ext cx="2768537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Işın Düzleştirici Filtre</a:t>
            </a:r>
          </a:p>
        </p:txBody>
      </p:sp>
      <p:sp>
        <p:nvSpPr>
          <p:cNvPr id="162" name="Çizgi"/>
          <p:cNvSpPr/>
          <p:nvPr/>
        </p:nvSpPr>
        <p:spPr>
          <a:xfrm flipH="1">
            <a:off x="4495799" y="3429000"/>
            <a:ext cx="9144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63" name="Çizgi"/>
          <p:cNvSpPr/>
          <p:nvPr/>
        </p:nvSpPr>
        <p:spPr>
          <a:xfrm rot="7800000">
            <a:off x="3353173" y="3911241"/>
            <a:ext cx="1028963" cy="73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64" name="Çizgi"/>
          <p:cNvSpPr/>
          <p:nvPr/>
        </p:nvSpPr>
        <p:spPr>
          <a:xfrm rot="7800000">
            <a:off x="3664960" y="3920437"/>
            <a:ext cx="961907" cy="720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65" name="Çizgi"/>
          <p:cNvSpPr/>
          <p:nvPr/>
        </p:nvSpPr>
        <p:spPr>
          <a:xfrm rot="7800000">
            <a:off x="4030317" y="3897302"/>
            <a:ext cx="871539" cy="769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grpSp>
        <p:nvGrpSpPr>
          <p:cNvPr id="168" name="Grup"/>
          <p:cNvGrpSpPr/>
          <p:nvPr/>
        </p:nvGrpSpPr>
        <p:grpSpPr>
          <a:xfrm>
            <a:off x="3429000" y="5105400"/>
            <a:ext cx="1600200" cy="914400"/>
            <a:chOff x="0" y="0"/>
            <a:chExt cx="1600200" cy="914400"/>
          </a:xfrm>
        </p:grpSpPr>
        <p:sp>
          <p:nvSpPr>
            <p:cNvPr id="166" name="Oval"/>
            <p:cNvSpPr/>
            <p:nvPr/>
          </p:nvSpPr>
          <p:spPr>
            <a:xfrm>
              <a:off x="0" y="0"/>
              <a:ext cx="1600200" cy="914400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000">
                  <a:latin typeface="Comic Sans MS"/>
                  <a:ea typeface="Comic Sans MS"/>
                  <a:cs typeface="Comic Sans MS"/>
                  <a:sym typeface="Comic Sans MS"/>
                </a:defRPr>
              </a:pPr>
            </a:p>
          </p:txBody>
        </p:sp>
        <p:sp>
          <p:nvSpPr>
            <p:cNvPr id="167" name="Hasta"/>
            <p:cNvSpPr txBox="1"/>
            <p:nvPr/>
          </p:nvSpPr>
          <p:spPr>
            <a:xfrm>
              <a:off x="224248" y="144779"/>
              <a:ext cx="1151705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3000">
                  <a:latin typeface="Comic Sans MS"/>
                  <a:ea typeface="Comic Sans MS"/>
                  <a:cs typeface="Comic Sans MS"/>
                  <a:sym typeface="Comic Sans MS"/>
                </a:defRPr>
              </a:lvl1pPr>
            </a:lstStyle>
            <a:p>
              <a:pPr/>
              <a:r>
                <a:t>Hasta</a:t>
              </a:r>
            </a:p>
          </p:txBody>
        </p:sp>
      </p:grpSp>
      <p:sp>
        <p:nvSpPr>
          <p:cNvPr id="169" name="Şekil"/>
          <p:cNvSpPr/>
          <p:nvPr/>
        </p:nvSpPr>
        <p:spPr>
          <a:xfrm>
            <a:off x="2895600" y="3733800"/>
            <a:ext cx="914401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8" y="0"/>
                </a:moveTo>
                <a:lnTo>
                  <a:pt x="0" y="21600"/>
                </a:lnTo>
                <a:lnTo>
                  <a:pt x="1541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70" name="Şekil"/>
          <p:cNvSpPr/>
          <p:nvPr/>
        </p:nvSpPr>
        <p:spPr>
          <a:xfrm flipH="1">
            <a:off x="4648200" y="3733800"/>
            <a:ext cx="990600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8" y="0"/>
                </a:moveTo>
                <a:lnTo>
                  <a:pt x="0" y="21600"/>
                </a:lnTo>
                <a:lnTo>
                  <a:pt x="1541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71" name="Sekonder Kolimatörler"/>
          <p:cNvSpPr txBox="1"/>
          <p:nvPr/>
        </p:nvSpPr>
        <p:spPr>
          <a:xfrm>
            <a:off x="5913119" y="3965575"/>
            <a:ext cx="277225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Sekonder Kolimatörler</a:t>
            </a:r>
          </a:p>
        </p:txBody>
      </p:sp>
      <p:sp>
        <p:nvSpPr>
          <p:cNvPr id="172" name="Çizgi"/>
          <p:cNvSpPr/>
          <p:nvPr/>
        </p:nvSpPr>
        <p:spPr>
          <a:xfrm flipH="1">
            <a:off x="5638799" y="4191000"/>
            <a:ext cx="3048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3" name="Elektron Işını Demeti"/>
          <p:cNvSpPr txBox="1"/>
          <p:nvPr/>
        </p:nvSpPr>
        <p:spPr>
          <a:xfrm>
            <a:off x="5592444" y="627062"/>
            <a:ext cx="2656296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Elektron Işını Demeti</a:t>
            </a:r>
          </a:p>
        </p:txBody>
      </p:sp>
      <p:sp>
        <p:nvSpPr>
          <p:cNvPr id="174" name="Çizgi"/>
          <p:cNvSpPr/>
          <p:nvPr/>
        </p:nvSpPr>
        <p:spPr>
          <a:xfrm flipH="1" flipV="1">
            <a:off x="4800599" y="838199"/>
            <a:ext cx="762001" cy="1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75" name="Yüksek Enerjili…"/>
          <p:cNvSpPr txBox="1"/>
          <p:nvPr/>
        </p:nvSpPr>
        <p:spPr>
          <a:xfrm>
            <a:off x="274320" y="1911350"/>
            <a:ext cx="2764629" cy="1691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Yüksek Enerjili</a:t>
            </a:r>
          </a:p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X-ışınlarının </a:t>
            </a:r>
          </a:p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Oluşumu</a:t>
            </a:r>
          </a:p>
        </p:txBody>
      </p:sp>
      <p:sp>
        <p:nvSpPr>
          <p:cNvPr id="176" name="Çizgi"/>
          <p:cNvSpPr/>
          <p:nvPr/>
        </p:nvSpPr>
        <p:spPr>
          <a:xfrm rot="5400000">
            <a:off x="4076700" y="4000499"/>
            <a:ext cx="152401" cy="1143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11929" y="0"/>
                  <a:pt x="21600" y="806"/>
                  <a:pt x="21600" y="1800"/>
                </a:cubicBezTo>
                <a:lnTo>
                  <a:pt x="21600" y="19800"/>
                </a:lnTo>
                <a:cubicBezTo>
                  <a:pt x="21600" y="20794"/>
                  <a:pt x="11929" y="21600"/>
                  <a:pt x="0" y="21600"/>
                </a:cubicBezTo>
              </a:path>
            </a:pathLst>
          </a:custGeom>
          <a:ln w="19050">
            <a:solidFill>
              <a:srgbClr val="000000"/>
            </a:solidFill>
            <a:prstDash val="sysDot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77" name="Çizgi"/>
          <p:cNvSpPr/>
          <p:nvPr/>
        </p:nvSpPr>
        <p:spPr>
          <a:xfrm>
            <a:off x="3835381" y="2943119"/>
            <a:ext cx="709632" cy="257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19575" y="13212"/>
                  <a:pt x="15350" y="21598"/>
                  <a:pt x="10719" y="21600"/>
                </a:cubicBezTo>
                <a:cubicBezTo>
                  <a:pt x="6217" y="21600"/>
                  <a:pt x="2088" y="13673"/>
                  <a:pt x="0" y="1025"/>
                </a:cubicBezTo>
              </a:path>
            </a:pathLst>
          </a:custGeom>
          <a:ln w="25400">
            <a:solidFill>
              <a:srgbClr val="000000"/>
            </a:solidFill>
            <a:prstDash val="sysDot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1" presetID="2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Class="entr" nodeType="afterEffect" presetSubtype="1" presetID="2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2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Class="entr" nodeType="afterEffect" presetSubtype="1" presetID="2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2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Class="entr" nodeType="after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1" presetID="22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3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Class="entr" nodeType="afterEffect" presetSubtype="1" presetID="2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4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Class="entr" nodeType="afterEffect" presetSubtype="1" presetID="2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44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Class="entr" nodeType="after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6" grpId="4"/>
      <p:bldP build="whole" bldLvl="1" animBg="1" rev="0" advAuto="0" spid="164" grpId="10"/>
      <p:bldP build="whole" bldLvl="1" animBg="1" rev="0" advAuto="0" spid="165" grpId="11"/>
      <p:bldP build="whole" bldLvl="1" animBg="1" rev="0" advAuto="0" spid="163" grpId="9"/>
      <p:bldP build="whole" bldLvl="1" animBg="1" rev="0" advAuto="0" spid="154" grpId="2"/>
      <p:bldP build="whole" bldLvl="1" animBg="1" rev="0" advAuto="0" spid="177" grpId="8"/>
      <p:bldP build="whole" bldLvl="1" animBg="1" rev="0" advAuto="0" spid="153" grpId="1"/>
      <p:bldP build="whole" bldLvl="1" animBg="1" rev="0" advAuto="0" spid="157" grpId="6"/>
      <p:bldP build="whole" bldLvl="1" animBg="1" rev="0" advAuto="0" spid="176" grpId="12"/>
      <p:bldP build="whole" bldLvl="1" animBg="1" rev="0" advAuto="0" spid="155" grpId="3"/>
      <p:bldP build="whole" bldLvl="1" animBg="1" rev="0" advAuto="0" spid="159" grpId="5"/>
      <p:bldP build="whole" bldLvl="1" animBg="1" rev="0" advAuto="0" spid="158" grpId="7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Şekil"/>
          <p:cNvSpPr/>
          <p:nvPr/>
        </p:nvSpPr>
        <p:spPr>
          <a:xfrm>
            <a:off x="3505200" y="1828800"/>
            <a:ext cx="53340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105" y="0"/>
                </a:moveTo>
                <a:lnTo>
                  <a:pt x="0" y="21600"/>
                </a:lnTo>
                <a:lnTo>
                  <a:pt x="949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0" name="Şekil"/>
          <p:cNvSpPr/>
          <p:nvPr/>
        </p:nvSpPr>
        <p:spPr>
          <a:xfrm flipH="1">
            <a:off x="4419599" y="1828800"/>
            <a:ext cx="53340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105" y="0"/>
                </a:moveTo>
                <a:lnTo>
                  <a:pt x="0" y="21600"/>
                </a:lnTo>
                <a:lnTo>
                  <a:pt x="9495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1" name="Primer Kolimatörler"/>
          <p:cNvSpPr txBox="1"/>
          <p:nvPr/>
        </p:nvSpPr>
        <p:spPr>
          <a:xfrm>
            <a:off x="5532119" y="2060575"/>
            <a:ext cx="2426852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Primer Kolimatörler</a:t>
            </a:r>
          </a:p>
        </p:txBody>
      </p:sp>
      <p:sp>
        <p:nvSpPr>
          <p:cNvPr id="182" name="Dikdörtgen"/>
          <p:cNvSpPr/>
          <p:nvPr/>
        </p:nvSpPr>
        <p:spPr>
          <a:xfrm flipV="1">
            <a:off x="5334000" y="1676400"/>
            <a:ext cx="838200" cy="76200"/>
          </a:xfrm>
          <a:prstGeom prst="rect">
            <a:avLst/>
          </a:prstGeom>
          <a:solidFill>
            <a:srgbClr val="EEECE1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3" name="Tungsten hedef"/>
          <p:cNvSpPr txBox="1"/>
          <p:nvPr/>
        </p:nvSpPr>
        <p:spPr>
          <a:xfrm>
            <a:off x="6913244" y="1484312"/>
            <a:ext cx="2185037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Tungsten hedef</a:t>
            </a:r>
          </a:p>
        </p:txBody>
      </p:sp>
      <p:sp>
        <p:nvSpPr>
          <p:cNvPr id="184" name="Çizgi"/>
          <p:cNvSpPr/>
          <p:nvPr/>
        </p:nvSpPr>
        <p:spPr>
          <a:xfrm flipH="1">
            <a:off x="6227762" y="1700212"/>
            <a:ext cx="685801" cy="1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85" name="Çizgi"/>
          <p:cNvSpPr/>
          <p:nvPr/>
        </p:nvSpPr>
        <p:spPr>
          <a:xfrm flipH="1">
            <a:off x="4876799" y="2286000"/>
            <a:ext cx="5334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86" name="Daire"/>
          <p:cNvSpPr/>
          <p:nvPr/>
        </p:nvSpPr>
        <p:spPr>
          <a:xfrm>
            <a:off x="4114800" y="4572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7" name="Daire"/>
          <p:cNvSpPr/>
          <p:nvPr/>
        </p:nvSpPr>
        <p:spPr>
          <a:xfrm>
            <a:off x="4114800" y="762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8" name="Daire"/>
          <p:cNvSpPr/>
          <p:nvPr/>
        </p:nvSpPr>
        <p:spPr>
          <a:xfrm>
            <a:off x="4114800" y="1143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89" name="Daire"/>
          <p:cNvSpPr/>
          <p:nvPr/>
        </p:nvSpPr>
        <p:spPr>
          <a:xfrm>
            <a:off x="4114800" y="1524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90" name="Saçıcı Foil"/>
          <p:cNvSpPr txBox="1"/>
          <p:nvPr/>
        </p:nvSpPr>
        <p:spPr>
          <a:xfrm>
            <a:off x="6057582" y="3068637"/>
            <a:ext cx="1393861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Saçıcı Foil </a:t>
            </a:r>
          </a:p>
        </p:txBody>
      </p:sp>
      <p:sp>
        <p:nvSpPr>
          <p:cNvPr id="191" name="Çizgi"/>
          <p:cNvSpPr/>
          <p:nvPr/>
        </p:nvSpPr>
        <p:spPr>
          <a:xfrm flipH="1">
            <a:off x="5029199" y="3276600"/>
            <a:ext cx="9144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grpSp>
        <p:nvGrpSpPr>
          <p:cNvPr id="194" name="Grup"/>
          <p:cNvGrpSpPr/>
          <p:nvPr/>
        </p:nvGrpSpPr>
        <p:grpSpPr>
          <a:xfrm>
            <a:off x="3429000" y="5105400"/>
            <a:ext cx="1600200" cy="914400"/>
            <a:chOff x="0" y="0"/>
            <a:chExt cx="1600200" cy="914400"/>
          </a:xfrm>
        </p:grpSpPr>
        <p:sp>
          <p:nvSpPr>
            <p:cNvPr id="192" name="Oval"/>
            <p:cNvSpPr/>
            <p:nvPr/>
          </p:nvSpPr>
          <p:spPr>
            <a:xfrm>
              <a:off x="0" y="0"/>
              <a:ext cx="1600200" cy="914400"/>
            </a:xfrm>
            <a:prstGeom prst="ellipse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3000">
                  <a:latin typeface="Comic Sans MS"/>
                  <a:ea typeface="Comic Sans MS"/>
                  <a:cs typeface="Comic Sans MS"/>
                  <a:sym typeface="Comic Sans MS"/>
                </a:defRPr>
              </a:pPr>
            </a:p>
          </p:txBody>
        </p:sp>
        <p:sp>
          <p:nvSpPr>
            <p:cNvPr id="193" name="Hasta"/>
            <p:cNvSpPr txBox="1"/>
            <p:nvPr/>
          </p:nvSpPr>
          <p:spPr>
            <a:xfrm>
              <a:off x="224248" y="144779"/>
              <a:ext cx="1151705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3000">
                  <a:latin typeface="Comic Sans MS"/>
                  <a:ea typeface="Comic Sans MS"/>
                  <a:cs typeface="Comic Sans MS"/>
                  <a:sym typeface="Comic Sans MS"/>
                </a:defRPr>
              </a:lvl1pPr>
            </a:lstStyle>
            <a:p>
              <a:pPr/>
              <a:r>
                <a:t>Hasta</a:t>
              </a:r>
            </a:p>
          </p:txBody>
        </p:sp>
      </p:grpSp>
      <p:sp>
        <p:nvSpPr>
          <p:cNvPr id="195" name="Sekonder Kolimatörler"/>
          <p:cNvSpPr txBox="1"/>
          <p:nvPr/>
        </p:nvSpPr>
        <p:spPr>
          <a:xfrm>
            <a:off x="5913119" y="3736975"/>
            <a:ext cx="277225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Sekonder Kolimatörler</a:t>
            </a:r>
          </a:p>
        </p:txBody>
      </p:sp>
      <p:sp>
        <p:nvSpPr>
          <p:cNvPr id="196" name="Çizgi"/>
          <p:cNvSpPr/>
          <p:nvPr/>
        </p:nvSpPr>
        <p:spPr>
          <a:xfrm flipH="1">
            <a:off x="5638799" y="3962400"/>
            <a:ext cx="3048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97" name="Elektron Işını Demeti"/>
          <p:cNvSpPr txBox="1"/>
          <p:nvPr/>
        </p:nvSpPr>
        <p:spPr>
          <a:xfrm>
            <a:off x="5592444" y="627062"/>
            <a:ext cx="2656296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Elektron Işını Demeti</a:t>
            </a:r>
          </a:p>
        </p:txBody>
      </p:sp>
      <p:sp>
        <p:nvSpPr>
          <p:cNvPr id="198" name="Çizgi"/>
          <p:cNvSpPr/>
          <p:nvPr/>
        </p:nvSpPr>
        <p:spPr>
          <a:xfrm flipH="1" flipV="1">
            <a:off x="4800599" y="838199"/>
            <a:ext cx="762001" cy="1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199" name="Daire"/>
          <p:cNvSpPr/>
          <p:nvPr/>
        </p:nvSpPr>
        <p:spPr>
          <a:xfrm>
            <a:off x="4114800" y="1905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0" name="Daire"/>
          <p:cNvSpPr/>
          <p:nvPr/>
        </p:nvSpPr>
        <p:spPr>
          <a:xfrm>
            <a:off x="4114800" y="23622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1" name="Daire"/>
          <p:cNvSpPr/>
          <p:nvPr/>
        </p:nvSpPr>
        <p:spPr>
          <a:xfrm>
            <a:off x="4114800" y="28194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2" name="Oval"/>
          <p:cNvSpPr/>
          <p:nvPr/>
        </p:nvSpPr>
        <p:spPr>
          <a:xfrm>
            <a:off x="3657599" y="3200400"/>
            <a:ext cx="1143002" cy="152400"/>
          </a:xfrm>
          <a:prstGeom prst="ellipse">
            <a:avLst/>
          </a:prstGeom>
          <a:solidFill>
            <a:srgbClr val="C0C0C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3" name="Daire"/>
          <p:cNvSpPr/>
          <p:nvPr/>
        </p:nvSpPr>
        <p:spPr>
          <a:xfrm>
            <a:off x="4114800" y="31242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4" name="Daire"/>
          <p:cNvSpPr/>
          <p:nvPr/>
        </p:nvSpPr>
        <p:spPr>
          <a:xfrm>
            <a:off x="3962400" y="3429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5" name="Daire"/>
          <p:cNvSpPr/>
          <p:nvPr/>
        </p:nvSpPr>
        <p:spPr>
          <a:xfrm>
            <a:off x="3886200" y="3810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6" name="Daire"/>
          <p:cNvSpPr/>
          <p:nvPr/>
        </p:nvSpPr>
        <p:spPr>
          <a:xfrm>
            <a:off x="3810000" y="41148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7" name="Daire"/>
          <p:cNvSpPr/>
          <p:nvPr/>
        </p:nvSpPr>
        <p:spPr>
          <a:xfrm>
            <a:off x="3733800" y="4419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8" name="Daire"/>
          <p:cNvSpPr/>
          <p:nvPr/>
        </p:nvSpPr>
        <p:spPr>
          <a:xfrm>
            <a:off x="3581400" y="4800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09" name="Daire"/>
          <p:cNvSpPr/>
          <p:nvPr/>
        </p:nvSpPr>
        <p:spPr>
          <a:xfrm>
            <a:off x="4191000" y="3429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0" name="Daire"/>
          <p:cNvSpPr/>
          <p:nvPr/>
        </p:nvSpPr>
        <p:spPr>
          <a:xfrm>
            <a:off x="4191000" y="3810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1" name="Daire"/>
          <p:cNvSpPr/>
          <p:nvPr/>
        </p:nvSpPr>
        <p:spPr>
          <a:xfrm>
            <a:off x="4191000" y="41148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2" name="Daire"/>
          <p:cNvSpPr/>
          <p:nvPr/>
        </p:nvSpPr>
        <p:spPr>
          <a:xfrm>
            <a:off x="4191000" y="4419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3" name="Daire"/>
          <p:cNvSpPr/>
          <p:nvPr/>
        </p:nvSpPr>
        <p:spPr>
          <a:xfrm>
            <a:off x="4191000" y="4800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4" name="Daire"/>
          <p:cNvSpPr/>
          <p:nvPr/>
        </p:nvSpPr>
        <p:spPr>
          <a:xfrm>
            <a:off x="4419600" y="3429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5" name="Daire"/>
          <p:cNvSpPr/>
          <p:nvPr/>
        </p:nvSpPr>
        <p:spPr>
          <a:xfrm>
            <a:off x="4495800" y="38100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6" name="Daire"/>
          <p:cNvSpPr/>
          <p:nvPr/>
        </p:nvSpPr>
        <p:spPr>
          <a:xfrm>
            <a:off x="4572000" y="41148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7" name="Daire"/>
          <p:cNvSpPr/>
          <p:nvPr/>
        </p:nvSpPr>
        <p:spPr>
          <a:xfrm>
            <a:off x="4648200" y="4419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8" name="Daire"/>
          <p:cNvSpPr/>
          <p:nvPr/>
        </p:nvSpPr>
        <p:spPr>
          <a:xfrm>
            <a:off x="4724400" y="4800600"/>
            <a:ext cx="153988" cy="1524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19" name="Şekil"/>
          <p:cNvSpPr/>
          <p:nvPr/>
        </p:nvSpPr>
        <p:spPr>
          <a:xfrm>
            <a:off x="2895600" y="3733800"/>
            <a:ext cx="914401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8" y="0"/>
                </a:moveTo>
                <a:lnTo>
                  <a:pt x="0" y="21600"/>
                </a:lnTo>
                <a:lnTo>
                  <a:pt x="1541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0" name="Şekil"/>
          <p:cNvSpPr/>
          <p:nvPr/>
        </p:nvSpPr>
        <p:spPr>
          <a:xfrm flipH="1">
            <a:off x="4648200" y="3733800"/>
            <a:ext cx="990600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188" y="0"/>
                </a:moveTo>
                <a:lnTo>
                  <a:pt x="0" y="21600"/>
                </a:lnTo>
                <a:lnTo>
                  <a:pt x="15412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1" name="Dikdörtgen"/>
          <p:cNvSpPr/>
          <p:nvPr/>
        </p:nvSpPr>
        <p:spPr>
          <a:xfrm>
            <a:off x="5029200" y="4191000"/>
            <a:ext cx="76200" cy="6858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2" name="Dikdörtgen"/>
          <p:cNvSpPr/>
          <p:nvPr/>
        </p:nvSpPr>
        <p:spPr>
          <a:xfrm>
            <a:off x="3352800" y="4191000"/>
            <a:ext cx="76200" cy="6858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223" name="Kon veya Trimmer"/>
          <p:cNvSpPr txBox="1"/>
          <p:nvPr/>
        </p:nvSpPr>
        <p:spPr>
          <a:xfrm>
            <a:off x="5989319" y="4422775"/>
            <a:ext cx="2224198" cy="447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0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Kon veya Trimmer</a:t>
            </a:r>
          </a:p>
        </p:txBody>
      </p:sp>
      <p:sp>
        <p:nvSpPr>
          <p:cNvPr id="224" name="Çizgi"/>
          <p:cNvSpPr/>
          <p:nvPr/>
        </p:nvSpPr>
        <p:spPr>
          <a:xfrm flipH="1">
            <a:off x="5181599" y="4572000"/>
            <a:ext cx="762001" cy="0"/>
          </a:xfrm>
          <a:prstGeom prst="line">
            <a:avLst/>
          </a:pr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25" name="Elektron…"/>
          <p:cNvSpPr txBox="1"/>
          <p:nvPr/>
        </p:nvSpPr>
        <p:spPr>
          <a:xfrm>
            <a:off x="502919" y="2444750"/>
            <a:ext cx="1898823" cy="1691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Elektron </a:t>
            </a:r>
          </a:p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Işınlarının</a:t>
            </a:r>
          </a:p>
          <a:p>
            <a:pPr>
              <a:defRPr sz="3000"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Oluşumu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Class="entr" nodeType="after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3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6" grpId="21"/>
      <p:bldP build="whole" bldLvl="1" animBg="1" rev="0" advAuto="0" spid="189" grpId="4"/>
      <p:bldP build="whole" bldLvl="1" animBg="1" rev="0" advAuto="0" spid="188" grpId="3"/>
      <p:bldP build="whole" bldLvl="1" animBg="1" rev="0" advAuto="0" spid="214" grpId="19"/>
      <p:bldP build="whole" bldLvl="1" animBg="1" rev="0" advAuto="0" spid="201" grpId="7"/>
      <p:bldP build="whole" bldLvl="1" animBg="1" rev="0" advAuto="0" spid="212" grpId="17"/>
      <p:bldP build="whole" bldLvl="1" animBg="1" rev="0" advAuto="0" spid="204" grpId="9"/>
      <p:bldP build="whole" bldLvl="1" animBg="1" rev="0" advAuto="0" spid="217" grpId="22"/>
      <p:bldP build="whole" bldLvl="1" animBg="1" rev="0" advAuto="0" spid="211" grpId="16"/>
      <p:bldP build="whole" bldLvl="1" animBg="1" rev="0" advAuto="0" spid="187" grpId="2"/>
      <p:bldP build="whole" bldLvl="1" animBg="1" rev="0" advAuto="0" spid="186" grpId="1"/>
      <p:bldP build="whole" bldLvl="1" animBg="1" rev="0" advAuto="0" spid="205" grpId="10"/>
      <p:bldP build="whole" bldLvl="1" animBg="1" rev="0" advAuto="0" spid="208" grpId="13"/>
      <p:bldP build="whole" bldLvl="1" animBg="1" rev="0" advAuto="0" spid="203" grpId="8"/>
      <p:bldP build="whole" bldLvl="1" animBg="1" rev="0" advAuto="0" spid="210" grpId="15"/>
      <p:bldP build="whole" bldLvl="1" animBg="1" rev="0" advAuto="0" spid="206" grpId="11"/>
      <p:bldP build="whole" bldLvl="1" animBg="1" rev="0" advAuto="0" spid="215" grpId="20"/>
      <p:bldP build="whole" bldLvl="1" animBg="1" rev="0" advAuto="0" spid="209" grpId="14"/>
      <p:bldP build="whole" bldLvl="1" animBg="1" rev="0" advAuto="0" spid="213" grpId="18"/>
      <p:bldP build="whole" bldLvl="1" animBg="1" rev="0" advAuto="0" spid="199" grpId="5"/>
      <p:bldP build="whole" bldLvl="1" animBg="1" rev="0" advAuto="0" spid="200" grpId="6"/>
      <p:bldP build="whole" bldLvl="1" animBg="1" rev="0" advAuto="0" spid="218" grpId="23"/>
      <p:bldP build="whole" bldLvl="1" animBg="1" rev="0" advAuto="0" spid="207" grpId="1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üşük Enerjili X-Işınları…"/>
          <p:cNvSpPr txBox="1"/>
          <p:nvPr/>
        </p:nvSpPr>
        <p:spPr>
          <a:xfrm>
            <a:off x="801369" y="1989137"/>
            <a:ext cx="7609524" cy="22707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400"/>
              </a:spcBef>
              <a:buClr>
                <a:srgbClr val="0000FF"/>
              </a:buClr>
              <a:buSzPct val="70000"/>
              <a:buChar char="■"/>
              <a:defRPr sz="3000"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defRPr>
            </a:pPr>
          </a:p>
          <a:p>
            <a:pPr marL="342900" indent="-342900">
              <a:spcBef>
                <a:spcPts val="700"/>
              </a:spcBef>
              <a:buClr>
                <a:srgbClr val="0000FF"/>
              </a:buClr>
              <a:buSzPct val="70000"/>
              <a:buChar char="■"/>
              <a:defRPr sz="3000">
                <a:latin typeface="Tahoma"/>
                <a:ea typeface="Tahoma"/>
                <a:cs typeface="Tahoma"/>
                <a:sym typeface="Tahoma"/>
              </a:defRPr>
            </a:pPr>
            <a:r>
              <a:t>Düşük Enerjili X-Işınları</a:t>
            </a:r>
          </a:p>
          <a:p>
            <a:pPr marL="342900" indent="-342900">
              <a:spcBef>
                <a:spcPts val="700"/>
              </a:spcBef>
              <a:buClr>
                <a:srgbClr val="0000FF"/>
              </a:buClr>
              <a:buSzPct val="70000"/>
              <a:buChar char="■"/>
              <a:defRPr sz="3000">
                <a:latin typeface="Tahoma"/>
                <a:ea typeface="Tahoma"/>
                <a:cs typeface="Tahoma"/>
                <a:sym typeface="Tahoma"/>
              </a:defRPr>
            </a:pPr>
            <a:r>
              <a:t>Yüksek Enerjili Elektron Işınları</a:t>
            </a:r>
          </a:p>
          <a:p>
            <a:pPr marL="342900" indent="-342900">
              <a:spcBef>
                <a:spcPts val="700"/>
              </a:spcBef>
              <a:buClr>
                <a:srgbClr val="0000FF"/>
              </a:buClr>
              <a:buSzPct val="70000"/>
              <a:buChar char="■"/>
              <a:defRPr sz="3000">
                <a:latin typeface="Tahoma"/>
                <a:ea typeface="Tahoma"/>
                <a:cs typeface="Tahoma"/>
                <a:sym typeface="Tahoma"/>
              </a:defRPr>
            </a:pPr>
            <a:r>
              <a:t>Yüksek Enerjili X-Işınları</a:t>
            </a:r>
          </a:p>
        </p:txBody>
      </p:sp>
      <p:sp>
        <p:nvSpPr>
          <p:cNvPr id="24" name="Radyoterapide Kullanılan Işınların Elde Edilişi"/>
          <p:cNvSpPr txBox="1"/>
          <p:nvPr/>
        </p:nvSpPr>
        <p:spPr>
          <a:xfrm>
            <a:off x="296544" y="1210786"/>
            <a:ext cx="8185787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30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Radyoterapide Kullanılan Işınların Elde Edilişi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X-Işını Tüpü ve X-ışınlarının Elde Edilmesi"/>
          <p:cNvSpPr txBox="1"/>
          <p:nvPr/>
        </p:nvSpPr>
        <p:spPr>
          <a:xfrm>
            <a:off x="369887" y="215899"/>
            <a:ext cx="8112126" cy="5492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b">
            <a:spAutoFit/>
          </a:bodyPr>
          <a:lstStyle>
            <a:lvl1pPr algn="ctr">
              <a:defRPr sz="30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X-Işını Tüpü ve X-ışınlarının Elde Edilmesi</a:t>
            </a:r>
          </a:p>
        </p:txBody>
      </p:sp>
      <p:sp>
        <p:nvSpPr>
          <p:cNvPr id="27" name="Şekil"/>
          <p:cNvSpPr/>
          <p:nvPr/>
        </p:nvSpPr>
        <p:spPr>
          <a:xfrm>
            <a:off x="1447800" y="2590800"/>
            <a:ext cx="2514600" cy="609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17673" y="21600"/>
                </a:lnTo>
                <a:lnTo>
                  <a:pt x="0" y="21600"/>
                </a:lnTo>
                <a:lnTo>
                  <a:pt x="0" y="0"/>
                </a:lnTo>
              </a:path>
            </a:pathLst>
          </a:custGeom>
          <a:solidFill>
            <a:srgbClr val="DADADA"/>
          </a:solidFill>
          <a:ln w="12700" cap="rnd"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28" name="Çizgi"/>
          <p:cNvSpPr/>
          <p:nvPr/>
        </p:nvSpPr>
        <p:spPr>
          <a:xfrm>
            <a:off x="3581399" y="2666999"/>
            <a:ext cx="531556" cy="4564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lnTo>
                  <a:pt x="10800" y="0"/>
                </a:lnTo>
                <a:lnTo>
                  <a:pt x="0" y="21600"/>
                </a:lnTo>
                <a:lnTo>
                  <a:pt x="7200" y="21600"/>
                </a:lnTo>
                <a:lnTo>
                  <a:pt x="18000" y="0"/>
                </a:lnTo>
              </a:path>
            </a:pathLst>
          </a:custGeom>
          <a:solidFill>
            <a:srgbClr val="1F497D"/>
          </a:solidFill>
          <a:ln w="12700" cap="rnd"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grpSp>
        <p:nvGrpSpPr>
          <p:cNvPr id="37" name="Grup"/>
          <p:cNvGrpSpPr/>
          <p:nvPr/>
        </p:nvGrpSpPr>
        <p:grpSpPr>
          <a:xfrm>
            <a:off x="5181599" y="2667000"/>
            <a:ext cx="2544764" cy="600075"/>
            <a:chOff x="0" y="0"/>
            <a:chExt cx="2544762" cy="600075"/>
          </a:xfrm>
        </p:grpSpPr>
        <p:sp>
          <p:nvSpPr>
            <p:cNvPr id="29" name="Oval"/>
            <p:cNvSpPr/>
            <p:nvPr/>
          </p:nvSpPr>
          <p:spPr>
            <a:xfrm>
              <a:off x="-1" y="26987"/>
              <a:ext cx="446855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0" name="Oval"/>
            <p:cNvSpPr/>
            <p:nvPr/>
          </p:nvSpPr>
          <p:spPr>
            <a:xfrm>
              <a:off x="9857" y="112712"/>
              <a:ext cx="446854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1" name="Oval"/>
            <p:cNvSpPr/>
            <p:nvPr/>
          </p:nvSpPr>
          <p:spPr>
            <a:xfrm>
              <a:off x="9857" y="198437"/>
              <a:ext cx="446854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2" name="Oval"/>
            <p:cNvSpPr/>
            <p:nvPr/>
          </p:nvSpPr>
          <p:spPr>
            <a:xfrm>
              <a:off x="9857" y="293687"/>
              <a:ext cx="446854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3" name="Oval"/>
            <p:cNvSpPr/>
            <p:nvPr/>
          </p:nvSpPr>
          <p:spPr>
            <a:xfrm>
              <a:off x="9857" y="369887"/>
              <a:ext cx="446854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4" name="Oval"/>
            <p:cNvSpPr/>
            <p:nvPr/>
          </p:nvSpPr>
          <p:spPr>
            <a:xfrm>
              <a:off x="19714" y="455612"/>
              <a:ext cx="446854" cy="131763"/>
            </a:xfrm>
            <a:prstGeom prst="ellips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35" name="Çizgi"/>
            <p:cNvSpPr/>
            <p:nvPr/>
          </p:nvSpPr>
          <p:spPr>
            <a:xfrm>
              <a:off x="228355" y="0"/>
              <a:ext cx="2306551" cy="0"/>
            </a:xfrm>
            <a:prstGeom prst="lin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6" name="Çizgi"/>
            <p:cNvSpPr/>
            <p:nvPr/>
          </p:nvSpPr>
          <p:spPr>
            <a:xfrm>
              <a:off x="248069" y="600075"/>
              <a:ext cx="2296694" cy="0"/>
            </a:xfrm>
            <a:prstGeom prst="line">
              <a:avLst/>
            </a:prstGeom>
            <a:noFill/>
            <a:ln w="25400" cap="flat">
              <a:solidFill>
                <a:srgbClr val="FF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38" name="Katot Işınları"/>
          <p:cNvSpPr txBox="1"/>
          <p:nvPr/>
        </p:nvSpPr>
        <p:spPr>
          <a:xfrm>
            <a:off x="4160837" y="2209800"/>
            <a:ext cx="1135163" cy="3333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1600"/>
            </a:lvl1pPr>
          </a:lstStyle>
          <a:p>
            <a:pPr/>
            <a:r>
              <a:t>Katot Işınları</a:t>
            </a:r>
          </a:p>
        </p:txBody>
      </p:sp>
      <p:sp>
        <p:nvSpPr>
          <p:cNvPr id="39" name="X-Işınları"/>
          <p:cNvSpPr txBox="1"/>
          <p:nvPr/>
        </p:nvSpPr>
        <p:spPr>
          <a:xfrm>
            <a:off x="3322636" y="4648200"/>
            <a:ext cx="986212" cy="39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2000"/>
            </a:lvl1pPr>
          </a:lstStyle>
          <a:p>
            <a:pPr/>
            <a:r>
              <a:t>X-Işınları</a:t>
            </a:r>
          </a:p>
        </p:txBody>
      </p:sp>
      <p:sp>
        <p:nvSpPr>
          <p:cNvPr id="40" name="-"/>
          <p:cNvSpPr txBox="1"/>
          <p:nvPr/>
        </p:nvSpPr>
        <p:spPr>
          <a:xfrm>
            <a:off x="5837237" y="2590799"/>
            <a:ext cx="285751" cy="714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spAutoFit/>
          </a:bodyPr>
          <a:lstStyle>
            <a:lvl1pPr>
              <a:defRPr sz="4000"/>
            </a:lvl1pPr>
          </a:lstStyle>
          <a:p>
            <a:pPr/>
            <a:r>
              <a:t>-</a:t>
            </a:r>
          </a:p>
        </p:txBody>
      </p:sp>
      <p:sp>
        <p:nvSpPr>
          <p:cNvPr id="41" name="+"/>
          <p:cNvSpPr txBox="1"/>
          <p:nvPr/>
        </p:nvSpPr>
        <p:spPr>
          <a:xfrm>
            <a:off x="2027237" y="2590799"/>
            <a:ext cx="357784" cy="7143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4000"/>
            </a:lvl1pPr>
          </a:lstStyle>
          <a:p>
            <a:pPr/>
            <a:r>
              <a:t>+</a:t>
            </a:r>
          </a:p>
        </p:txBody>
      </p:sp>
      <p:sp>
        <p:nvSpPr>
          <p:cNvPr id="42" name="Şekil"/>
          <p:cNvSpPr/>
          <p:nvPr/>
        </p:nvSpPr>
        <p:spPr>
          <a:xfrm>
            <a:off x="1219200" y="1904999"/>
            <a:ext cx="6400800" cy="20563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3240"/>
                </a:moveTo>
                <a:lnTo>
                  <a:pt x="5914" y="3240"/>
                </a:lnTo>
                <a:lnTo>
                  <a:pt x="7457" y="0"/>
                </a:lnTo>
                <a:lnTo>
                  <a:pt x="15171" y="0"/>
                </a:lnTo>
                <a:lnTo>
                  <a:pt x="16971" y="3780"/>
                </a:lnTo>
                <a:lnTo>
                  <a:pt x="21600" y="3780"/>
                </a:lnTo>
                <a:lnTo>
                  <a:pt x="21600" y="17280"/>
                </a:lnTo>
                <a:lnTo>
                  <a:pt x="16971" y="17280"/>
                </a:lnTo>
                <a:lnTo>
                  <a:pt x="14914" y="21600"/>
                </a:lnTo>
                <a:lnTo>
                  <a:pt x="7457" y="21600"/>
                </a:lnTo>
                <a:lnTo>
                  <a:pt x="5657" y="17820"/>
                </a:lnTo>
                <a:lnTo>
                  <a:pt x="0" y="17820"/>
                </a:lnTo>
                <a:lnTo>
                  <a:pt x="0" y="3240"/>
                </a:lnTo>
              </a:path>
            </a:pathLst>
          </a:custGeom>
          <a:ln w="101600" cap="rnd"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3" name="Bakır Anot"/>
          <p:cNvSpPr txBox="1"/>
          <p:nvPr/>
        </p:nvSpPr>
        <p:spPr>
          <a:xfrm>
            <a:off x="960436" y="4038600"/>
            <a:ext cx="1183781" cy="39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2000">
                <a:solidFill>
                  <a:srgbClr val="1F497D"/>
                </a:solidFill>
              </a:defRPr>
            </a:lvl1pPr>
          </a:lstStyle>
          <a:p>
            <a:pPr/>
            <a:r>
              <a:t>Bakır Anot</a:t>
            </a:r>
          </a:p>
        </p:txBody>
      </p:sp>
      <p:sp>
        <p:nvSpPr>
          <p:cNvPr id="44" name="Tungsten Hedef"/>
          <p:cNvSpPr txBox="1"/>
          <p:nvPr/>
        </p:nvSpPr>
        <p:spPr>
          <a:xfrm>
            <a:off x="960437" y="1371600"/>
            <a:ext cx="1715097" cy="39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2000">
                <a:solidFill>
                  <a:srgbClr val="1F497D"/>
                </a:solidFill>
              </a:defRPr>
            </a:lvl1pPr>
          </a:lstStyle>
          <a:p>
            <a:pPr/>
            <a:r>
              <a:t>Tungsten Hedef</a:t>
            </a:r>
          </a:p>
        </p:txBody>
      </p:sp>
      <p:sp>
        <p:nvSpPr>
          <p:cNvPr id="45" name="Vakum Kabı"/>
          <p:cNvSpPr txBox="1"/>
          <p:nvPr/>
        </p:nvSpPr>
        <p:spPr>
          <a:xfrm>
            <a:off x="4008437" y="1524000"/>
            <a:ext cx="1303587" cy="3968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>
            <a:lvl1pPr>
              <a:defRPr sz="2000">
                <a:solidFill>
                  <a:srgbClr val="1F497D"/>
                </a:solidFill>
              </a:defRPr>
            </a:lvl1pPr>
          </a:lstStyle>
          <a:p>
            <a:pPr/>
            <a:r>
              <a:t>Vakum Kabı</a:t>
            </a:r>
          </a:p>
        </p:txBody>
      </p:sp>
      <p:sp>
        <p:nvSpPr>
          <p:cNvPr id="46" name="Isıtılmış Tungsten…"/>
          <p:cNvSpPr txBox="1"/>
          <p:nvPr/>
        </p:nvSpPr>
        <p:spPr>
          <a:xfrm>
            <a:off x="6735762" y="4632324"/>
            <a:ext cx="1879180" cy="701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37" tIns="46037" rIns="46037" bIns="46037">
            <a:spAutoFit/>
          </a:bodyPr>
          <a:lstStyle/>
          <a:p>
            <a:pPr>
              <a:defRPr sz="2000"/>
            </a:pPr>
            <a:r>
              <a:t>Isıtılmış</a:t>
            </a:r>
            <a:r>
              <a:t> </a:t>
            </a:r>
            <a:r>
              <a:t>T</a:t>
            </a:r>
            <a:r>
              <a:t>ungsten</a:t>
            </a:r>
          </a:p>
          <a:p>
            <a:pPr>
              <a:defRPr sz="2000"/>
            </a:pPr>
            <a:r>
              <a:t>F</a:t>
            </a:r>
            <a:r>
              <a:t>ilament </a:t>
            </a:r>
            <a:r>
              <a:t>Katot</a:t>
            </a:r>
          </a:p>
        </p:txBody>
      </p:sp>
      <p:sp>
        <p:nvSpPr>
          <p:cNvPr id="47" name="Çizgi"/>
          <p:cNvSpPr/>
          <p:nvPr/>
        </p:nvSpPr>
        <p:spPr>
          <a:xfrm flipH="1" flipV="1">
            <a:off x="5562599" y="3352800"/>
            <a:ext cx="1143002" cy="1447800"/>
          </a:xfrm>
          <a:prstGeom prst="line">
            <a:avLst/>
          </a:prstGeom>
          <a:ln w="50800">
            <a:solidFill>
              <a:srgbClr val="FFFF00"/>
            </a:solidFill>
            <a:tailEnd type="stealth"/>
          </a:ln>
        </p:spPr>
        <p:txBody>
          <a:bodyPr lIns="45719" rIns="45719"/>
          <a:lstStyle/>
          <a:p>
            <a:pPr/>
          </a:p>
        </p:txBody>
      </p:sp>
      <p:sp>
        <p:nvSpPr>
          <p:cNvPr id="48" name="Çizgi"/>
          <p:cNvSpPr/>
          <p:nvPr/>
        </p:nvSpPr>
        <p:spPr>
          <a:xfrm>
            <a:off x="2590800" y="1600200"/>
            <a:ext cx="1066801" cy="1447800"/>
          </a:xfrm>
          <a:prstGeom prst="line">
            <a:avLst/>
          </a:prstGeom>
          <a:ln w="50800">
            <a:solidFill>
              <a:srgbClr val="FFFF00"/>
            </a:solidFill>
            <a:tailEnd type="stealth"/>
          </a:ln>
        </p:spPr>
        <p:txBody>
          <a:bodyPr lIns="45719" rIns="45719"/>
          <a:lstStyle/>
          <a:p>
            <a:pPr/>
          </a:p>
        </p:txBody>
      </p:sp>
      <p:sp>
        <p:nvSpPr>
          <p:cNvPr id="49" name="Çizgi"/>
          <p:cNvSpPr/>
          <p:nvPr/>
        </p:nvSpPr>
        <p:spPr>
          <a:xfrm flipV="1">
            <a:off x="2209799" y="3124200"/>
            <a:ext cx="609602" cy="990600"/>
          </a:xfrm>
          <a:prstGeom prst="line">
            <a:avLst/>
          </a:prstGeom>
          <a:ln w="50800">
            <a:solidFill>
              <a:srgbClr val="FFFF00"/>
            </a:solidFill>
            <a:tailEnd type="stealth"/>
          </a:ln>
        </p:spPr>
        <p:txBody>
          <a:bodyPr lIns="45719" rIns="45719"/>
          <a:lstStyle/>
          <a:p>
            <a:pPr/>
          </a:p>
        </p:txBody>
      </p:sp>
      <p:sp>
        <p:nvSpPr>
          <p:cNvPr id="50" name="+…"/>
          <p:cNvSpPr txBox="1"/>
          <p:nvPr/>
        </p:nvSpPr>
        <p:spPr>
          <a:xfrm>
            <a:off x="7818119" y="2590800"/>
            <a:ext cx="365762" cy="828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/>
            </a:pPr>
            <a:r>
              <a:t>+</a:t>
            </a:r>
          </a:p>
          <a:p>
            <a:pPr>
              <a:defRPr sz="2400"/>
            </a:pPr>
            <a:r>
              <a:t>-</a:t>
            </a:r>
          </a:p>
        </p:txBody>
      </p:sp>
      <p:sp>
        <p:nvSpPr>
          <p:cNvPr id="51" name="Çizgi"/>
          <p:cNvSpPr/>
          <p:nvPr/>
        </p:nvSpPr>
        <p:spPr>
          <a:xfrm>
            <a:off x="5181600" y="2514600"/>
            <a:ext cx="0" cy="91440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2" name="Çizgi"/>
          <p:cNvSpPr/>
          <p:nvPr/>
        </p:nvSpPr>
        <p:spPr>
          <a:xfrm>
            <a:off x="5181600" y="3429000"/>
            <a:ext cx="2438401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3" name="Çizgi"/>
          <p:cNvSpPr/>
          <p:nvPr/>
        </p:nvSpPr>
        <p:spPr>
          <a:xfrm>
            <a:off x="5181600" y="2514600"/>
            <a:ext cx="2590800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4" name="Çizgi"/>
          <p:cNvSpPr/>
          <p:nvPr/>
        </p:nvSpPr>
        <p:spPr>
          <a:xfrm flipH="1">
            <a:off x="914400" y="2971800"/>
            <a:ext cx="838200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5" name="Çizgi"/>
          <p:cNvSpPr/>
          <p:nvPr/>
        </p:nvSpPr>
        <p:spPr>
          <a:xfrm flipV="1">
            <a:off x="914400" y="1066799"/>
            <a:ext cx="1" cy="1905001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6" name="Çizgi"/>
          <p:cNvSpPr/>
          <p:nvPr/>
        </p:nvSpPr>
        <p:spPr>
          <a:xfrm>
            <a:off x="914400" y="1066800"/>
            <a:ext cx="2133601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7" name="Çizgi"/>
          <p:cNvSpPr/>
          <p:nvPr/>
        </p:nvSpPr>
        <p:spPr>
          <a:xfrm flipV="1">
            <a:off x="7772400" y="1066800"/>
            <a:ext cx="0" cy="144780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8" name="Çizgi"/>
          <p:cNvSpPr/>
          <p:nvPr/>
        </p:nvSpPr>
        <p:spPr>
          <a:xfrm>
            <a:off x="5486399" y="1066800"/>
            <a:ext cx="2286002" cy="0"/>
          </a:xfrm>
          <a:prstGeom prst="line">
            <a:avLst/>
          </a:prstGeom>
          <a:ln>
            <a:solidFill>
              <a:srgbClr val="00000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9" name="Yüksek Voltaj Kaynağı"/>
          <p:cNvSpPr txBox="1"/>
          <p:nvPr/>
        </p:nvSpPr>
        <p:spPr>
          <a:xfrm>
            <a:off x="3093719" y="838200"/>
            <a:ext cx="2081844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1F497D"/>
                </a:solidFill>
              </a:defRPr>
            </a:lvl1pPr>
          </a:lstStyle>
          <a:p>
            <a:pPr/>
            <a:r>
              <a:t>Yüksek Voltaj Kaynağı</a:t>
            </a:r>
          </a:p>
        </p:txBody>
      </p:sp>
      <p:sp>
        <p:nvSpPr>
          <p:cNvPr id="60" name="Çizgi"/>
          <p:cNvSpPr/>
          <p:nvPr/>
        </p:nvSpPr>
        <p:spPr>
          <a:xfrm rot="7800000">
            <a:off x="3180561" y="3299702"/>
            <a:ext cx="1037593" cy="771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1" name="Çizgi"/>
          <p:cNvSpPr/>
          <p:nvPr/>
        </p:nvSpPr>
        <p:spPr>
          <a:xfrm rot="7800000">
            <a:off x="3210929" y="3243874"/>
            <a:ext cx="1038011" cy="7953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2" name="Çizgi"/>
          <p:cNvSpPr/>
          <p:nvPr/>
        </p:nvSpPr>
        <p:spPr>
          <a:xfrm rot="7800000">
            <a:off x="3340996" y="3169213"/>
            <a:ext cx="1064624" cy="923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3" name="Çizgi"/>
          <p:cNvSpPr/>
          <p:nvPr/>
        </p:nvSpPr>
        <p:spPr>
          <a:xfrm rot="7800000">
            <a:off x="3410414" y="2944973"/>
            <a:ext cx="1039464" cy="796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4" name="Çizgi"/>
          <p:cNvSpPr/>
          <p:nvPr/>
        </p:nvSpPr>
        <p:spPr>
          <a:xfrm rot="7800000">
            <a:off x="3233024" y="3155869"/>
            <a:ext cx="1109421" cy="933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5" name="Çizgi"/>
          <p:cNvSpPr/>
          <p:nvPr/>
        </p:nvSpPr>
        <p:spPr>
          <a:xfrm rot="7800000">
            <a:off x="3370577" y="3108147"/>
            <a:ext cx="1122054" cy="10334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cubicBezTo>
                  <a:pt x="199" y="21372"/>
                  <a:pt x="853" y="20937"/>
                  <a:pt x="1165" y="20460"/>
                </a:cubicBezTo>
                <a:cubicBezTo>
                  <a:pt x="1478" y="19983"/>
                  <a:pt x="1492" y="19009"/>
                  <a:pt x="1847" y="18760"/>
                </a:cubicBezTo>
                <a:cubicBezTo>
                  <a:pt x="2203" y="18511"/>
                  <a:pt x="2942" y="19340"/>
                  <a:pt x="3283" y="18967"/>
                </a:cubicBezTo>
                <a:cubicBezTo>
                  <a:pt x="3624" y="18594"/>
                  <a:pt x="3553" y="16812"/>
                  <a:pt x="3922" y="16501"/>
                </a:cubicBezTo>
                <a:cubicBezTo>
                  <a:pt x="4292" y="16190"/>
                  <a:pt x="5102" y="17350"/>
                  <a:pt x="5485" y="17060"/>
                </a:cubicBezTo>
                <a:cubicBezTo>
                  <a:pt x="5869" y="16770"/>
                  <a:pt x="5855" y="15153"/>
                  <a:pt x="6267" y="14780"/>
                </a:cubicBezTo>
                <a:cubicBezTo>
                  <a:pt x="6679" y="14407"/>
                  <a:pt x="7461" y="15153"/>
                  <a:pt x="7958" y="14780"/>
                </a:cubicBezTo>
                <a:cubicBezTo>
                  <a:pt x="8455" y="14407"/>
                  <a:pt x="8782" y="12894"/>
                  <a:pt x="9251" y="12521"/>
                </a:cubicBezTo>
                <a:cubicBezTo>
                  <a:pt x="9720" y="12147"/>
                  <a:pt x="10431" y="12935"/>
                  <a:pt x="10814" y="12521"/>
                </a:cubicBezTo>
                <a:cubicBezTo>
                  <a:pt x="11198" y="12106"/>
                  <a:pt x="11212" y="10468"/>
                  <a:pt x="11596" y="10054"/>
                </a:cubicBezTo>
                <a:cubicBezTo>
                  <a:pt x="11979" y="9639"/>
                  <a:pt x="12775" y="10531"/>
                  <a:pt x="13145" y="10054"/>
                </a:cubicBezTo>
                <a:cubicBezTo>
                  <a:pt x="13514" y="9577"/>
                  <a:pt x="13457" y="7587"/>
                  <a:pt x="13798" y="7214"/>
                </a:cubicBezTo>
                <a:cubicBezTo>
                  <a:pt x="14139" y="6841"/>
                  <a:pt x="14907" y="8147"/>
                  <a:pt x="15234" y="7774"/>
                </a:cubicBezTo>
                <a:cubicBezTo>
                  <a:pt x="15561" y="7400"/>
                  <a:pt x="15333" y="5410"/>
                  <a:pt x="15745" y="4934"/>
                </a:cubicBezTo>
                <a:cubicBezTo>
                  <a:pt x="16157" y="4457"/>
                  <a:pt x="17280" y="5307"/>
                  <a:pt x="17692" y="4934"/>
                </a:cubicBezTo>
                <a:cubicBezTo>
                  <a:pt x="18104" y="4560"/>
                  <a:pt x="17848" y="3006"/>
                  <a:pt x="18218" y="2653"/>
                </a:cubicBezTo>
                <a:cubicBezTo>
                  <a:pt x="18587" y="2301"/>
                  <a:pt x="19568" y="3089"/>
                  <a:pt x="19909" y="2840"/>
                </a:cubicBezTo>
                <a:cubicBezTo>
                  <a:pt x="20250" y="2591"/>
                  <a:pt x="20008" y="1617"/>
                  <a:pt x="20293" y="1140"/>
                </a:cubicBezTo>
                <a:cubicBezTo>
                  <a:pt x="20577" y="663"/>
                  <a:pt x="21330" y="249"/>
                  <a:pt x="21600" y="0"/>
                </a:cubicBezTo>
              </a:path>
            </a:pathLst>
          </a:custGeom>
          <a:ln>
            <a:solidFill>
              <a:srgbClr val="000000"/>
            </a:solidFill>
            <a:headEnd type="oval"/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6" name="Daire"/>
          <p:cNvSpPr/>
          <p:nvPr/>
        </p:nvSpPr>
        <p:spPr>
          <a:xfrm>
            <a:off x="50292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67" name="Daire"/>
          <p:cNvSpPr/>
          <p:nvPr/>
        </p:nvSpPr>
        <p:spPr>
          <a:xfrm>
            <a:off x="43434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68" name="Daire"/>
          <p:cNvSpPr/>
          <p:nvPr/>
        </p:nvSpPr>
        <p:spPr>
          <a:xfrm>
            <a:off x="45720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69" name="Daire"/>
          <p:cNvSpPr/>
          <p:nvPr/>
        </p:nvSpPr>
        <p:spPr>
          <a:xfrm>
            <a:off x="48006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0" name="Daire"/>
          <p:cNvSpPr/>
          <p:nvPr/>
        </p:nvSpPr>
        <p:spPr>
          <a:xfrm>
            <a:off x="41148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1" name="Daire"/>
          <p:cNvSpPr/>
          <p:nvPr/>
        </p:nvSpPr>
        <p:spPr>
          <a:xfrm>
            <a:off x="3962400" y="27432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2" name="Daire"/>
          <p:cNvSpPr/>
          <p:nvPr/>
        </p:nvSpPr>
        <p:spPr>
          <a:xfrm>
            <a:off x="50292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3" name="Daire"/>
          <p:cNvSpPr/>
          <p:nvPr/>
        </p:nvSpPr>
        <p:spPr>
          <a:xfrm>
            <a:off x="48006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4" name="Daire"/>
          <p:cNvSpPr/>
          <p:nvPr/>
        </p:nvSpPr>
        <p:spPr>
          <a:xfrm>
            <a:off x="45720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5" name="Daire"/>
          <p:cNvSpPr/>
          <p:nvPr/>
        </p:nvSpPr>
        <p:spPr>
          <a:xfrm>
            <a:off x="43434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6" name="Daire"/>
          <p:cNvSpPr/>
          <p:nvPr/>
        </p:nvSpPr>
        <p:spPr>
          <a:xfrm>
            <a:off x="41148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77" name="Daire"/>
          <p:cNvSpPr/>
          <p:nvPr/>
        </p:nvSpPr>
        <p:spPr>
          <a:xfrm>
            <a:off x="3962400" y="2895600"/>
            <a:ext cx="76200" cy="762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Class="entr" nodeType="afterEffect" presetID="10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Class="entr" nodeType="afterEffect" presetID="10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Class="entr" nodeType="afterEffect" presetID="10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Class="entr" nodeType="afterEffect" presetID="10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Class="entr" nodeType="afterEffect" presetID="10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Class="entr" nodeType="afterEffect" presetID="10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Class="entr" nodeType="afterEffect" presetID="10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Class="entr" nodeType="afterEffect" presetID="10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Class="entr" nodeType="afterEffect" presetID="10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Class="entr" nodeType="afterEffect" presetID="10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Class="entr" nodeType="afterEffect" presetID="10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Class="entr" nodeType="afterEffect" presetSubtype="1" presetID="22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Class="entr" nodeType="afterEffect" presetSubtype="1" presetID="2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Class="entr" nodeType="afterEffect" presetSubtype="1" presetID="22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Class="entr" nodeType="afterEffect" presetSubtype="1" presetID="2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6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Class="entr" nodeType="afterEffect" presetSubtype="1" presetID="2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Class="entr" nodeType="afterEffect" presetSubtype="1" presetID="22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4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3" grpId="16"/>
      <p:bldP build="whole" bldLvl="1" animBg="1" rev="0" advAuto="0" spid="62" grpId="15"/>
      <p:bldP build="whole" bldLvl="1" animBg="1" rev="0" advAuto="0" spid="73" grpId="8"/>
      <p:bldP build="whole" bldLvl="1" animBg="1" rev="0" advAuto="0" spid="61" grpId="14"/>
      <p:bldP build="whole" bldLvl="1" animBg="1" rev="0" advAuto="0" spid="60" grpId="13"/>
      <p:bldP build="whole" bldLvl="1" animBg="1" rev="0" advAuto="0" spid="75" grpId="10"/>
      <p:bldP build="whole" bldLvl="1" animBg="1" rev="0" advAuto="0" spid="69" grpId="2"/>
      <p:bldP build="whole" bldLvl="1" animBg="1" rev="0" advAuto="0" spid="71" grpId="6"/>
      <p:bldP build="whole" bldLvl="1" animBg="1" rev="0" advAuto="0" spid="66" grpId="1"/>
      <p:bldP build="whole" bldLvl="1" animBg="1" rev="0" advAuto="0" spid="74" grpId="9"/>
      <p:bldP build="whole" bldLvl="1" animBg="1" rev="0" advAuto="0" spid="67" grpId="4"/>
      <p:bldP build="whole" bldLvl="1" animBg="1" rev="0" advAuto="0" spid="70" grpId="5"/>
      <p:bldP build="whole" bldLvl="1" animBg="1" rev="0" advAuto="0" spid="76" grpId="11"/>
      <p:bldP build="whole" bldLvl="1" animBg="1" rev="0" advAuto="0" spid="77" grpId="12"/>
      <p:bldP build="whole" bldLvl="1" animBg="1" rev="0" advAuto="0" spid="72" grpId="7"/>
      <p:bldP build="whole" bldLvl="1" animBg="1" rev="0" advAuto="0" spid="68" grpId="3"/>
      <p:bldP build="whole" bldLvl="1" animBg="1" rev="0" advAuto="0" spid="64" grpId="17"/>
      <p:bldP build="whole" bldLvl="1" animBg="1" rev="0" advAuto="0" spid="65" grpId="18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X-Işını"/>
          <p:cNvSpPr txBox="1"/>
          <p:nvPr>
            <p:ph type="title" idx="4294967295"/>
          </p:nvPr>
        </p:nvSpPr>
        <p:spPr>
          <a:xfrm>
            <a:off x="323850" y="0"/>
            <a:ext cx="8229600" cy="69215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defTabSz="896111">
              <a:defRPr sz="392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X-Işını</a:t>
            </a:r>
          </a:p>
        </p:txBody>
      </p:sp>
      <p:sp>
        <p:nvSpPr>
          <p:cNvPr id="80" name="Şekil"/>
          <p:cNvSpPr/>
          <p:nvPr/>
        </p:nvSpPr>
        <p:spPr>
          <a:xfrm>
            <a:off x="1589087" y="3787775"/>
            <a:ext cx="6096001" cy="1524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7280"/>
                </a:moveTo>
                <a:lnTo>
                  <a:pt x="0" y="4320"/>
                </a:lnTo>
                <a:lnTo>
                  <a:pt x="7560" y="4320"/>
                </a:lnTo>
                <a:lnTo>
                  <a:pt x="8640" y="0"/>
                </a:lnTo>
                <a:lnTo>
                  <a:pt x="19440" y="0"/>
                </a:lnTo>
                <a:lnTo>
                  <a:pt x="21600" y="4320"/>
                </a:lnTo>
                <a:lnTo>
                  <a:pt x="21600" y="17280"/>
                </a:lnTo>
                <a:lnTo>
                  <a:pt x="19440" y="21600"/>
                </a:lnTo>
                <a:lnTo>
                  <a:pt x="8640" y="21600"/>
                </a:lnTo>
                <a:lnTo>
                  <a:pt x="7560" y="17280"/>
                </a:lnTo>
                <a:lnTo>
                  <a:pt x="0" y="1728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1" name="Şekil"/>
          <p:cNvSpPr/>
          <p:nvPr/>
        </p:nvSpPr>
        <p:spPr>
          <a:xfrm>
            <a:off x="6672262" y="3832225"/>
            <a:ext cx="1371601" cy="990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56" y="0"/>
                </a:moveTo>
                <a:lnTo>
                  <a:pt x="0" y="4320"/>
                </a:lnTo>
                <a:lnTo>
                  <a:pt x="0" y="17280"/>
                </a:lnTo>
                <a:lnTo>
                  <a:pt x="3456" y="21600"/>
                </a:lnTo>
                <a:lnTo>
                  <a:pt x="3456" y="12960"/>
                </a:lnTo>
                <a:lnTo>
                  <a:pt x="21600" y="12960"/>
                </a:lnTo>
                <a:lnTo>
                  <a:pt x="21600" y="8640"/>
                </a:lnTo>
                <a:lnTo>
                  <a:pt x="3456" y="8640"/>
                </a:lnTo>
                <a:lnTo>
                  <a:pt x="3456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grpSp>
        <p:nvGrpSpPr>
          <p:cNvPr id="85" name="Grup"/>
          <p:cNvGrpSpPr/>
          <p:nvPr/>
        </p:nvGrpSpPr>
        <p:grpSpPr>
          <a:xfrm>
            <a:off x="8194675" y="3919537"/>
            <a:ext cx="522733" cy="762001"/>
            <a:chOff x="0" y="0"/>
            <a:chExt cx="522732" cy="762000"/>
          </a:xfrm>
        </p:grpSpPr>
        <p:sp>
          <p:nvSpPr>
            <p:cNvPr id="82" name="Şekil"/>
            <p:cNvSpPr/>
            <p:nvPr/>
          </p:nvSpPr>
          <p:spPr>
            <a:xfrm>
              <a:off x="0" y="0"/>
              <a:ext cx="522733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9671"/>
                    <a:pt x="3454" y="0"/>
                    <a:pt x="7714" y="0"/>
                  </a:cubicBezTo>
                  <a:lnTo>
                    <a:pt x="12122" y="0"/>
                  </a:lnTo>
                  <a:cubicBezTo>
                    <a:pt x="15392" y="0"/>
                    <a:pt x="18306" y="5770"/>
                    <a:pt x="19396" y="14400"/>
                  </a:cubicBezTo>
                  <a:lnTo>
                    <a:pt x="21600" y="14400"/>
                  </a:lnTo>
                  <a:lnTo>
                    <a:pt x="17633" y="21600"/>
                  </a:lnTo>
                  <a:lnTo>
                    <a:pt x="12784" y="14400"/>
                  </a:lnTo>
                  <a:lnTo>
                    <a:pt x="14987" y="14400"/>
                  </a:lnTo>
                  <a:cubicBezTo>
                    <a:pt x="14165" y="7890"/>
                    <a:pt x="12282" y="2873"/>
                    <a:pt x="9918" y="900"/>
                  </a:cubicBezTo>
                  <a:lnTo>
                    <a:pt x="9918" y="900"/>
                  </a:lnTo>
                  <a:cubicBezTo>
                    <a:pt x="6649" y="3630"/>
                    <a:pt x="4408" y="12048"/>
                    <a:pt x="4408" y="2160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83" name="Şekil"/>
            <p:cNvSpPr/>
            <p:nvPr/>
          </p:nvSpPr>
          <p:spPr>
            <a:xfrm>
              <a:off x="0" y="0"/>
              <a:ext cx="240031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0" y="9671"/>
                    <a:pt x="7522" y="0"/>
                    <a:pt x="16800" y="0"/>
                  </a:cubicBezTo>
                  <a:cubicBezTo>
                    <a:pt x="18425" y="0"/>
                    <a:pt x="20042" y="303"/>
                    <a:pt x="21600" y="900"/>
                  </a:cubicBezTo>
                  <a:lnTo>
                    <a:pt x="21600" y="900"/>
                  </a:lnTo>
                  <a:cubicBezTo>
                    <a:pt x="14480" y="3630"/>
                    <a:pt x="9600" y="12048"/>
                    <a:pt x="9600" y="21600"/>
                  </a:cubicBezTo>
                  <a:close/>
                </a:path>
              </a:pathLst>
            </a:custGeom>
            <a:solidFill>
              <a:schemeClr val="accent1">
                <a:satOff val="-4409"/>
                <a:lumOff val="-1050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84" name="Çizgi"/>
            <p:cNvSpPr/>
            <p:nvPr/>
          </p:nvSpPr>
          <p:spPr>
            <a:xfrm>
              <a:off x="186690" y="0"/>
              <a:ext cx="53340" cy="317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7315" y="0"/>
                    <a:pt x="14590" y="7276"/>
                    <a:pt x="21600" y="21600"/>
                  </a:cubicBezTo>
                </a:path>
              </a:pathLst>
            </a:cu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86" name="Çizgi"/>
          <p:cNvSpPr/>
          <p:nvPr/>
        </p:nvSpPr>
        <p:spPr>
          <a:xfrm>
            <a:off x="803275" y="4452937"/>
            <a:ext cx="1752600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00" y="0"/>
                </a:moveTo>
                <a:lnTo>
                  <a:pt x="21600" y="0"/>
                </a:lnTo>
                <a:lnTo>
                  <a:pt x="19800" y="4320"/>
                </a:lnTo>
                <a:lnTo>
                  <a:pt x="21600" y="8640"/>
                </a:lnTo>
                <a:lnTo>
                  <a:pt x="19800" y="12960"/>
                </a:lnTo>
                <a:lnTo>
                  <a:pt x="19800" y="21600"/>
                </a:lnTo>
                <a:lnTo>
                  <a:pt x="0" y="21600"/>
                </a:lnTo>
              </a:path>
            </a:pathLst>
          </a:custGeom>
          <a:ln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7" name="Oval"/>
          <p:cNvSpPr/>
          <p:nvPr/>
        </p:nvSpPr>
        <p:spPr>
          <a:xfrm>
            <a:off x="52228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88" name="Oval"/>
          <p:cNvSpPr/>
          <p:nvPr/>
        </p:nvSpPr>
        <p:spPr>
          <a:xfrm>
            <a:off x="39274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89" name="Oval"/>
          <p:cNvSpPr/>
          <p:nvPr/>
        </p:nvSpPr>
        <p:spPr>
          <a:xfrm>
            <a:off x="31654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0" name="Oval"/>
          <p:cNvSpPr/>
          <p:nvPr/>
        </p:nvSpPr>
        <p:spPr>
          <a:xfrm>
            <a:off x="2555875" y="46053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1" name="Oval"/>
          <p:cNvSpPr/>
          <p:nvPr/>
        </p:nvSpPr>
        <p:spPr>
          <a:xfrm>
            <a:off x="46132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2" name="Oval"/>
          <p:cNvSpPr/>
          <p:nvPr/>
        </p:nvSpPr>
        <p:spPr>
          <a:xfrm>
            <a:off x="57562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3" name="Oval"/>
          <p:cNvSpPr/>
          <p:nvPr/>
        </p:nvSpPr>
        <p:spPr>
          <a:xfrm>
            <a:off x="62134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4" name="Oval"/>
          <p:cNvSpPr/>
          <p:nvPr/>
        </p:nvSpPr>
        <p:spPr>
          <a:xfrm>
            <a:off x="6518275" y="4681537"/>
            <a:ext cx="152400" cy="76201"/>
          </a:xfrm>
          <a:prstGeom prst="ellipse">
            <a:avLst/>
          </a:prstGeom>
          <a:solidFill>
            <a:srgbClr val="1F497D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>
              <a:defRPr sz="2800">
                <a:latin typeface="Tahoma"/>
                <a:ea typeface="Tahoma"/>
                <a:cs typeface="Tahoma"/>
                <a:sym typeface="Tahoma"/>
              </a:defRPr>
            </a:pPr>
          </a:p>
        </p:txBody>
      </p:sp>
      <p:sp>
        <p:nvSpPr>
          <p:cNvPr id="95" name="Çizgi"/>
          <p:cNvSpPr/>
          <p:nvPr/>
        </p:nvSpPr>
        <p:spPr>
          <a:xfrm>
            <a:off x="1260475" y="2852737"/>
            <a:ext cx="3657600" cy="1600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4114"/>
                </a:lnTo>
                <a:lnTo>
                  <a:pt x="21600" y="4114"/>
                </a:lnTo>
                <a:lnTo>
                  <a:pt x="21600" y="0"/>
                </a:lnTo>
                <a:lnTo>
                  <a:pt x="21600" y="7200"/>
                </a:lnTo>
              </a:path>
            </a:pathLst>
          </a:custGeom>
          <a:ln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6" name="Çizgi"/>
          <p:cNvSpPr/>
          <p:nvPr/>
        </p:nvSpPr>
        <p:spPr>
          <a:xfrm>
            <a:off x="5029200" y="2044700"/>
            <a:ext cx="2895600" cy="1600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21600" y="7200"/>
                </a:lnTo>
                <a:lnTo>
                  <a:pt x="0" y="7200"/>
                </a:lnTo>
                <a:lnTo>
                  <a:pt x="0" y="0"/>
                </a:lnTo>
                <a:lnTo>
                  <a:pt x="0" y="12343"/>
                </a:lnTo>
              </a:path>
            </a:pathLst>
          </a:custGeom>
          <a:ln>
            <a:solidFill>
              <a:srgbClr val="000000"/>
            </a:solidFill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7" name="+"/>
          <p:cNvSpPr txBox="1"/>
          <p:nvPr/>
        </p:nvSpPr>
        <p:spPr>
          <a:xfrm>
            <a:off x="5116194" y="2714625"/>
            <a:ext cx="362854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+</a:t>
            </a:r>
          </a:p>
        </p:txBody>
      </p:sp>
      <p:sp>
        <p:nvSpPr>
          <p:cNvPr id="98" name="-"/>
          <p:cNvSpPr txBox="1"/>
          <p:nvPr/>
        </p:nvSpPr>
        <p:spPr>
          <a:xfrm>
            <a:off x="4490719" y="2714625"/>
            <a:ext cx="233324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99" name="Çizgi"/>
          <p:cNvSpPr/>
          <p:nvPr/>
        </p:nvSpPr>
        <p:spPr>
          <a:xfrm rot="1416602">
            <a:off x="6213789" y="4756232"/>
            <a:ext cx="373487" cy="1600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4" h="21600" fill="norm" stroke="1" extrusionOk="0">
                <a:moveTo>
                  <a:pt x="0" y="0"/>
                </a:moveTo>
                <a:cubicBezTo>
                  <a:pt x="10580" y="670"/>
                  <a:pt x="21159" y="1340"/>
                  <a:pt x="21159" y="2009"/>
                </a:cubicBezTo>
                <a:cubicBezTo>
                  <a:pt x="21159" y="2679"/>
                  <a:pt x="0" y="3349"/>
                  <a:pt x="0" y="4019"/>
                </a:cubicBezTo>
                <a:cubicBezTo>
                  <a:pt x="0" y="4688"/>
                  <a:pt x="21159" y="5358"/>
                  <a:pt x="21159" y="6028"/>
                </a:cubicBezTo>
                <a:cubicBezTo>
                  <a:pt x="21159" y="6698"/>
                  <a:pt x="0" y="7367"/>
                  <a:pt x="0" y="8037"/>
                </a:cubicBezTo>
                <a:cubicBezTo>
                  <a:pt x="0" y="8707"/>
                  <a:pt x="21159" y="9377"/>
                  <a:pt x="21159" y="10047"/>
                </a:cubicBezTo>
                <a:cubicBezTo>
                  <a:pt x="21159" y="10716"/>
                  <a:pt x="0" y="11386"/>
                  <a:pt x="0" y="12056"/>
                </a:cubicBezTo>
                <a:cubicBezTo>
                  <a:pt x="0" y="12726"/>
                  <a:pt x="21159" y="13395"/>
                  <a:pt x="21159" y="14065"/>
                </a:cubicBezTo>
                <a:cubicBezTo>
                  <a:pt x="21159" y="14735"/>
                  <a:pt x="0" y="15405"/>
                  <a:pt x="0" y="16074"/>
                </a:cubicBezTo>
                <a:cubicBezTo>
                  <a:pt x="0" y="16744"/>
                  <a:pt x="20718" y="17163"/>
                  <a:pt x="21159" y="18084"/>
                </a:cubicBezTo>
                <a:cubicBezTo>
                  <a:pt x="21600" y="19005"/>
                  <a:pt x="12122" y="20302"/>
                  <a:pt x="2645" y="21600"/>
                </a:cubicBezTo>
              </a:path>
            </a:pathLst>
          </a:cu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00" name="Çizgi"/>
          <p:cNvSpPr/>
          <p:nvPr/>
        </p:nvSpPr>
        <p:spPr>
          <a:xfrm rot="20401027">
            <a:off x="6823301" y="4682821"/>
            <a:ext cx="373486" cy="1600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4" h="21600" fill="norm" stroke="1" extrusionOk="0">
                <a:moveTo>
                  <a:pt x="0" y="0"/>
                </a:moveTo>
                <a:cubicBezTo>
                  <a:pt x="10580" y="670"/>
                  <a:pt x="21159" y="1340"/>
                  <a:pt x="21159" y="2009"/>
                </a:cubicBezTo>
                <a:cubicBezTo>
                  <a:pt x="21159" y="2679"/>
                  <a:pt x="0" y="3349"/>
                  <a:pt x="0" y="4019"/>
                </a:cubicBezTo>
                <a:cubicBezTo>
                  <a:pt x="0" y="4688"/>
                  <a:pt x="21159" y="5358"/>
                  <a:pt x="21159" y="6028"/>
                </a:cubicBezTo>
                <a:cubicBezTo>
                  <a:pt x="21159" y="6698"/>
                  <a:pt x="0" y="7367"/>
                  <a:pt x="0" y="8037"/>
                </a:cubicBezTo>
                <a:cubicBezTo>
                  <a:pt x="0" y="8707"/>
                  <a:pt x="21159" y="9377"/>
                  <a:pt x="21159" y="10047"/>
                </a:cubicBezTo>
                <a:cubicBezTo>
                  <a:pt x="21159" y="10716"/>
                  <a:pt x="0" y="11386"/>
                  <a:pt x="0" y="12056"/>
                </a:cubicBezTo>
                <a:cubicBezTo>
                  <a:pt x="0" y="12726"/>
                  <a:pt x="21159" y="13395"/>
                  <a:pt x="21159" y="14065"/>
                </a:cubicBezTo>
                <a:cubicBezTo>
                  <a:pt x="21159" y="14735"/>
                  <a:pt x="0" y="15405"/>
                  <a:pt x="0" y="16074"/>
                </a:cubicBezTo>
                <a:cubicBezTo>
                  <a:pt x="0" y="16744"/>
                  <a:pt x="20718" y="17163"/>
                  <a:pt x="21159" y="18084"/>
                </a:cubicBezTo>
                <a:cubicBezTo>
                  <a:pt x="21600" y="19005"/>
                  <a:pt x="12122" y="20302"/>
                  <a:pt x="2645" y="21600"/>
                </a:cubicBezTo>
              </a:path>
            </a:pathLst>
          </a:cu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01" name="X-Işını"/>
          <p:cNvSpPr txBox="1"/>
          <p:nvPr/>
        </p:nvSpPr>
        <p:spPr>
          <a:xfrm>
            <a:off x="4833620" y="5461000"/>
            <a:ext cx="1262445" cy="586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800">
                <a:latin typeface="Comic Sans MS"/>
                <a:ea typeface="Comic Sans MS"/>
                <a:cs typeface="Comic Sans MS"/>
                <a:sym typeface="Comic Sans MS"/>
              </a:defRPr>
            </a:lvl1pPr>
          </a:lstStyle>
          <a:p>
            <a:pPr/>
            <a:r>
              <a:t>X-Işını</a:t>
            </a:r>
          </a:p>
        </p:txBody>
      </p:sp>
      <p:sp>
        <p:nvSpPr>
          <p:cNvPr id="102" name="ELDE EDİLİŞ:…"/>
          <p:cNvSpPr txBox="1"/>
          <p:nvPr/>
        </p:nvSpPr>
        <p:spPr>
          <a:xfrm>
            <a:off x="153669" y="620712"/>
            <a:ext cx="8944612" cy="179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40000"/>
              </a:lnSpc>
              <a:defRPr baseline="30000" sz="320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ELDE EDİLİŞ:</a:t>
            </a:r>
            <a:r>
              <a:rPr sz="2800"/>
              <a:t> </a:t>
            </a:r>
            <a:endParaRPr sz="2800"/>
          </a:p>
          <a:p>
            <a:pPr algn="just">
              <a:lnSpc>
                <a:spcPct val="140000"/>
              </a:lnSpc>
              <a:defRPr baseline="30000" sz="2700">
                <a:latin typeface="Tahoma"/>
                <a:ea typeface="Tahoma"/>
                <a:cs typeface="Tahoma"/>
                <a:sym typeface="Tahoma"/>
              </a:defRPr>
            </a:pPr>
            <a:r>
              <a:t>Elektronların hızlandırılarak</a:t>
            </a:r>
            <a:r>
              <a:rPr baseline="0"/>
              <a:t> </a:t>
            </a:r>
            <a:r>
              <a:t>bir hedefe (tungsten ,molibden) çarptırılması ile. </a:t>
            </a:r>
          </a:p>
          <a:p>
            <a:pPr algn="just">
              <a:lnSpc>
                <a:spcPct val="140000"/>
              </a:lnSpc>
              <a:defRPr baseline="30000" sz="2700">
                <a:latin typeface="Tahoma"/>
                <a:ea typeface="Tahoma"/>
                <a:cs typeface="Tahoma"/>
                <a:sym typeface="Tahoma"/>
              </a:defRPr>
            </a:pPr>
            <a:r>
              <a:t>è ’</a:t>
            </a:r>
            <a:r>
              <a:t> </a:t>
            </a:r>
            <a:r>
              <a:t>ların kinetik enerjisi X-ışınına dönüşür (Frenleme X-ışınları)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e- ’ların engellemeden hedefe ulaşması için x-ışını tüpünün havası boşaltılmıştır…"/>
          <p:cNvSpPr txBox="1"/>
          <p:nvPr/>
        </p:nvSpPr>
        <p:spPr>
          <a:xfrm>
            <a:off x="585469" y="4514850"/>
            <a:ext cx="7901624" cy="225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buSzPct val="100000"/>
              <a:buFont typeface="Arial"/>
              <a:buChar char="•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e</a:t>
            </a:r>
            <a:r>
              <a:rPr baseline="30000"/>
              <a:t>- </a:t>
            </a:r>
            <a:r>
              <a:t>’ların engellemeden hedefe ulaşması için x-ışını tüpünün havası boşaltılmıştır</a:t>
            </a:r>
          </a:p>
          <a:p>
            <a:pPr algn="just">
              <a:buSzPct val="100000"/>
              <a:buFont typeface="Arial"/>
              <a:buChar char="•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Katot, 10V’luk bir gerilimle tungsten filamana bağlıdır, uygulanan gerilimle sıcaklık, dolayısıyla salınan e</a:t>
            </a:r>
            <a:r>
              <a:rPr baseline="30000"/>
              <a:t>-</a:t>
            </a:r>
            <a:r>
              <a:t> sayısı ve üretilen x-ışını enerjisi değişir</a:t>
            </a:r>
          </a:p>
        </p:txBody>
      </p:sp>
      <p:pic>
        <p:nvPicPr>
          <p:cNvPr id="105" name="image.jpeg" descr="image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16012" y="333375"/>
            <a:ext cx="6677026" cy="371475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Hedef ( anot üzerinde ) ve katot arasındaki gerilimle e- ’lar hedefe doğru ivmelendirilir…"/>
          <p:cNvSpPr txBox="1"/>
          <p:nvPr/>
        </p:nvSpPr>
        <p:spPr>
          <a:xfrm>
            <a:off x="441007" y="4149725"/>
            <a:ext cx="8046086" cy="27008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just">
              <a:buSzPct val="100000"/>
              <a:buFont typeface="Arial"/>
              <a:buChar char="•"/>
              <a:defRPr b="1" sz="2800">
                <a:solidFill>
                  <a:srgbClr val="80008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 </a:t>
            </a:r>
            <a:r>
              <a:rPr b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Hedef ( anot üzerinde ) ve katot arasındaki </a:t>
            </a:r>
            <a:r>
              <a:rPr b="0" u="sng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gerilimle</a:t>
            </a:r>
            <a:r>
              <a:rPr b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 e</a:t>
            </a:r>
            <a:r>
              <a:rPr b="0" baseline="3000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- </a:t>
            </a:r>
            <a:r>
              <a:rPr b="0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t>’lar hedefe doğru ivmelendirilir</a:t>
            </a:r>
            <a:endParaRPr b="0">
              <a:latin typeface="Tahoma Bold"/>
              <a:ea typeface="Tahoma Bold"/>
              <a:cs typeface="Tahoma Bold"/>
              <a:sym typeface="Tahoma Bold"/>
            </a:endParaRPr>
          </a:p>
          <a:p>
            <a:pPr algn="just">
              <a:buSzPct val="100000"/>
              <a:buFont typeface="Arial"/>
              <a:buChar char="•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Hedef malzeme yüksek erime noktalı olmalıdır, </a:t>
            </a:r>
          </a:p>
          <a:p>
            <a:pPr algn="just">
              <a:buSzPct val="100000"/>
              <a:buFont typeface="Arial"/>
              <a:buChar char="•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( </a:t>
            </a:r>
            <a:r>
              <a:rPr u="sng"/>
              <a:t>Z = 74</a:t>
            </a:r>
            <a:r>
              <a:t> olan tungsten için 3370</a:t>
            </a:r>
            <a:r>
              <a:rPr baseline="30000"/>
              <a:t>0</a:t>
            </a:r>
            <a:r>
              <a:t>C )</a:t>
            </a:r>
          </a:p>
          <a:p>
            <a:pPr algn="just">
              <a:buSzPct val="100000"/>
              <a:buFont typeface="Arial"/>
              <a:buChar char="•"/>
              <a:defRPr sz="2800">
                <a:latin typeface="Tahoma"/>
                <a:ea typeface="Tahoma"/>
                <a:cs typeface="Tahoma"/>
                <a:sym typeface="Tahoma"/>
              </a:defRPr>
            </a:pPr>
            <a:r>
              <a:t> Üretilen enerjinin %99’u ısı enerjisi olduğu için iyi bir soğutma sistemi olmalıdır </a:t>
            </a:r>
          </a:p>
        </p:txBody>
      </p:sp>
      <p:pic>
        <p:nvPicPr>
          <p:cNvPr id="108" name="26" descr="2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4212" y="188912"/>
            <a:ext cx="7775576" cy="38893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Yüksek Enerjili Elektron ve X-ışınları"/>
          <p:cNvSpPr txBox="1"/>
          <p:nvPr/>
        </p:nvSpPr>
        <p:spPr>
          <a:xfrm>
            <a:off x="731519" y="373380"/>
            <a:ext cx="7680962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30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Yüksek Enerjili Elektron ve X-ışınları</a:t>
            </a:r>
          </a:p>
        </p:txBody>
      </p:sp>
      <p:sp>
        <p:nvSpPr>
          <p:cNvPr id="111" name="Radyoterapinin ilk yıllarında, konvansiyonel X -ışını tüpleri ve çeşitli düzeneklerle elde edilen düşük (50-150 kV),  orta (150-500 kV) ve süper voltaj  (500-1000 kV) enerjili X-ışınları yaygın olarak kullanılmaktaydı. Ancak bu  enerjilerdeki X-ışınların"/>
          <p:cNvSpPr txBox="1"/>
          <p:nvPr/>
        </p:nvSpPr>
        <p:spPr>
          <a:xfrm>
            <a:off x="369569" y="1125537"/>
            <a:ext cx="8333424" cy="41617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algn="just">
              <a:lnSpc>
                <a:spcPct val="110000"/>
              </a:lnSpc>
              <a:spcBef>
                <a:spcPts val="500"/>
              </a:spcBef>
              <a:defRPr sz="2400"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Comic Sans MS"/>
                <a:ea typeface="Comic Sans MS"/>
                <a:cs typeface="Comic Sans MS"/>
                <a:sym typeface="Comic Sans MS"/>
              </a:defRPr>
            </a:pPr>
            <a:r>
              <a:t>   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Radyoterapinin ilk yıllarında, konvansiyonel X -ışını tüpleri ve çeşitli düzeneklerle elde edilen düşük (50-150 kV),  orta (150-500 kV) ve süper voltaj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(500-1000 kV)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enerjili X-ışınları yaygın olarak kullanılmaktaydı. Ancak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bu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enerjilerdeki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X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-ışınlarının derine yerleşmiş tümörlerin tedavisinde yetersiz kalması ve megavoltaj seviyelerindeki enerjilerin konvansiyonel X-ışını tüpleri ile elde edilemeyeceğinin anlaşılması üzerine yüksek enerjili X-ışını üretebilecek cihazların tasarımlarına başlandı.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Bu amaçla 1950 lerde ilk Lineer hızlandırıcı (LINAC) üretildi.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4212" y="1341437"/>
            <a:ext cx="7991476" cy="4884738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LİNEER HIZLANDIRICI"/>
          <p:cNvSpPr txBox="1"/>
          <p:nvPr>
            <p:ph type="title" idx="4294967295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3200">
                <a:latin typeface="Tahoma Bold"/>
                <a:ea typeface="Tahoma Bold"/>
                <a:cs typeface="Tahoma Bold"/>
                <a:sym typeface="Tahoma Bold"/>
              </a:defRPr>
            </a:lvl1pPr>
          </a:lstStyle>
          <a:p>
            <a:pPr/>
            <a:r>
              <a:t>LİNEER HIZLANDIRICI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LINAC’IN  ŞEMATİK GÖSTERİMİ"/>
          <p:cNvSpPr txBox="1"/>
          <p:nvPr/>
        </p:nvSpPr>
        <p:spPr>
          <a:xfrm>
            <a:off x="872807" y="754380"/>
            <a:ext cx="7680961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defRPr sz="3200">
                <a:latin typeface="Tahoma Bold"/>
                <a:ea typeface="Tahoma Bold"/>
                <a:cs typeface="Tahoma Bold"/>
                <a:sym typeface="Tahoma Bold"/>
              </a:defRPr>
            </a:pPr>
            <a:r>
              <a:t>LINAC’IN</a:t>
            </a:r>
            <a:r>
              <a:t>  Ş</a:t>
            </a:r>
            <a:r>
              <a:t>EMATİK</a:t>
            </a:r>
            <a:r>
              <a:t> G</a:t>
            </a:r>
            <a:r>
              <a:t>ÖSTERİMİ</a:t>
            </a:r>
            <a:r>
              <a:rPr sz="3000"/>
              <a:t> </a:t>
            </a:r>
          </a:p>
        </p:txBody>
      </p:sp>
      <p:pic>
        <p:nvPicPr>
          <p:cNvPr id="117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11187" y="1844675"/>
            <a:ext cx="8001001" cy="40751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is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is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