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7" r:id="rId3"/>
    <p:sldId id="258" r:id="rId4"/>
    <p:sldId id="261" r:id="rId5"/>
    <p:sldId id="262" r:id="rId6"/>
    <p:sldId id="265" r:id="rId7"/>
    <p:sldId id="264" r:id="rId8"/>
    <p:sldId id="266" r:id="rId9"/>
    <p:sldId id="267" r:id="rId10"/>
    <p:sldId id="271" r:id="rId11"/>
    <p:sldId id="270" r:id="rId12"/>
    <p:sldId id="269" r:id="rId13"/>
    <p:sldId id="268" r:id="rId14"/>
    <p:sldId id="272" r:id="rId15"/>
    <p:sldId id="273" r:id="rId16"/>
    <p:sldId id="280" r:id="rId17"/>
    <p:sldId id="274" r:id="rId18"/>
    <p:sldId id="279" r:id="rId19"/>
    <p:sldId id="275" r:id="rId20"/>
    <p:sldId id="281" r:id="rId21"/>
    <p:sldId id="277" r:id="rId22"/>
    <p:sldId id="282" r:id="rId23"/>
    <p:sldId id="283" r:id="rId24"/>
    <p:sldId id="278" r:id="rId25"/>
    <p:sldId id="259" r:id="rId2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6313" autoAdjust="0"/>
  </p:normalViewPr>
  <p:slideViewPr>
    <p:cSldViewPr>
      <p:cViewPr varScale="1">
        <p:scale>
          <a:sx n="52" d="100"/>
          <a:sy n="52" d="100"/>
        </p:scale>
        <p:origin x="1842"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CEF7BFE-0E81-4023-B71A-574638C4994E}" type="datetimeFigureOut">
              <a:rPr lang="tr-TR" smtClean="0"/>
              <a:t>31.01.2020</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C077DB2-C79E-4381-99E7-B35D5AD6778E}" type="slidenum">
              <a:rPr lang="tr-TR" smtClean="0"/>
              <a:t>‹#›</a:t>
            </a:fld>
            <a:endParaRPr lang="tr-TR"/>
          </a:p>
        </p:txBody>
      </p:sp>
    </p:spTree>
    <p:extLst>
      <p:ext uri="{BB962C8B-B14F-4D97-AF65-F5344CB8AC3E}">
        <p14:creationId xmlns:p14="http://schemas.microsoft.com/office/powerpoint/2010/main" val="13911779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smtClean="0"/>
              <a:t>İnsan hakları devletin dahi dokunamayacağı (vicdan hürriyeti, kişi güvenliği gibi) ideal haklar demetini göstermektedir. Olması gerekeni gösteren ideal haklar demetinin pozitif hukukta, özellikle Anayasalarda düzenlenişi temel haklar deyimi ile ifade olunmaktadır. Bu halde, temel hakları da pozitif hukukun kişiye tanıdığı yetki olarak görmek mümkündür. Bu yetkiye temel hak ehliyeti de denmektedir. </a:t>
            </a:r>
          </a:p>
          <a:p>
            <a:endParaRPr lang="tr-TR" dirty="0"/>
          </a:p>
        </p:txBody>
      </p:sp>
      <p:sp>
        <p:nvSpPr>
          <p:cNvPr id="4" name="Slayt Numarası Yer Tutucusu 3"/>
          <p:cNvSpPr>
            <a:spLocks noGrp="1"/>
          </p:cNvSpPr>
          <p:nvPr>
            <p:ph type="sldNum" sz="quarter" idx="10"/>
          </p:nvPr>
        </p:nvSpPr>
        <p:spPr/>
        <p:txBody>
          <a:bodyPr/>
          <a:lstStyle/>
          <a:p>
            <a:fld id="{AC077DB2-C79E-4381-99E7-B35D5AD6778E}" type="slidenum">
              <a:rPr lang="tr-TR" smtClean="0"/>
              <a:t>8</a:t>
            </a:fld>
            <a:endParaRPr lang="tr-TR"/>
          </a:p>
        </p:txBody>
      </p:sp>
    </p:spTree>
    <p:extLst>
      <p:ext uri="{BB962C8B-B14F-4D97-AF65-F5344CB8AC3E}">
        <p14:creationId xmlns:p14="http://schemas.microsoft.com/office/powerpoint/2010/main" val="8014730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C077DB2-C79E-4381-99E7-B35D5AD6778E}" type="slidenum">
              <a:rPr lang="tr-TR" smtClean="0"/>
              <a:t>11</a:t>
            </a:fld>
            <a:endParaRPr lang="tr-TR"/>
          </a:p>
        </p:txBody>
      </p:sp>
    </p:spTree>
    <p:extLst>
      <p:ext uri="{BB962C8B-B14F-4D97-AF65-F5344CB8AC3E}">
        <p14:creationId xmlns:p14="http://schemas.microsoft.com/office/powerpoint/2010/main" val="12259207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C077DB2-C79E-4381-99E7-B35D5AD6778E}" type="slidenum">
              <a:rPr lang="tr-TR" smtClean="0"/>
              <a:t>14</a:t>
            </a:fld>
            <a:endParaRPr lang="tr-TR"/>
          </a:p>
        </p:txBody>
      </p:sp>
    </p:spTree>
    <p:extLst>
      <p:ext uri="{BB962C8B-B14F-4D97-AF65-F5344CB8AC3E}">
        <p14:creationId xmlns:p14="http://schemas.microsoft.com/office/powerpoint/2010/main" val="9620263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C077DB2-C79E-4381-99E7-B35D5AD6778E}" type="slidenum">
              <a:rPr lang="tr-TR" smtClean="0"/>
              <a:t>17</a:t>
            </a:fld>
            <a:endParaRPr lang="tr-TR"/>
          </a:p>
        </p:txBody>
      </p:sp>
    </p:spTree>
    <p:extLst>
      <p:ext uri="{BB962C8B-B14F-4D97-AF65-F5344CB8AC3E}">
        <p14:creationId xmlns:p14="http://schemas.microsoft.com/office/powerpoint/2010/main" val="15576579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C077DB2-C79E-4381-99E7-B35D5AD6778E}" type="slidenum">
              <a:rPr lang="tr-TR" smtClean="0"/>
              <a:t>23</a:t>
            </a:fld>
            <a:endParaRPr lang="tr-TR"/>
          </a:p>
        </p:txBody>
      </p:sp>
    </p:spTree>
    <p:extLst>
      <p:ext uri="{BB962C8B-B14F-4D97-AF65-F5344CB8AC3E}">
        <p14:creationId xmlns:p14="http://schemas.microsoft.com/office/powerpoint/2010/main" val="33956847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C077DB2-C79E-4381-99E7-B35D5AD6778E}" type="slidenum">
              <a:rPr lang="tr-TR" smtClean="0"/>
              <a:t>25</a:t>
            </a:fld>
            <a:endParaRPr lang="tr-TR"/>
          </a:p>
        </p:txBody>
      </p:sp>
    </p:spTree>
    <p:extLst>
      <p:ext uri="{BB962C8B-B14F-4D97-AF65-F5344CB8AC3E}">
        <p14:creationId xmlns:p14="http://schemas.microsoft.com/office/powerpoint/2010/main" val="1825926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57110CC-8F4E-41C9-8FA4-88D19A0A9E45}" type="datetimeFigureOut">
              <a:rPr lang="tr-TR" smtClean="0"/>
              <a:t>31.01.2020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BB05B2D-7D07-45CA-A6BD-41D8AE7D63A0}" type="slidenum">
              <a:rPr lang="tr-TR" smtClean="0"/>
              <a:t>‹#›</a:t>
            </a:fld>
            <a:endParaRPr lang="tr-TR"/>
          </a:p>
        </p:txBody>
      </p:sp>
    </p:spTree>
    <p:extLst>
      <p:ext uri="{BB962C8B-B14F-4D97-AF65-F5344CB8AC3E}">
        <p14:creationId xmlns:p14="http://schemas.microsoft.com/office/powerpoint/2010/main" val="693661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57110CC-8F4E-41C9-8FA4-88D19A0A9E45}" type="datetimeFigureOut">
              <a:rPr lang="tr-TR" smtClean="0"/>
              <a:t>31.01.2020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BB05B2D-7D07-45CA-A6BD-41D8AE7D63A0}" type="slidenum">
              <a:rPr lang="tr-TR" smtClean="0"/>
              <a:t>‹#›</a:t>
            </a:fld>
            <a:endParaRPr lang="tr-TR"/>
          </a:p>
        </p:txBody>
      </p:sp>
    </p:spTree>
    <p:extLst>
      <p:ext uri="{BB962C8B-B14F-4D97-AF65-F5344CB8AC3E}">
        <p14:creationId xmlns:p14="http://schemas.microsoft.com/office/powerpoint/2010/main" val="1864830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57110CC-8F4E-41C9-8FA4-88D19A0A9E45}" type="datetimeFigureOut">
              <a:rPr lang="tr-TR" smtClean="0"/>
              <a:t>31.01.2020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BB05B2D-7D07-45CA-A6BD-41D8AE7D63A0}" type="slidenum">
              <a:rPr lang="tr-TR" smtClean="0"/>
              <a:t>‹#›</a:t>
            </a:fld>
            <a:endParaRPr lang="tr-TR"/>
          </a:p>
        </p:txBody>
      </p:sp>
    </p:spTree>
    <p:extLst>
      <p:ext uri="{BB962C8B-B14F-4D97-AF65-F5344CB8AC3E}">
        <p14:creationId xmlns:p14="http://schemas.microsoft.com/office/powerpoint/2010/main" val="17135530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57110CC-8F4E-41C9-8FA4-88D19A0A9E45}" type="datetimeFigureOut">
              <a:rPr lang="tr-TR" smtClean="0"/>
              <a:t>31.01.2020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BB05B2D-7D07-45CA-A6BD-41D8AE7D63A0}" type="slidenum">
              <a:rPr lang="tr-TR" smtClean="0"/>
              <a:t>‹#›</a:t>
            </a:fld>
            <a:endParaRPr lang="tr-TR"/>
          </a:p>
        </p:txBody>
      </p:sp>
    </p:spTree>
    <p:extLst>
      <p:ext uri="{BB962C8B-B14F-4D97-AF65-F5344CB8AC3E}">
        <p14:creationId xmlns:p14="http://schemas.microsoft.com/office/powerpoint/2010/main" val="3288918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57110CC-8F4E-41C9-8FA4-88D19A0A9E45}" type="datetimeFigureOut">
              <a:rPr lang="tr-TR" smtClean="0"/>
              <a:t>31.01.2020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BB05B2D-7D07-45CA-A6BD-41D8AE7D63A0}" type="slidenum">
              <a:rPr lang="tr-TR" smtClean="0"/>
              <a:t>‹#›</a:t>
            </a:fld>
            <a:endParaRPr lang="tr-TR"/>
          </a:p>
        </p:txBody>
      </p:sp>
    </p:spTree>
    <p:extLst>
      <p:ext uri="{BB962C8B-B14F-4D97-AF65-F5344CB8AC3E}">
        <p14:creationId xmlns:p14="http://schemas.microsoft.com/office/powerpoint/2010/main" val="1254073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57110CC-8F4E-41C9-8FA4-88D19A0A9E45}" type="datetimeFigureOut">
              <a:rPr lang="tr-TR" smtClean="0"/>
              <a:t>31.01.2020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BB05B2D-7D07-45CA-A6BD-41D8AE7D63A0}" type="slidenum">
              <a:rPr lang="tr-TR" smtClean="0"/>
              <a:t>‹#›</a:t>
            </a:fld>
            <a:endParaRPr lang="tr-TR"/>
          </a:p>
        </p:txBody>
      </p:sp>
    </p:spTree>
    <p:extLst>
      <p:ext uri="{BB962C8B-B14F-4D97-AF65-F5344CB8AC3E}">
        <p14:creationId xmlns:p14="http://schemas.microsoft.com/office/powerpoint/2010/main" val="2165705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57110CC-8F4E-41C9-8FA4-88D19A0A9E45}" type="datetimeFigureOut">
              <a:rPr lang="tr-TR" smtClean="0"/>
              <a:t>31.01.2020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BB05B2D-7D07-45CA-A6BD-41D8AE7D63A0}" type="slidenum">
              <a:rPr lang="tr-TR" smtClean="0"/>
              <a:t>‹#›</a:t>
            </a:fld>
            <a:endParaRPr lang="tr-TR"/>
          </a:p>
        </p:txBody>
      </p:sp>
    </p:spTree>
    <p:extLst>
      <p:ext uri="{BB962C8B-B14F-4D97-AF65-F5344CB8AC3E}">
        <p14:creationId xmlns:p14="http://schemas.microsoft.com/office/powerpoint/2010/main" val="513333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57110CC-8F4E-41C9-8FA4-88D19A0A9E45}" type="datetimeFigureOut">
              <a:rPr lang="tr-TR" smtClean="0"/>
              <a:t>31.01.2020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BB05B2D-7D07-45CA-A6BD-41D8AE7D63A0}" type="slidenum">
              <a:rPr lang="tr-TR" smtClean="0"/>
              <a:t>‹#›</a:t>
            </a:fld>
            <a:endParaRPr lang="tr-TR"/>
          </a:p>
        </p:txBody>
      </p:sp>
    </p:spTree>
    <p:extLst>
      <p:ext uri="{BB962C8B-B14F-4D97-AF65-F5344CB8AC3E}">
        <p14:creationId xmlns:p14="http://schemas.microsoft.com/office/powerpoint/2010/main" val="1845449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57110CC-8F4E-41C9-8FA4-88D19A0A9E45}" type="datetimeFigureOut">
              <a:rPr lang="tr-TR" smtClean="0"/>
              <a:t>31.01.2020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BB05B2D-7D07-45CA-A6BD-41D8AE7D63A0}" type="slidenum">
              <a:rPr lang="tr-TR" smtClean="0"/>
              <a:t>‹#›</a:t>
            </a:fld>
            <a:endParaRPr lang="tr-TR"/>
          </a:p>
        </p:txBody>
      </p:sp>
    </p:spTree>
    <p:extLst>
      <p:ext uri="{BB962C8B-B14F-4D97-AF65-F5344CB8AC3E}">
        <p14:creationId xmlns:p14="http://schemas.microsoft.com/office/powerpoint/2010/main" val="3595421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57110CC-8F4E-41C9-8FA4-88D19A0A9E45}" type="datetimeFigureOut">
              <a:rPr lang="tr-TR" smtClean="0"/>
              <a:t>31.01.2020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BB05B2D-7D07-45CA-A6BD-41D8AE7D63A0}" type="slidenum">
              <a:rPr lang="tr-TR" smtClean="0"/>
              <a:t>‹#›</a:t>
            </a:fld>
            <a:endParaRPr lang="tr-TR"/>
          </a:p>
        </p:txBody>
      </p:sp>
    </p:spTree>
    <p:extLst>
      <p:ext uri="{BB962C8B-B14F-4D97-AF65-F5344CB8AC3E}">
        <p14:creationId xmlns:p14="http://schemas.microsoft.com/office/powerpoint/2010/main" val="1498266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57110CC-8F4E-41C9-8FA4-88D19A0A9E45}" type="datetimeFigureOut">
              <a:rPr lang="tr-TR" smtClean="0"/>
              <a:t>31.01.2020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BB05B2D-7D07-45CA-A6BD-41D8AE7D63A0}" type="slidenum">
              <a:rPr lang="tr-TR" smtClean="0"/>
              <a:t>‹#›</a:t>
            </a:fld>
            <a:endParaRPr lang="tr-TR"/>
          </a:p>
        </p:txBody>
      </p:sp>
    </p:spTree>
    <p:extLst>
      <p:ext uri="{BB962C8B-B14F-4D97-AF65-F5344CB8AC3E}">
        <p14:creationId xmlns:p14="http://schemas.microsoft.com/office/powerpoint/2010/main" val="2941260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7110CC-8F4E-41C9-8FA4-88D19A0A9E45}" type="datetimeFigureOut">
              <a:rPr lang="tr-TR" smtClean="0"/>
              <a:t>31.01.2020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B05B2D-7D07-45CA-A6BD-41D8AE7D63A0}" type="slidenum">
              <a:rPr lang="tr-TR" smtClean="0"/>
              <a:t>‹#›</a:t>
            </a:fld>
            <a:endParaRPr lang="tr-TR"/>
          </a:p>
        </p:txBody>
      </p:sp>
    </p:spTree>
    <p:extLst>
      <p:ext uri="{BB962C8B-B14F-4D97-AF65-F5344CB8AC3E}">
        <p14:creationId xmlns:p14="http://schemas.microsoft.com/office/powerpoint/2010/main" val="4509488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043608" y="1484784"/>
            <a:ext cx="7772400" cy="2160240"/>
          </a:xfrm>
        </p:spPr>
        <p:txBody>
          <a:bodyPr>
            <a:normAutofit fontScale="90000"/>
          </a:bodyPr>
          <a:lstStyle/>
          <a:p>
            <a:r>
              <a:rPr lang="tr-TR" sz="9600" b="1" dirty="0" smtClean="0"/>
              <a:t>EĞİTİM HUKUKU</a:t>
            </a:r>
            <a:endParaRPr lang="tr-TR" sz="9600" b="1" dirty="0"/>
          </a:p>
        </p:txBody>
      </p:sp>
      <p:sp>
        <p:nvSpPr>
          <p:cNvPr id="3" name="Alt Başlık 2"/>
          <p:cNvSpPr>
            <a:spLocks noGrp="1"/>
          </p:cNvSpPr>
          <p:nvPr>
            <p:ph type="subTitle" idx="1"/>
          </p:nvPr>
        </p:nvSpPr>
        <p:spPr>
          <a:xfrm>
            <a:off x="3960555" y="5877272"/>
            <a:ext cx="5178966" cy="629948"/>
          </a:xfrm>
        </p:spPr>
        <p:txBody>
          <a:bodyPr/>
          <a:lstStyle/>
          <a:p>
            <a:r>
              <a:rPr lang="tr-TR" dirty="0" smtClean="0"/>
              <a:t>DOÇ. DR</a:t>
            </a:r>
            <a:r>
              <a:rPr lang="tr-TR" dirty="0" smtClean="0"/>
              <a:t>. PELİN TAŞKIN</a:t>
            </a:r>
            <a:endParaRPr lang="tr-TR" dirty="0"/>
          </a:p>
        </p:txBody>
      </p:sp>
      <p:sp>
        <p:nvSpPr>
          <p:cNvPr id="4" name="AutoShape 2" descr="data:image/jpeg;base64,/9j/4AAQSkZJRgABAQAAAQABAAD/2wCEAAkGBxQSEhQTEhQUFRUUFRQUFRUUFBUUFBQVFBUWFhQUFBUYHCggGBolHBQUITEhJSkrLi8uFx8zODUsNygtLisBCgoKDg0OGhAQGy8kICQsLCwsLCwsNCwsLCwsLCwsLCwsLCwsLCwsLCwsLCwsLCwsLCwsLCwsLCwsLCwsLCwsLP/AABEIALUBFwMBIgACEQEDEQH/xAAcAAEAAgMBAQEAAAAAAAAAAAAAAwUCBAYBBwj/xABFEAABAwEEBgYGBwcDBQEAAAABAAIDEQQFEiEGMUFRYXETIoGRocEHMkJSsdEUIzNTgqLwFRZUYnKS4YST8UNEg8LSF//EABkBAQEBAQEBAAAAAAAAAAAAAAACAQQDBf/EACoRAAICAQQCAQQBBQEAAAAAAAABAhEDEhMhMUFRFAQyYfCxIzNxofEi/9oADAMBAAIRAxEAPwD7iiIgCIiAIiIAiIgCIiAIiIAiIgCIiAIiIAiIgCIiAIiIAiIgCIiAIiIAiIgCIiAIiIAiIgCIiAIiIAiLF7qAncgMkVVYtIIJXFrXjEDQg66q0BWJp9Cj1ERaAtS0W4NNAC47gtp2pallIFcVKrGzUhDeAJoWuaeIW4oZyMNcuCygrhFdaXzQrgkREWmBUmkOkcdlFKY5CKhgOoe887ApdJL2+jxVBAe40aXam0zc87wBnTkF8YvzSB1oeWWfJoq9z3EYn09aaVx9VoryGQG5eOTJXC7PfFi1cvou7607tNeu8xg+q2MBlRvDjVx5qni0/n1NEp/mNomee7FTwXPRQuncSKSZ/ayVwk7mMObuZ7gtkRMiIbNaZR/JDUVrua3LwXNbvlnXpVcI+n6CafG0PEFopidkx42n3XjfuK+hr4JEGRlksMFtJY5rg+UA5jPnRfWtEdK47cx1AY5WUxxu1iu0bwunFJ9M48sPKOhREXseIREQBERAEREAREQBERAEREAREQBERAFHO8NaSdgUijtBAa6uqhQHFv0cineS5mB7jUOaSD3hbdmuu2Wb7OXpW+6/XTdiCl0ef9YSdpNK7F1C8oxTVnpJtcHOs0hkb9tA9p3jrDwW1Zb/AGyGjWPrxaR5K3LQdYWPRjcO5VUvDJteistF9YHYejeeQJHwVFpDf7GgdR4eTQVBAXZYRuC5H0kwVswc31muBHevPKpKD5LxuOpcG7ctoicBikq73SaUXQtI2KguOwxTWdhc0VoKnbVTfsuSPOGQ0912YVQbUVwZKm2XSKtjt72j6xhB4ZqWO8Wu4c8lu7Fdk6GfMPTHeZEgjzo1jacS41p8O4Lh7luzp8TZZBFZ4zjtEnvvbqaN9Mw0atbtq+m+lDR11oEdoio8soHtbmaA1DgNtM6rgbssrXythOdnszhUVylmyd1t42kcQFyz4lfs7sT1QpeCx+hPtDAYWfRrMB9WTnNM3Y8V9UHLrHsXl32RkJIY0YqklxqXOz1knOq+gxOEkeWxpoCcqU1HhXdwXIXzZejfioRnmOCzLGlcS8crdMvbtlErcJ10p3Vp5qO4nNgtjC/L1mh38r/ZdvFcJ7FUWCfo35HL5K0vBrZWDDm4bszXYaBXCWpJ+TynCm14Z9NRc3olfXSMEUppKzIB2ReNlAdZXSLrjJNHFJNOmERFpgREQBERAEREAREQBERAEREAREQBV98ydUMGt5orBVY+stFdkY8Ssl6NRX9H0cmXsuHcujBVVaoqyvG9lRzC3rBJijaeFO5THh0a+jYREVkhc/pnZhJCGn3hQ7uK6BVt/trEcq56l55v7cv8F4/uRr6KxYIuj14du9XSqbjlqX9XDw7SrZZgd44v8DIqkzwhYmMbh3BZovUgils7S0igFQRqG0UXxWw3U+BskUgo9k01d+IuxMcODmFpC+3Er5jptpNEZ+hDCRiDDNWgrq6uXWALhU12lc/1EU4nT9NNqXAuG25gO/X+D8lu33E0tJArQVJ2N3YicgKfBcy6YR1c40aK1O0UOsdgXI6TaZPtJ6KM4Yhqb7x95+8rnhO40zrlCpWiwvW/2MGFhxuGsDJva7WVTSX3aZBh6R7W+7E4sHLq5lTXRcbnjHIKN2nUBXUDx4DNXllsbITUNFaZl2QpyGZ7So4iVzI5+wySh1ccrXDMEvdXvK/QWhl4PnscUkub6Oa4+9hcW4u2i+RWm/LKz1y6R25ga1vgKntKuNG/SN0TmR4SYdWEgAtFa9Ugcdq6Mc1E5cuOUj7AiwglD2tc01a4BwO8EVBWa6zjCIiAIiIAiIgCIiAIiIAiIgCIiAitMuBpduC1bmiozEdbzU+Sjvh2LBENbjnyVixtAANmSnyb4NO0CkzDvBCxu84XvYd9RyKkvDIxu3PHisbWMMjH7+qVj7NN5ERWSFpXu2sTlurXtw+rdtyUzVxaNj2ipuBxxvBcHZD4BXy5q43j6Q4UwnCD4f4XSrw+kf8ASR6Z/vYRCVRaT6RssrDQh0hFWtrk0e8/cPiuhtJWzzSbdIovSRfTAG2UvLQ/OUt1htKtb2mhPAcV8ivK83dG2KSj2NDiAHbHChLTsNRqWV/3uXvdI91XOJNTrqdqgujQi22+j4YS1hP2knUaeIJ19i5NTmzuUFCPJqX1fDn2aCOtSWVc7aaOLRXjRufNTaHXL0jhI4YsyGjVUjWSdg4r6cz0TwyWWNgeWTxk4ngVY8nMgtOocRTauJve2NscXRtcCQCCRkahxz4f5UTjoSryXjmpt/gvdIL3gs7cGIPlb7opHGPdjHmak7VxlsvOe0tqAGQg5vPVafxHNy0GyRxgT2tvSPeMUNnrQEV+0n2hu5u1VV4XzJO6sj609VoADWjY1jRkAqUL5Ncq4L2yPgZ70zv6jFH2U657wrOzytcfsmAfyl9R2lxr2rmLuglcRhjeeIY4jvovrfo80QdMWyzNpG01zHrkeyOG9XCNnhklR9RuSz9HZ4Wa8MbB+ULeRF1I4wiIgCIiAIiIAiIgCIiAIiIAhKLTvW0YIzvOQ7VjdA17D9ZK+Q6m9VqtFrXfDgjaNtKnmVsolwazVvIdQncQe4pbY8ceWugIUtqbVjhwK8shqxvILKAskuJgKmWjYeq97ONRyK3lq6DCitI6ruRUjjQVOxc7br+kzEcbaZgF7tfYpnJRXJUIOXRDYHOFrAdTNuzgSupXz8PkDxIXNa6hoW0OW3I61LJPK7XaJKbaEt8AuXBPbhpaOjJi1SuyP0nW3E0QskIIBcWsJzdkGtfTgXGnJfL7daLVK0MZZ5eqKHqOAJGVS52RHavo4s8Yd1nudXXVxHKq2m2eEey0761KSk5M9IRUUcpoforZIAJ7fI2ac5thaC+KLdXKj3eA4rvmaYRMaGsimeRlRrQB2Z6lWAM9lgHJnmQsXWilf8IptdfwY4KXL/k3G6TTAuMdmIDjXruIp2UXB3jog2WUyyjMux4MXU11phGscyutkmrn8XGnctaWYDW9vy+a85Sb7Z6QSj0jmJ9GIXPL3sY5zjUlwxHxyC2LNdsceTWNA/la1vwCtpLS2lA5vd/la0lr4hRRdnjJaZZ0V/cGkToRgd1mA+rtaDn1fkudbaOayifUnZkFeHiZ551cOT6xYrayVuJhqPEcwthfLrJbnxGrHEEbvMbV3Ojt9i0tIIo9oGIbDsqO5fQTPntFwiItMCIiAIiIAiIgCIiAIiIAqi0DpbQG+zHmeasbXOGMc47B4rVuaAtZid6zziPbqUvl0avZYIi8LhvCowELXu/1KbiR3FTGVvvDvC1rNaGYnjE31q6xtWGmNuGF7H8cJ5FbygnwvaRUZjeEsUmJgPZ3J5Hg8vB1I3nc0/BcNaXgmok8BnTmV2t7n6l4yqRQV2k6guHfYXZlzmdh3cgubP2jpwdMhkttcm18fjRYxP3jPdXz1rOOwv1l1K6qAupu5rast2tp67stYaB5leNo9yBrzStANu9Yue7XipyoPIrbFgAOt54Y2A9poVg6721oRr1YpS4dtAFloGm+pObndriopQBx7VbR2dmoRsP4iPic1sx2eJppSGp35lNQo5zq02dpr5p1Rqb3NPkr+0lrdQZlsDVCLQdVQ0bwCSpcikiiOIjKN5/DT4qB9lkPsO7SG+avpJHZmr+6g+K1Z3mlSX/rac1Oo2irZYpNoI5keSlfZHMdnTMb66ltROOLFnQmmrsqprzhwhp5itfJVif/ALROX7TRYM10Wg+Uzhvjd4Ob8yubjcug0TfS0t4tePCvku9HCzu0RF6HmEREAREQBERAEREAREQFDpbaujjaSCRXMBchaNOp3HDFGGNGVTrp2L6RaIGvFHCoVDaNFYySW5LynGT6ZcXFdo5Z192l/tu7MlC50z9bn/3FdV+7jhqIXouB+8Lw+O322eu4vCORdYZDtd/cVC66pTqJ/uK7gXA7eFKy4jtKfGQ3j59+zLQ3VI4cnuWUN62qy0LpTTY051XUaTW2GxNoevK4dVm7+Z24L5jb7c6Vxe81Oz9bAscVB8M9IJzVvo6mzaSSWq2QdIeqH5MbUNHVOfPiumtPVr6mYOTn6yd4prXG6F3HLI76UQRFFUg0NXmhBDQM6AGteC6C1WiM115DZX4715zb8npGvBuMmGX2WWyjt3iOFFmLSAaUYOAaQB+Vc7JfFnYaOkiaWmhD5ACDlrBWdjvaGTE6J4cAcJLCXUy1dXmoLo6f6SwHPB3OPwaon20E6mkatRA51rwVO28YxmQdWstk+S1ZL6hrm1x4Bkh1cA1bwZReTSZEgjXqw5d+1azLaQMqV5GgHYfJVL75iIo2KU/6ecjwYsfppOqGY/6abzapbKSLp95Ag4qZfyA9uZqtV9qadpFddKDLiBSi1TaJDqs03+yR8UFntDtVncOeAeBKhyKSRnNbwAQ0EjfUKF1syObjwJrRbMd2Wg+xTm5vkpW3BMdZY2u6pU2VSK5lrzGR7z4Ke22mrRkde0k9ysI9Gz7Up/CAFutuWMChq6m8qoyp2TNJqjlo3q30ampaoOJcO9pV1HZGNya0DsWH0Rge2QCjmHEOa6o/Uq6o5ZYHR2SKhbfjhrDT3hSDSAe6DyePMLpWaHs59uRdIqdt/s9x3YWnzT94otz/AMv/ANKtyPsnRL0XCKm/eKP3X/l+aj/eZlc2P/L803I+xokXqKKzWhsjcTCCOHwO4orJJUREAREQBERAFDabS1gqe7atS8L1bGDQivgFzlotMktSMh7zvILny51HhdnvjwuXLLG232R7QYOAqe8/JUrtLo4z17U4f1Ma5o7A2qjddcbvXxScyQ3wpXxU0N0QjVDGPwt+S4tyTd3/ALOpQilVG9Z4bFax0vRwTYtcjaOqeO0HgVDadHrHss0fOh+FV5PCyCKR8bGNdg1taATurQLU0WvYzNex/wBpEQCfea4Va7vBHYFTnfBKh5L6KVzQGtJa0CgAoAANgAWQnd7zu8qIn9f8rzP9EKdUvZWleiN1giLi8xRlxNS4xtLid5JFSVsRsDcmig3NFB4LAV3LMFSUZVPFK814iA970oiFYDwheUQkpUpQParzFyXhJ/VFjUoDIuWJqvKn9FeV/VVhoIUTgsnBYFvFARzMA2VWk6QDYt/tVZbYsGZINeGpWpHm0e1bup3KOV7RqAJ4uAWqy1V1OH4WVUnS12O8Gq7JoY6+yzvcf/Wije47AK8G18C4KfjQdpLvBQTWxjfWkpwFPgM1STZLdFhcV6SQO6w6hriGTc9jhmeARUJvMOP1Ub3ngK5c80XvHcSpHjJwbPriIi6jxCIsZH0BO4VQGM0wYKuNAqC33w5+UeQ945D/ACta0yulNXGu4eyOzb2rAR5/r9BcOXNKXEejrx4lHlkLIs6nrHe7UP6Qpizf4/JStjWdFz6T21EIZ+v8lTMB/wCSlQFNDEXZgKlExsqNI3kWd/EtG/2hxXz65b6FmtRkfQR4XMeScNGkjPdWoFBxX1e33G6eMxnqgkGuRORrqIKqGejKzGvSPkdiyIDgBnnsC1YZOadcGPLFRas0otLbO7aRuqAa8atJWwdJLP8AeeB8lJB6Jbsaa9C8nXnNKB3NcArOD0f3czVZY/xFzviV1bEfTOfekVDdJ7P96O0O+SzGkdnP/Vb3H5Lo4tF7G31bLAP/ABMPxCydo3ZD/wBtD/tM+SzYj+/8G/I51l/Qfet7ip23vEdT2/2lW50Vsf8ADRf2BY/utZPuWDlUfArHgias7Ks3vENcjO0FeftmL72PxW5NoXY3a4u57x5rSm9HtlPq9K3lK7zWbEfybvyJReTDqezxT6cz32eK0n+j1lKMtFobwxg/EKCX0eOIoLXPTjgPknx4+2bvyLE3pH95H3rz9px/eR96pHejV/8AFyf2tULvRvLstR7WBPjx9sb8vRfm8o/vGd68N5M+8Z4LnXejmb+J/IF5/wDnk/8AEfkWfHj7G/L0X8l6x/eN8FpT39EP+p3LQHo8l2z/AJQjvR07bMewBb8eHtmb8vRK7SOH3iq+8dKGFpDRXiVvj0ct2zP8Pkpo/R9APWc48yVUcGNEvNNnL3TfbYgcVSSarc/bUsppDET2VXVWfRWzR+yDzzVnDCxnqNA7FeiN3RGuVdnI2e4bXNnI/AN2fwVrY9FYI83kyHjq7ldulUTirIYYGsFGNa0cBRFESi0HYoiidO0bVZhKobYeo7kVg607lE6UlRKSopIqYbI46h35KZtgdvb4/Jb4QFc20j33Gaguw+8OwEqOW5XO1TFv9MbSe9xI8FZhyy6VUoR9EuUijg0XjDw+SSaYjMCR4wV2HA0AFXzclhVeOkA1qiaNgFehabLa3ZnyBK2GzDj3KkyXFkq9WAeF7VXZNGS8XhKxJRyFGdViSsapVS3ZtGQK9UdV7VYmKM0osMS8xLbFGdEwrDEscSyzaZJhC8ICwxLHEss2jJ6rrXIQt4uUM7QQhpXdOSsC9JWUKwqqJPCVisisShh5VYkr0heFq0wjK8WT3AItMOrtTqNKrC5ESRSMsS9j7e0koigo0r5vboG1w4vxU8lqXFpF9INDHh/FXyXqLUk0xZb3hOWRPeNbWkhUejlue6ZzXEmrA8knbU6twpkiLnl98f3wzqxpbcv3yjpHuoqm22sg5Aczn4LxFUzxictfek0sVaZ9tB4BcXbPSdbGGjMI51PmiKVJ2VXBsXd6WbZUB7YndhHmvoGj2mj5wMUbRycfkvEXTHlWzykqZ2FntGIVpRTIiwkELxEWGni8XqLAF4iIDwrEoiCzFERDTErEoiGGvaI1oOaiLUYzyiYURUYe4VFKaBEWks47SS9XtyGWa9RF6ow//9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5" name="AutoShape 4" descr="data:image/jpeg;base64,/9j/4AAQSkZJRgABAQAAAQABAAD/2wCEAAkGBxQSEhQTEhQUFRUUFRQUFRUUFBUUFBQVFBUWFhQUFBUYHCggGBolHBQUITEhJSkrLi8uFx8zODUsNygtLisBCgoKDg0OGhAQGy8kICQsLCwsLCwsNCwsLCwsLCwsLCwsLCwsLCwsLCwsLCwsLCwsLCwsLCwsLCwsLCwsLCwsLP/AABEIALUBFwMBIgACEQEDEQH/xAAcAAEAAgMBAQEAAAAAAAAAAAAAAwUCBAYBBwj/xABFEAABAwEEBgYGBwcDBQEAAAABAAIDEQQFEiEGMUFRYXETIoGRocEHMkJSsdEUIzNTgqLwFRZUYnKS4YST8UNEg8LSF//EABkBAQEBAQEBAAAAAAAAAAAAAAACAQQDBf/EACoRAAICAQQCAQQBBQEAAAAAAAABAhEDEhMhMUFRFAQyYfCxIzNxofEi/9oADAMBAAIRAxEAPwD7iiIgCIiAIiIAiIgCIiAIiIAiIgCIiAIiIAiIgCIiAIiIAiIgCIiAIiIAiIgCIiAIiIAiIgCIiAIiIAiLF7qAncgMkVVYtIIJXFrXjEDQg66q0BWJp9Cj1ERaAtS0W4NNAC47gtp2pallIFcVKrGzUhDeAJoWuaeIW4oZyMNcuCygrhFdaXzQrgkREWmBUmkOkcdlFKY5CKhgOoe887ApdJL2+jxVBAe40aXam0zc87wBnTkF8YvzSB1oeWWfJoq9z3EYn09aaVx9VoryGQG5eOTJXC7PfFi1cvou7607tNeu8xg+q2MBlRvDjVx5qni0/n1NEp/mNomee7FTwXPRQuncSKSZ/ayVwk7mMObuZ7gtkRMiIbNaZR/JDUVrua3LwXNbvlnXpVcI+n6CafG0PEFopidkx42n3XjfuK+hr4JEGRlksMFtJY5rg+UA5jPnRfWtEdK47cx1AY5WUxxu1iu0bwunFJ9M48sPKOhREXseIREQBERAEREAREQBERAEREAREQBERAFHO8NaSdgUijtBAa6uqhQHFv0cineS5mB7jUOaSD3hbdmuu2Wb7OXpW+6/XTdiCl0ef9YSdpNK7F1C8oxTVnpJtcHOs0hkb9tA9p3jrDwW1Zb/AGyGjWPrxaR5K3LQdYWPRjcO5VUvDJteistF9YHYejeeQJHwVFpDf7GgdR4eTQVBAXZYRuC5H0kwVswc31muBHevPKpKD5LxuOpcG7ctoicBikq73SaUXQtI2KguOwxTWdhc0VoKnbVTfsuSPOGQ0912YVQbUVwZKm2XSKtjt72j6xhB4ZqWO8Wu4c8lu7Fdk6GfMPTHeZEgjzo1jacS41p8O4Lh7luzp8TZZBFZ4zjtEnvvbqaN9Mw0atbtq+m+lDR11oEdoio8soHtbmaA1DgNtM6rgbssrXythOdnszhUVylmyd1t42kcQFyz4lfs7sT1QpeCx+hPtDAYWfRrMB9WTnNM3Y8V9UHLrHsXl32RkJIY0YqklxqXOz1knOq+gxOEkeWxpoCcqU1HhXdwXIXzZejfioRnmOCzLGlcS8crdMvbtlErcJ10p3Vp5qO4nNgtjC/L1mh38r/ZdvFcJ7FUWCfo35HL5K0vBrZWDDm4bszXYaBXCWpJ+TynCm14Z9NRc3olfXSMEUppKzIB2ReNlAdZXSLrjJNHFJNOmERFpgREQBERAEREAREQBERAEREAREQBV98ydUMGt5orBVY+stFdkY8Ssl6NRX9H0cmXsuHcujBVVaoqyvG9lRzC3rBJijaeFO5THh0a+jYREVkhc/pnZhJCGn3hQ7uK6BVt/trEcq56l55v7cv8F4/uRr6KxYIuj14du9XSqbjlqX9XDw7SrZZgd44v8DIqkzwhYmMbh3BZovUgils7S0igFQRqG0UXxWw3U+BskUgo9k01d+IuxMcODmFpC+3Er5jptpNEZ+hDCRiDDNWgrq6uXWALhU12lc/1EU4nT9NNqXAuG25gO/X+D8lu33E0tJArQVJ2N3YicgKfBcy6YR1c40aK1O0UOsdgXI6TaZPtJ6KM4Yhqb7x95+8rnhO40zrlCpWiwvW/2MGFhxuGsDJva7WVTSX3aZBh6R7W+7E4sHLq5lTXRcbnjHIKN2nUBXUDx4DNXllsbITUNFaZl2QpyGZ7So4iVzI5+wySh1ccrXDMEvdXvK/QWhl4PnscUkub6Oa4+9hcW4u2i+RWm/LKz1y6R25ga1vgKntKuNG/SN0TmR4SYdWEgAtFa9Ugcdq6Mc1E5cuOUj7AiwglD2tc01a4BwO8EVBWa6zjCIiAIiIAiIgCIiAIiIAiIgCIiAitMuBpduC1bmiozEdbzU+Sjvh2LBENbjnyVixtAANmSnyb4NO0CkzDvBCxu84XvYd9RyKkvDIxu3PHisbWMMjH7+qVj7NN5ERWSFpXu2sTlurXtw+rdtyUzVxaNj2ipuBxxvBcHZD4BXy5q43j6Q4UwnCD4f4XSrw+kf8ASR6Z/vYRCVRaT6RssrDQh0hFWtrk0e8/cPiuhtJWzzSbdIovSRfTAG2UvLQ/OUt1htKtb2mhPAcV8ivK83dG2KSj2NDiAHbHChLTsNRqWV/3uXvdI91XOJNTrqdqgujQi22+j4YS1hP2knUaeIJ19i5NTmzuUFCPJqX1fDn2aCOtSWVc7aaOLRXjRufNTaHXL0jhI4YsyGjVUjWSdg4r6cz0TwyWWNgeWTxk4ngVY8nMgtOocRTauJve2NscXRtcCQCCRkahxz4f5UTjoSryXjmpt/gvdIL3gs7cGIPlb7opHGPdjHmak7VxlsvOe0tqAGQg5vPVafxHNy0GyRxgT2tvSPeMUNnrQEV+0n2hu5u1VV4XzJO6sj609VoADWjY1jRkAqUL5Ncq4L2yPgZ70zv6jFH2U657wrOzytcfsmAfyl9R2lxr2rmLuglcRhjeeIY4jvovrfo80QdMWyzNpG01zHrkeyOG9XCNnhklR9RuSz9HZ4Wa8MbB+ULeRF1I4wiIgCIiAIiIAiIgCIiAIiIAhKLTvW0YIzvOQ7VjdA17D9ZK+Q6m9VqtFrXfDgjaNtKnmVsolwazVvIdQncQe4pbY8ceWugIUtqbVjhwK8shqxvILKAskuJgKmWjYeq97ONRyK3lq6DCitI6ruRUjjQVOxc7br+kzEcbaZgF7tfYpnJRXJUIOXRDYHOFrAdTNuzgSupXz8PkDxIXNa6hoW0OW3I61LJPK7XaJKbaEt8AuXBPbhpaOjJi1SuyP0nW3E0QskIIBcWsJzdkGtfTgXGnJfL7daLVK0MZZ5eqKHqOAJGVS52RHavo4s8Yd1nudXXVxHKq2m2eEey0761KSk5M9IRUUcpoforZIAJ7fI2ac5thaC+KLdXKj3eA4rvmaYRMaGsimeRlRrQB2Z6lWAM9lgHJnmQsXWilf8IptdfwY4KXL/k3G6TTAuMdmIDjXruIp2UXB3jog2WUyyjMux4MXU11phGscyutkmrn8XGnctaWYDW9vy+a85Sb7Z6QSj0jmJ9GIXPL3sY5zjUlwxHxyC2LNdsceTWNA/la1vwCtpLS2lA5vd/la0lr4hRRdnjJaZZ0V/cGkToRgd1mA+rtaDn1fkudbaOayifUnZkFeHiZ551cOT6xYrayVuJhqPEcwthfLrJbnxGrHEEbvMbV3Ojt9i0tIIo9oGIbDsqO5fQTPntFwiItMCIiAIiIAiIgCIiAIiIAqi0DpbQG+zHmeasbXOGMc47B4rVuaAtZid6zziPbqUvl0avZYIi8LhvCowELXu/1KbiR3FTGVvvDvC1rNaGYnjE31q6xtWGmNuGF7H8cJ5FbygnwvaRUZjeEsUmJgPZ3J5Hg8vB1I3nc0/BcNaXgmok8BnTmV2t7n6l4yqRQV2k6guHfYXZlzmdh3cgubP2jpwdMhkttcm18fjRYxP3jPdXz1rOOwv1l1K6qAupu5rast2tp67stYaB5leNo9yBrzStANu9Yue7XipyoPIrbFgAOt54Y2A9poVg6721oRr1YpS4dtAFloGm+pObndriopQBx7VbR2dmoRsP4iPic1sx2eJppSGp35lNQo5zq02dpr5p1Rqb3NPkr+0lrdQZlsDVCLQdVQ0bwCSpcikiiOIjKN5/DT4qB9lkPsO7SG+avpJHZmr+6g+K1Z3mlSX/rac1Oo2irZYpNoI5keSlfZHMdnTMb66ltROOLFnQmmrsqprzhwhp5itfJVif/ALROX7TRYM10Wg+Uzhvjd4Ob8yubjcug0TfS0t4tePCvku9HCzu0RF6HmEREAREQBERAEREAREQFDpbaujjaSCRXMBchaNOp3HDFGGNGVTrp2L6RaIGvFHCoVDaNFYySW5LynGT6ZcXFdo5Z192l/tu7MlC50z9bn/3FdV+7jhqIXouB+8Lw+O322eu4vCORdYZDtd/cVC66pTqJ/uK7gXA7eFKy4jtKfGQ3j59+zLQ3VI4cnuWUN62qy0LpTTY051XUaTW2GxNoevK4dVm7+Z24L5jb7c6Vxe81Oz9bAscVB8M9IJzVvo6mzaSSWq2QdIeqH5MbUNHVOfPiumtPVr6mYOTn6yd4prXG6F3HLI76UQRFFUg0NXmhBDQM6AGteC6C1WiM115DZX4715zb8npGvBuMmGX2WWyjt3iOFFmLSAaUYOAaQB+Vc7JfFnYaOkiaWmhD5ACDlrBWdjvaGTE6J4cAcJLCXUy1dXmoLo6f6SwHPB3OPwaon20E6mkatRA51rwVO28YxmQdWstk+S1ZL6hrm1x4Bkh1cA1bwZReTSZEgjXqw5d+1azLaQMqV5GgHYfJVL75iIo2KU/6ecjwYsfppOqGY/6abzapbKSLp95Ag4qZfyA9uZqtV9qadpFddKDLiBSi1TaJDqs03+yR8UFntDtVncOeAeBKhyKSRnNbwAQ0EjfUKF1syObjwJrRbMd2Wg+xTm5vkpW3BMdZY2u6pU2VSK5lrzGR7z4Ke22mrRkde0k9ysI9Gz7Up/CAFutuWMChq6m8qoyp2TNJqjlo3q30ampaoOJcO9pV1HZGNya0DsWH0Rge2QCjmHEOa6o/Uq6o5ZYHR2SKhbfjhrDT3hSDSAe6DyePMLpWaHs59uRdIqdt/s9x3YWnzT94otz/AMv/ANKtyPsnRL0XCKm/eKP3X/l+aj/eZlc2P/L803I+xokXqKKzWhsjcTCCOHwO4orJJUREAREQBERAFDabS1gqe7atS8L1bGDQivgFzlotMktSMh7zvILny51HhdnvjwuXLLG232R7QYOAqe8/JUrtLo4z17U4f1Ma5o7A2qjddcbvXxScyQ3wpXxU0N0QjVDGPwt+S4tyTd3/ALOpQilVG9Z4bFax0vRwTYtcjaOqeO0HgVDadHrHss0fOh+FV5PCyCKR8bGNdg1taATurQLU0WvYzNex/wBpEQCfea4Va7vBHYFTnfBKh5L6KVzQGtJa0CgAoAANgAWQnd7zu8qIn9f8rzP9EKdUvZWleiN1giLi8xRlxNS4xtLid5JFSVsRsDcmig3NFB4LAV3LMFSUZVPFK814iA970oiFYDwheUQkpUpQParzFyXhJ/VFjUoDIuWJqvKn9FeV/VVhoIUTgsnBYFvFARzMA2VWk6QDYt/tVZbYsGZINeGpWpHm0e1bup3KOV7RqAJ4uAWqy1V1OH4WVUnS12O8Gq7JoY6+yzvcf/Wije47AK8G18C4KfjQdpLvBQTWxjfWkpwFPgM1STZLdFhcV6SQO6w6hriGTc9jhmeARUJvMOP1Ub3ngK5c80XvHcSpHjJwbPriIi6jxCIsZH0BO4VQGM0wYKuNAqC33w5+UeQ945D/ACta0yulNXGu4eyOzb2rAR5/r9BcOXNKXEejrx4lHlkLIs6nrHe7UP6Qpizf4/JStjWdFz6T21EIZ+v8lTMB/wCSlQFNDEXZgKlExsqNI3kWd/EtG/2hxXz65b6FmtRkfQR4XMeScNGkjPdWoFBxX1e33G6eMxnqgkGuRORrqIKqGejKzGvSPkdiyIDgBnnsC1YZOadcGPLFRas0otLbO7aRuqAa8atJWwdJLP8AeeB8lJB6Jbsaa9C8nXnNKB3NcArOD0f3czVZY/xFzviV1bEfTOfekVDdJ7P96O0O+SzGkdnP/Vb3H5Lo4tF7G31bLAP/ABMPxCydo3ZD/wBtD/tM+SzYj+/8G/I51l/Qfet7ip23vEdT2/2lW50Vsf8ADRf2BY/utZPuWDlUfArHgias7Ks3vENcjO0FeftmL72PxW5NoXY3a4u57x5rSm9HtlPq9K3lK7zWbEfybvyJReTDqezxT6cz32eK0n+j1lKMtFobwxg/EKCX0eOIoLXPTjgPknx4+2bvyLE3pH95H3rz9px/eR96pHejV/8AFyf2tULvRvLstR7WBPjx9sb8vRfm8o/vGd68N5M+8Z4LnXejmb+J/IF5/wDnk/8AEfkWfHj7G/L0X8l6x/eN8FpT39EP+p3LQHo8l2z/AJQjvR07bMewBb8eHtmb8vRK7SOH3iq+8dKGFpDRXiVvj0ct2zP8Pkpo/R9APWc48yVUcGNEvNNnL3TfbYgcVSSarc/bUsppDET2VXVWfRWzR+yDzzVnDCxnqNA7FeiN3RGuVdnI2e4bXNnI/AN2fwVrY9FYI83kyHjq7ldulUTirIYYGsFGNa0cBRFESi0HYoiidO0bVZhKobYeo7kVg607lE6UlRKSopIqYbI46h35KZtgdvb4/Jb4QFc20j33Gaguw+8OwEqOW5XO1TFv9MbSe9xI8FZhyy6VUoR9EuUijg0XjDw+SSaYjMCR4wV2HA0AFXzclhVeOkA1qiaNgFehabLa3ZnyBK2GzDj3KkyXFkq9WAeF7VXZNGS8XhKxJRyFGdViSsapVS3ZtGQK9UdV7VYmKM0osMS8xLbFGdEwrDEscSyzaZJhC8ICwxLHEss2jJ6rrXIQt4uUM7QQhpXdOSsC9JWUKwqqJPCVisisShh5VYkr0heFq0wjK8WT3AItMOrtTqNKrC5ESRSMsS9j7e0koigo0r5vboG1w4vxU8lqXFpF9INDHh/FXyXqLUk0xZb3hOWRPeNbWkhUejlue6ZzXEmrA8knbU6twpkiLnl98f3wzqxpbcv3yjpHuoqm22sg5Aczn4LxFUzxictfek0sVaZ9tB4BcXbPSdbGGjMI51PmiKVJ2VXBsXd6WbZUB7YndhHmvoGj2mj5wMUbRycfkvEXTHlWzykqZ2FntGIVpRTIiwkELxEWGni8XqLAF4iIDwrEoiCzFERDTErEoiGGvaI1oOaiLUYzyiYURUYe4VFKaBEWks47SS9XtyGWa9RF6ow//9k="/>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Tree>
    <p:extLst>
      <p:ext uri="{BB962C8B-B14F-4D97-AF65-F5344CB8AC3E}">
        <p14:creationId xmlns:p14="http://schemas.microsoft.com/office/powerpoint/2010/main" val="27859371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7584" y="2060848"/>
            <a:ext cx="7606125" cy="3528392"/>
          </a:xfrm>
        </p:spPr>
        <p:txBody>
          <a:bodyPr>
            <a:normAutofit/>
          </a:bodyPr>
          <a:lstStyle/>
          <a:p>
            <a:pPr algn="just">
              <a:buFont typeface="Wingdings" panose="05000000000000000000" pitchFamily="2" charset="2"/>
              <a:buChar char="Ø"/>
            </a:pPr>
            <a:r>
              <a:rPr lang="tr-TR" dirty="0" smtClean="0"/>
              <a:t>İnsanlar neden bir arada yaşar?</a:t>
            </a:r>
          </a:p>
          <a:p>
            <a:pPr marL="0" indent="0" algn="just">
              <a:buNone/>
            </a:pPr>
            <a:endParaRPr lang="tr-TR" sz="1000" dirty="0" smtClean="0"/>
          </a:p>
          <a:p>
            <a:pPr algn="just">
              <a:buFont typeface="Wingdings" panose="05000000000000000000" pitchFamily="2" charset="2"/>
              <a:buChar char="Ø"/>
            </a:pPr>
            <a:r>
              <a:rPr lang="tr-TR" dirty="0" smtClean="0"/>
              <a:t>İnsanlar bir arada yaşarken neden düzene ihtiyaç duyarlar?</a:t>
            </a:r>
          </a:p>
        </p:txBody>
      </p:sp>
      <p:sp>
        <p:nvSpPr>
          <p:cNvPr id="4" name="Dikdörtgen 3"/>
          <p:cNvSpPr/>
          <p:nvPr/>
        </p:nvSpPr>
        <p:spPr>
          <a:xfrm>
            <a:off x="7723418" y="6669940"/>
            <a:ext cx="1420582" cy="215444"/>
          </a:xfrm>
          <a:prstGeom prst="rect">
            <a:avLst/>
          </a:prstGeom>
        </p:spPr>
        <p:txBody>
          <a:bodyPr wrap="none">
            <a:spAutoFit/>
          </a:bodyPr>
          <a:lstStyle/>
          <a:p>
            <a:pPr lvl="0">
              <a:spcBef>
                <a:spcPct val="20000"/>
              </a:spcBef>
            </a:pPr>
            <a:r>
              <a:rPr lang="tr-TR" sz="800" dirty="0" smtClean="0">
                <a:solidFill>
                  <a:schemeClr val="bg2">
                    <a:lumMod val="50000"/>
                  </a:schemeClr>
                </a:solidFill>
                <a:latin typeface="Arial" panose="020B0604020202020204" pitchFamily="34" charset="0"/>
                <a:cs typeface="Arial" panose="020B0604020202020204" pitchFamily="34" charset="0"/>
              </a:rPr>
              <a:t>Arş. Gör. Dr. Pelin TAŞKIN</a:t>
            </a:r>
            <a:endParaRPr lang="tr-TR" sz="800" dirty="0">
              <a:solidFill>
                <a:schemeClr val="bg2">
                  <a:lumMod val="50000"/>
                </a:schemeClr>
              </a:solidFill>
              <a:latin typeface="Arial" panose="020B0604020202020204" pitchFamily="34" charset="0"/>
              <a:cs typeface="Arial" panose="020B0604020202020204" pitchFamily="34" charset="0"/>
            </a:endParaRPr>
          </a:p>
        </p:txBody>
      </p:sp>
      <p:sp>
        <p:nvSpPr>
          <p:cNvPr id="5" name="İçerik Yer Tutucusu 2"/>
          <p:cNvSpPr txBox="1">
            <a:spLocks/>
          </p:cNvSpPr>
          <p:nvPr/>
        </p:nvSpPr>
        <p:spPr>
          <a:xfrm>
            <a:off x="467544" y="908721"/>
            <a:ext cx="8280920" cy="720079"/>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endParaRPr lang="tr-TR" sz="1100" b="1" i="1" dirty="0" smtClean="0"/>
          </a:p>
          <a:p>
            <a:pPr marL="0" indent="0" algn="ctr">
              <a:buFont typeface="Arial" panose="020B0604020202020204" pitchFamily="34" charset="0"/>
              <a:buNone/>
            </a:pPr>
            <a:r>
              <a:rPr lang="tr-TR" b="1" dirty="0" smtClean="0"/>
              <a:t>Hukuk ve Toplum Düzeni</a:t>
            </a:r>
          </a:p>
          <a:p>
            <a:pPr marL="0" indent="0">
              <a:buFont typeface="Arial" panose="020B0604020202020204" pitchFamily="34" charset="0"/>
              <a:buNone/>
            </a:pPr>
            <a:endParaRPr lang="tr-TR" b="1" dirty="0"/>
          </a:p>
        </p:txBody>
      </p:sp>
      <p:sp>
        <p:nvSpPr>
          <p:cNvPr id="6" name="Unvan 5"/>
          <p:cNvSpPr>
            <a:spLocks noGrp="1"/>
          </p:cNvSpPr>
          <p:nvPr>
            <p:ph type="title"/>
          </p:nvPr>
        </p:nvSpPr>
        <p:spPr/>
        <p:txBody>
          <a:bodyPr/>
          <a:lstStyle/>
          <a:p>
            <a:endParaRPr lang="tr-TR"/>
          </a:p>
        </p:txBody>
      </p:sp>
    </p:spTree>
    <p:extLst>
      <p:ext uri="{BB962C8B-B14F-4D97-AF65-F5344CB8AC3E}">
        <p14:creationId xmlns:p14="http://schemas.microsoft.com/office/powerpoint/2010/main" val="2591129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93204" y="1772816"/>
            <a:ext cx="8229600" cy="4525963"/>
          </a:xfrm>
        </p:spPr>
        <p:txBody>
          <a:bodyPr>
            <a:normAutofit/>
          </a:bodyPr>
          <a:lstStyle/>
          <a:p>
            <a:pPr marL="0" indent="0" algn="ctr">
              <a:buNone/>
            </a:pPr>
            <a:endParaRPr lang="tr-TR" sz="1100" b="1" i="1" dirty="0" smtClean="0"/>
          </a:p>
          <a:p>
            <a:pPr marL="0" indent="0">
              <a:buNone/>
            </a:pPr>
            <a:endParaRPr lang="tr-TR" dirty="0"/>
          </a:p>
        </p:txBody>
      </p:sp>
      <p:sp>
        <p:nvSpPr>
          <p:cNvPr id="5" name="İçerik Yer Tutucusu 2"/>
          <p:cNvSpPr txBox="1">
            <a:spLocks/>
          </p:cNvSpPr>
          <p:nvPr/>
        </p:nvSpPr>
        <p:spPr>
          <a:xfrm>
            <a:off x="467544" y="908721"/>
            <a:ext cx="8280920" cy="720079"/>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endParaRPr lang="tr-TR" sz="1100" b="1" i="1" dirty="0" smtClean="0"/>
          </a:p>
          <a:p>
            <a:pPr marL="0" indent="0" algn="ctr">
              <a:buFont typeface="Arial" panose="020B0604020202020204" pitchFamily="34" charset="0"/>
              <a:buNone/>
            </a:pPr>
            <a:r>
              <a:rPr lang="tr-TR" b="1" dirty="0" smtClean="0"/>
              <a:t>Hukukun Toplumdaki İşlevi</a:t>
            </a:r>
          </a:p>
          <a:p>
            <a:pPr marL="0" indent="0">
              <a:buFont typeface="Arial" panose="020B0604020202020204" pitchFamily="34" charset="0"/>
              <a:buNone/>
            </a:pPr>
            <a:endParaRPr lang="tr-TR" b="1" dirty="0"/>
          </a:p>
        </p:txBody>
      </p:sp>
      <p:sp>
        <p:nvSpPr>
          <p:cNvPr id="6" name="Dikdörtgen 5"/>
          <p:cNvSpPr/>
          <p:nvPr/>
        </p:nvSpPr>
        <p:spPr>
          <a:xfrm>
            <a:off x="1123185" y="2492896"/>
            <a:ext cx="7632848" cy="1938992"/>
          </a:xfrm>
          <a:prstGeom prst="rect">
            <a:avLst/>
          </a:prstGeom>
        </p:spPr>
        <p:txBody>
          <a:bodyPr wrap="square">
            <a:spAutoFit/>
          </a:bodyPr>
          <a:lstStyle/>
          <a:p>
            <a:pPr algn="ctr"/>
            <a:r>
              <a:rPr lang="tr-TR" sz="4000" dirty="0" smtClean="0"/>
              <a:t>“Nerede </a:t>
            </a:r>
            <a:r>
              <a:rPr lang="tr-TR" sz="4000" dirty="0"/>
              <a:t>toplum varsa, orada hukuk vardır</a:t>
            </a:r>
            <a:r>
              <a:rPr lang="tr-TR" sz="4000" dirty="0" smtClean="0"/>
              <a:t>.”</a:t>
            </a:r>
          </a:p>
          <a:p>
            <a:pPr algn="ctr"/>
            <a:r>
              <a:rPr lang="tr-TR" sz="4000" dirty="0" smtClean="0"/>
              <a:t>(</a:t>
            </a:r>
            <a:r>
              <a:rPr lang="tr-TR" sz="4000" dirty="0" err="1"/>
              <a:t>ubi</a:t>
            </a:r>
            <a:r>
              <a:rPr lang="tr-TR" sz="4000" dirty="0"/>
              <a:t> </a:t>
            </a:r>
            <a:r>
              <a:rPr lang="tr-TR" sz="4000" dirty="0" err="1"/>
              <a:t>societas</a:t>
            </a:r>
            <a:r>
              <a:rPr lang="tr-TR" sz="4000" dirty="0"/>
              <a:t>, </a:t>
            </a:r>
            <a:r>
              <a:rPr lang="tr-TR" sz="4000" dirty="0" err="1"/>
              <a:t>ibi</a:t>
            </a:r>
            <a:r>
              <a:rPr lang="tr-TR" sz="4000" dirty="0"/>
              <a:t> </a:t>
            </a:r>
            <a:r>
              <a:rPr lang="tr-TR" sz="4000" dirty="0" err="1"/>
              <a:t>jus</a:t>
            </a:r>
            <a:r>
              <a:rPr lang="tr-TR" sz="4000" dirty="0" smtClean="0"/>
              <a:t>) </a:t>
            </a:r>
            <a:r>
              <a:rPr lang="tr-TR" sz="1000" dirty="0" smtClean="0"/>
              <a:t>(</a:t>
            </a:r>
            <a:r>
              <a:rPr lang="tr-TR" sz="1000" dirty="0" err="1" smtClean="0"/>
              <a:t>Akt.Güriz</a:t>
            </a:r>
            <a:r>
              <a:rPr lang="tr-TR" sz="1000" dirty="0" smtClean="0"/>
              <a:t>, 2011,2).</a:t>
            </a:r>
            <a:endParaRPr lang="tr-TR" sz="1000" dirty="0"/>
          </a:p>
        </p:txBody>
      </p:sp>
      <p:sp>
        <p:nvSpPr>
          <p:cNvPr id="7" name="Unvan 6"/>
          <p:cNvSpPr>
            <a:spLocks noGrp="1"/>
          </p:cNvSpPr>
          <p:nvPr>
            <p:ph type="title"/>
          </p:nvPr>
        </p:nvSpPr>
        <p:spPr/>
        <p:txBody>
          <a:bodyPr/>
          <a:lstStyle/>
          <a:p>
            <a:endParaRPr lang="tr-TR"/>
          </a:p>
        </p:txBody>
      </p:sp>
    </p:spTree>
    <p:extLst>
      <p:ext uri="{BB962C8B-B14F-4D97-AF65-F5344CB8AC3E}">
        <p14:creationId xmlns:p14="http://schemas.microsoft.com/office/powerpoint/2010/main" val="1982205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1"/>
            <a:ext cx="8229600" cy="720080"/>
          </a:xfrm>
        </p:spPr>
        <p:txBody>
          <a:bodyPr>
            <a:normAutofit/>
          </a:bodyPr>
          <a:lstStyle/>
          <a:p>
            <a:pPr marL="0" indent="0" algn="ctr">
              <a:buNone/>
            </a:pPr>
            <a:endParaRPr lang="tr-TR" sz="1100" b="1" i="1" dirty="0" smtClean="0"/>
          </a:p>
          <a:p>
            <a:pPr marL="0" indent="0" algn="ctr">
              <a:buNone/>
            </a:pPr>
            <a:endParaRPr lang="tr-TR" sz="800" b="1" i="1" dirty="0" smtClean="0"/>
          </a:p>
          <a:p>
            <a:pPr marL="0" indent="0">
              <a:buNone/>
            </a:pPr>
            <a:endParaRPr lang="tr-TR" dirty="0"/>
          </a:p>
        </p:txBody>
      </p:sp>
      <p:sp>
        <p:nvSpPr>
          <p:cNvPr id="5" name="İçerik Yer Tutucusu 2"/>
          <p:cNvSpPr txBox="1">
            <a:spLocks/>
          </p:cNvSpPr>
          <p:nvPr/>
        </p:nvSpPr>
        <p:spPr>
          <a:xfrm>
            <a:off x="467544" y="544343"/>
            <a:ext cx="8280920" cy="720079"/>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endParaRPr lang="tr-TR" sz="1100" b="1" i="1" dirty="0" smtClean="0"/>
          </a:p>
          <a:p>
            <a:pPr marL="0" indent="0" algn="ctr">
              <a:buFont typeface="Arial" panose="020B0604020202020204" pitchFamily="34" charset="0"/>
              <a:buNone/>
            </a:pPr>
            <a:r>
              <a:rPr lang="tr-TR" b="1" dirty="0" smtClean="0"/>
              <a:t>Hukukun Toplumdaki İşlevi</a:t>
            </a:r>
          </a:p>
          <a:p>
            <a:pPr marL="0" indent="0">
              <a:buFont typeface="Arial" panose="020B0604020202020204" pitchFamily="34" charset="0"/>
              <a:buNone/>
            </a:pPr>
            <a:endParaRPr lang="tr-TR" b="1" dirty="0"/>
          </a:p>
        </p:txBody>
      </p:sp>
      <p:sp>
        <p:nvSpPr>
          <p:cNvPr id="6" name="Dikdörtgen 5"/>
          <p:cNvSpPr/>
          <p:nvPr/>
        </p:nvSpPr>
        <p:spPr>
          <a:xfrm>
            <a:off x="1097697" y="1633139"/>
            <a:ext cx="7632848" cy="707886"/>
          </a:xfrm>
          <a:prstGeom prst="rect">
            <a:avLst/>
          </a:prstGeom>
        </p:spPr>
        <p:txBody>
          <a:bodyPr wrap="square">
            <a:spAutoFit/>
          </a:bodyPr>
          <a:lstStyle/>
          <a:p>
            <a:pPr algn="ctr"/>
            <a:r>
              <a:rPr lang="tr-TR" sz="4000" i="1" dirty="0" smtClean="0"/>
              <a:t>Hukuk düzeni ne sağlar?</a:t>
            </a:r>
            <a:endParaRPr lang="tr-TR" sz="4000" b="1" i="1" dirty="0">
              <a:solidFill>
                <a:srgbClr val="FF0000"/>
              </a:solidFill>
            </a:endParaRPr>
          </a:p>
        </p:txBody>
      </p:sp>
      <p:sp>
        <p:nvSpPr>
          <p:cNvPr id="7" name="Dikdörtgen 6"/>
          <p:cNvSpPr/>
          <p:nvPr/>
        </p:nvSpPr>
        <p:spPr>
          <a:xfrm>
            <a:off x="683568" y="2484888"/>
            <a:ext cx="7632848" cy="707886"/>
          </a:xfrm>
          <a:prstGeom prst="rect">
            <a:avLst/>
          </a:prstGeom>
        </p:spPr>
        <p:txBody>
          <a:bodyPr wrap="square">
            <a:spAutoFit/>
          </a:bodyPr>
          <a:lstStyle/>
          <a:p>
            <a:pPr algn="just"/>
            <a:r>
              <a:rPr lang="tr-TR" sz="4000" dirty="0" smtClean="0"/>
              <a:t>1) Hukuk düzeni barış sağlar.</a:t>
            </a:r>
            <a:endParaRPr lang="tr-TR" sz="4000" b="1" dirty="0">
              <a:solidFill>
                <a:srgbClr val="FF0000"/>
              </a:solidFill>
            </a:endParaRPr>
          </a:p>
        </p:txBody>
      </p:sp>
      <p:sp>
        <p:nvSpPr>
          <p:cNvPr id="9" name="Dikdörtgen 8"/>
          <p:cNvSpPr/>
          <p:nvPr/>
        </p:nvSpPr>
        <p:spPr>
          <a:xfrm>
            <a:off x="683568" y="3355009"/>
            <a:ext cx="7632848" cy="707886"/>
          </a:xfrm>
          <a:prstGeom prst="rect">
            <a:avLst/>
          </a:prstGeom>
        </p:spPr>
        <p:txBody>
          <a:bodyPr wrap="square">
            <a:spAutoFit/>
          </a:bodyPr>
          <a:lstStyle/>
          <a:p>
            <a:pPr algn="just"/>
            <a:r>
              <a:rPr lang="tr-TR" sz="4000" dirty="0" smtClean="0"/>
              <a:t>2) Hukuk düzeni güvenlik sağlar.</a:t>
            </a:r>
            <a:endParaRPr lang="tr-TR" sz="4000" b="1" dirty="0">
              <a:solidFill>
                <a:srgbClr val="FF0000"/>
              </a:solidFill>
            </a:endParaRPr>
          </a:p>
        </p:txBody>
      </p:sp>
      <p:sp>
        <p:nvSpPr>
          <p:cNvPr id="10" name="Dikdörtgen 9"/>
          <p:cNvSpPr/>
          <p:nvPr/>
        </p:nvSpPr>
        <p:spPr>
          <a:xfrm>
            <a:off x="683568" y="4365104"/>
            <a:ext cx="7632848" cy="707886"/>
          </a:xfrm>
          <a:prstGeom prst="rect">
            <a:avLst/>
          </a:prstGeom>
        </p:spPr>
        <p:txBody>
          <a:bodyPr wrap="square">
            <a:spAutoFit/>
          </a:bodyPr>
          <a:lstStyle/>
          <a:p>
            <a:pPr algn="just"/>
            <a:r>
              <a:rPr lang="tr-TR" sz="4000" dirty="0" smtClean="0"/>
              <a:t>3) Hukuk düzeni eşitlik sağlar.</a:t>
            </a:r>
            <a:endParaRPr lang="tr-TR" sz="4000" b="1" dirty="0">
              <a:solidFill>
                <a:srgbClr val="FF0000"/>
              </a:solidFill>
            </a:endParaRPr>
          </a:p>
        </p:txBody>
      </p:sp>
    </p:spTree>
    <p:extLst>
      <p:ext uri="{BB962C8B-B14F-4D97-AF65-F5344CB8AC3E}">
        <p14:creationId xmlns:p14="http://schemas.microsoft.com/office/powerpoint/2010/main" val="1982205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9" grpId="0"/>
      <p:bldP spid="1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a:bodyPr>
          <a:lstStyle/>
          <a:p>
            <a:pPr marL="0" indent="0" algn="ctr">
              <a:buNone/>
            </a:pPr>
            <a:endParaRPr lang="tr-TR" sz="1100" b="1" i="1" dirty="0" smtClean="0"/>
          </a:p>
          <a:p>
            <a:pPr marL="0" indent="0" algn="ctr">
              <a:buNone/>
            </a:pPr>
            <a:endParaRPr lang="tr-TR" sz="800" b="1" i="1" dirty="0" smtClean="0"/>
          </a:p>
          <a:p>
            <a:pPr marL="0" indent="0">
              <a:buNone/>
            </a:pPr>
            <a:endParaRPr lang="tr-TR" dirty="0"/>
          </a:p>
        </p:txBody>
      </p:sp>
      <p:sp>
        <p:nvSpPr>
          <p:cNvPr id="5" name="İçerik Yer Tutucusu 2"/>
          <p:cNvSpPr txBox="1">
            <a:spLocks/>
          </p:cNvSpPr>
          <p:nvPr/>
        </p:nvSpPr>
        <p:spPr>
          <a:xfrm>
            <a:off x="359532" y="591335"/>
            <a:ext cx="8280920" cy="720079"/>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endParaRPr lang="tr-TR" sz="1100" b="1" i="1" dirty="0" smtClean="0"/>
          </a:p>
          <a:p>
            <a:pPr marL="0" indent="0" algn="ctr">
              <a:buFont typeface="Arial" panose="020B0604020202020204" pitchFamily="34" charset="0"/>
              <a:buNone/>
            </a:pPr>
            <a:r>
              <a:rPr lang="tr-TR" b="1" dirty="0" smtClean="0"/>
              <a:t>Hukukun Toplumdaki İşlevi</a:t>
            </a:r>
          </a:p>
          <a:p>
            <a:pPr marL="0" indent="0">
              <a:buFont typeface="Arial" panose="020B0604020202020204" pitchFamily="34" charset="0"/>
              <a:buNone/>
            </a:pPr>
            <a:endParaRPr lang="tr-TR" b="1" dirty="0"/>
          </a:p>
        </p:txBody>
      </p:sp>
      <p:sp>
        <p:nvSpPr>
          <p:cNvPr id="6" name="Dikdörtgen 5"/>
          <p:cNvSpPr/>
          <p:nvPr/>
        </p:nvSpPr>
        <p:spPr>
          <a:xfrm>
            <a:off x="683568" y="1772816"/>
            <a:ext cx="7632848" cy="1323439"/>
          </a:xfrm>
          <a:prstGeom prst="rect">
            <a:avLst/>
          </a:prstGeom>
        </p:spPr>
        <p:txBody>
          <a:bodyPr wrap="square">
            <a:spAutoFit/>
          </a:bodyPr>
          <a:lstStyle/>
          <a:p>
            <a:pPr algn="just"/>
            <a:r>
              <a:rPr lang="tr-TR" sz="4000" dirty="0" smtClean="0"/>
              <a:t>4)Hukuk yönetimi meşrulaştırır, yasalaştırmayı sağlar.</a:t>
            </a:r>
            <a:endParaRPr lang="tr-TR" sz="4000" b="1" dirty="0">
              <a:solidFill>
                <a:srgbClr val="FF0000"/>
              </a:solidFill>
            </a:endParaRPr>
          </a:p>
        </p:txBody>
      </p:sp>
      <p:sp>
        <p:nvSpPr>
          <p:cNvPr id="8" name="Dikdörtgen 7"/>
          <p:cNvSpPr/>
          <p:nvPr/>
        </p:nvSpPr>
        <p:spPr>
          <a:xfrm>
            <a:off x="683568" y="3212976"/>
            <a:ext cx="7632848" cy="707886"/>
          </a:xfrm>
          <a:prstGeom prst="rect">
            <a:avLst/>
          </a:prstGeom>
        </p:spPr>
        <p:txBody>
          <a:bodyPr wrap="square">
            <a:spAutoFit/>
          </a:bodyPr>
          <a:lstStyle/>
          <a:p>
            <a:pPr algn="just"/>
            <a:r>
              <a:rPr lang="tr-TR" sz="4000" dirty="0"/>
              <a:t>5</a:t>
            </a:r>
            <a:r>
              <a:rPr lang="tr-TR" sz="4000" dirty="0" smtClean="0"/>
              <a:t>) Hukuk iktidarı paylaştırır.</a:t>
            </a:r>
            <a:endParaRPr lang="tr-TR" sz="4000" b="1" dirty="0">
              <a:solidFill>
                <a:srgbClr val="FF0000"/>
              </a:solidFill>
            </a:endParaRPr>
          </a:p>
        </p:txBody>
      </p:sp>
      <p:sp>
        <p:nvSpPr>
          <p:cNvPr id="9" name="Dikdörtgen 8"/>
          <p:cNvSpPr/>
          <p:nvPr/>
        </p:nvSpPr>
        <p:spPr>
          <a:xfrm>
            <a:off x="683568" y="4005064"/>
            <a:ext cx="7632848" cy="707886"/>
          </a:xfrm>
          <a:prstGeom prst="rect">
            <a:avLst/>
          </a:prstGeom>
        </p:spPr>
        <p:txBody>
          <a:bodyPr wrap="square">
            <a:spAutoFit/>
          </a:bodyPr>
          <a:lstStyle/>
          <a:p>
            <a:pPr algn="just"/>
            <a:r>
              <a:rPr lang="tr-TR" sz="4000" dirty="0" smtClean="0"/>
              <a:t>6)Hukuk toplumsal yaşamı düzenler.</a:t>
            </a:r>
            <a:endParaRPr lang="tr-TR" sz="4000" b="1" dirty="0">
              <a:solidFill>
                <a:srgbClr val="FF0000"/>
              </a:solidFill>
            </a:endParaRPr>
          </a:p>
        </p:txBody>
      </p:sp>
    </p:spTree>
    <p:extLst>
      <p:ext uri="{BB962C8B-B14F-4D97-AF65-F5344CB8AC3E}">
        <p14:creationId xmlns:p14="http://schemas.microsoft.com/office/powerpoint/2010/main" val="1982205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340768"/>
            <a:ext cx="8229600" cy="4093915"/>
          </a:xfrm>
        </p:spPr>
        <p:txBody>
          <a:bodyPr>
            <a:normAutofit/>
          </a:bodyPr>
          <a:lstStyle/>
          <a:p>
            <a:pPr marL="0" indent="0" algn="ctr">
              <a:buNone/>
            </a:pPr>
            <a:endParaRPr lang="tr-TR" sz="1100" b="1" i="1" dirty="0" smtClean="0"/>
          </a:p>
          <a:p>
            <a:pPr marL="0" indent="0" algn="ctr">
              <a:buNone/>
            </a:pPr>
            <a:endParaRPr lang="tr-TR" sz="800" b="1" i="1" dirty="0" smtClean="0"/>
          </a:p>
          <a:p>
            <a:pPr marL="0" indent="0">
              <a:buNone/>
            </a:pPr>
            <a:endParaRPr lang="tr-TR" dirty="0"/>
          </a:p>
        </p:txBody>
      </p:sp>
      <p:sp>
        <p:nvSpPr>
          <p:cNvPr id="5" name="Dikdörtgen 4"/>
          <p:cNvSpPr/>
          <p:nvPr/>
        </p:nvSpPr>
        <p:spPr>
          <a:xfrm>
            <a:off x="683568" y="1772816"/>
            <a:ext cx="7632848" cy="707886"/>
          </a:xfrm>
          <a:prstGeom prst="rect">
            <a:avLst/>
          </a:prstGeom>
        </p:spPr>
        <p:txBody>
          <a:bodyPr wrap="square">
            <a:spAutoFit/>
          </a:bodyPr>
          <a:lstStyle/>
          <a:p>
            <a:pPr algn="just"/>
            <a:r>
              <a:rPr lang="tr-TR" sz="4000" dirty="0" smtClean="0"/>
              <a:t>7)Hukuk toplumsal kontrolü sağlar.</a:t>
            </a:r>
            <a:endParaRPr lang="tr-TR" sz="4000" b="1" dirty="0">
              <a:solidFill>
                <a:srgbClr val="FF0000"/>
              </a:solidFill>
            </a:endParaRPr>
          </a:p>
        </p:txBody>
      </p:sp>
      <p:sp>
        <p:nvSpPr>
          <p:cNvPr id="6" name="Dikdörtgen 5"/>
          <p:cNvSpPr/>
          <p:nvPr/>
        </p:nvSpPr>
        <p:spPr>
          <a:xfrm>
            <a:off x="683568" y="2564904"/>
            <a:ext cx="7632848" cy="1323439"/>
          </a:xfrm>
          <a:prstGeom prst="rect">
            <a:avLst/>
          </a:prstGeom>
        </p:spPr>
        <p:txBody>
          <a:bodyPr wrap="square">
            <a:spAutoFit/>
          </a:bodyPr>
          <a:lstStyle/>
          <a:p>
            <a:pPr algn="just"/>
            <a:r>
              <a:rPr lang="tr-TR" sz="4000" dirty="0" smtClean="0"/>
              <a:t>8)Hukuk uyuşmazlıkları çözer ve adalet dağıtır.</a:t>
            </a:r>
            <a:endParaRPr lang="tr-TR" sz="4000" b="1" dirty="0">
              <a:solidFill>
                <a:srgbClr val="FF0000"/>
              </a:solidFill>
            </a:endParaRPr>
          </a:p>
        </p:txBody>
      </p:sp>
      <p:sp>
        <p:nvSpPr>
          <p:cNvPr id="7" name="Dikdörtgen 6"/>
          <p:cNvSpPr/>
          <p:nvPr/>
        </p:nvSpPr>
        <p:spPr>
          <a:xfrm>
            <a:off x="683568" y="4005064"/>
            <a:ext cx="7632848" cy="1323439"/>
          </a:xfrm>
          <a:prstGeom prst="rect">
            <a:avLst/>
          </a:prstGeom>
        </p:spPr>
        <p:txBody>
          <a:bodyPr wrap="square">
            <a:spAutoFit/>
          </a:bodyPr>
          <a:lstStyle/>
          <a:p>
            <a:pPr algn="just"/>
            <a:r>
              <a:rPr lang="tr-TR" sz="4000" dirty="0" smtClean="0"/>
              <a:t>9)Hukuk toplumu veya bireyleri değiştirir. </a:t>
            </a:r>
            <a:endParaRPr lang="tr-TR" sz="4000" b="1" dirty="0">
              <a:solidFill>
                <a:srgbClr val="FF0000"/>
              </a:solidFill>
            </a:endParaRPr>
          </a:p>
        </p:txBody>
      </p:sp>
      <p:sp>
        <p:nvSpPr>
          <p:cNvPr id="8" name="İçerik Yer Tutucusu 2"/>
          <p:cNvSpPr txBox="1">
            <a:spLocks/>
          </p:cNvSpPr>
          <p:nvPr/>
        </p:nvSpPr>
        <p:spPr>
          <a:xfrm>
            <a:off x="391274" y="470994"/>
            <a:ext cx="8280920" cy="720079"/>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endParaRPr lang="tr-TR" sz="1100" b="1" i="1" dirty="0" smtClean="0"/>
          </a:p>
          <a:p>
            <a:pPr marL="0" indent="0" algn="ctr">
              <a:buFont typeface="Arial" panose="020B0604020202020204" pitchFamily="34" charset="0"/>
              <a:buNone/>
            </a:pPr>
            <a:r>
              <a:rPr lang="tr-TR" b="1" dirty="0" smtClean="0"/>
              <a:t>Hukukun Toplumdaki İşlevi</a:t>
            </a:r>
          </a:p>
          <a:p>
            <a:pPr marL="0" indent="0">
              <a:buFont typeface="Arial" panose="020B0604020202020204" pitchFamily="34" charset="0"/>
              <a:buNone/>
            </a:pPr>
            <a:endParaRPr lang="tr-TR" b="1" dirty="0"/>
          </a:p>
        </p:txBody>
      </p:sp>
    </p:spTree>
    <p:extLst>
      <p:ext uri="{BB962C8B-B14F-4D97-AF65-F5344CB8AC3E}">
        <p14:creationId xmlns:p14="http://schemas.microsoft.com/office/powerpoint/2010/main" val="4117572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7584" y="620688"/>
            <a:ext cx="8208912" cy="1008112"/>
          </a:xfrm>
        </p:spPr>
        <p:txBody>
          <a:bodyPr>
            <a:normAutofit lnSpcReduction="10000"/>
          </a:bodyPr>
          <a:lstStyle/>
          <a:p>
            <a:pPr marL="360000" lvl="2" indent="0" algn="just">
              <a:spcBef>
                <a:spcPts val="0"/>
              </a:spcBef>
              <a:buNone/>
            </a:pPr>
            <a:r>
              <a:rPr lang="tr-TR" sz="3200" i="1" dirty="0"/>
              <a:t>Diğer toplumsal düzen kuralları </a:t>
            </a:r>
            <a:r>
              <a:rPr lang="tr-TR" sz="3200" i="1" dirty="0" smtClean="0"/>
              <a:t>ile </a:t>
            </a:r>
            <a:r>
              <a:rPr lang="tr-TR" sz="3200" i="1" dirty="0"/>
              <a:t>hukuk </a:t>
            </a:r>
            <a:r>
              <a:rPr lang="tr-TR" sz="3200" i="1" dirty="0" smtClean="0"/>
              <a:t>kuralları: </a:t>
            </a:r>
            <a:endParaRPr lang="tr-TR" sz="3200" i="1" dirty="0"/>
          </a:p>
        </p:txBody>
      </p:sp>
      <p:sp>
        <p:nvSpPr>
          <p:cNvPr id="5" name="Dikdörtgen 4"/>
          <p:cNvSpPr/>
          <p:nvPr/>
        </p:nvSpPr>
        <p:spPr>
          <a:xfrm>
            <a:off x="611560" y="1634897"/>
            <a:ext cx="7632848" cy="707886"/>
          </a:xfrm>
          <a:prstGeom prst="rect">
            <a:avLst/>
          </a:prstGeom>
        </p:spPr>
        <p:txBody>
          <a:bodyPr wrap="square">
            <a:spAutoFit/>
          </a:bodyPr>
          <a:lstStyle/>
          <a:p>
            <a:pPr algn="ctr"/>
            <a:r>
              <a:rPr lang="tr-TR" sz="4000" b="1" dirty="0" smtClean="0"/>
              <a:t>1) Din kuralları</a:t>
            </a:r>
            <a:endParaRPr lang="tr-TR" sz="4000" b="1" dirty="0">
              <a:solidFill>
                <a:srgbClr val="FF0000"/>
              </a:solidFill>
            </a:endParaRPr>
          </a:p>
        </p:txBody>
      </p:sp>
      <p:sp>
        <p:nvSpPr>
          <p:cNvPr id="9" name="Dikdörtgen 8"/>
          <p:cNvSpPr/>
          <p:nvPr/>
        </p:nvSpPr>
        <p:spPr>
          <a:xfrm>
            <a:off x="1259632" y="2380916"/>
            <a:ext cx="2880320" cy="707886"/>
          </a:xfrm>
          <a:prstGeom prst="rect">
            <a:avLst/>
          </a:prstGeom>
        </p:spPr>
        <p:txBody>
          <a:bodyPr wrap="square">
            <a:spAutoFit/>
          </a:bodyPr>
          <a:lstStyle/>
          <a:p>
            <a:pPr algn="just"/>
            <a:r>
              <a:rPr lang="tr-TR" sz="4000" dirty="0" smtClean="0"/>
              <a:t>Din nedir?</a:t>
            </a:r>
            <a:endParaRPr lang="tr-TR" sz="4000" b="1" dirty="0">
              <a:solidFill>
                <a:srgbClr val="FF0000"/>
              </a:solidFill>
            </a:endParaRPr>
          </a:p>
        </p:txBody>
      </p:sp>
      <p:sp>
        <p:nvSpPr>
          <p:cNvPr id="10" name="Dikdörtgen 9"/>
          <p:cNvSpPr/>
          <p:nvPr/>
        </p:nvSpPr>
        <p:spPr>
          <a:xfrm>
            <a:off x="1259632" y="3088802"/>
            <a:ext cx="4752528" cy="1938992"/>
          </a:xfrm>
          <a:prstGeom prst="rect">
            <a:avLst/>
          </a:prstGeom>
        </p:spPr>
        <p:txBody>
          <a:bodyPr wrap="square">
            <a:spAutoFit/>
          </a:bodyPr>
          <a:lstStyle/>
          <a:p>
            <a:pPr algn="just"/>
            <a:r>
              <a:rPr lang="tr-TR" sz="4000" dirty="0" smtClean="0"/>
              <a:t>Din kuralları ile hukuk kurallarının </a:t>
            </a:r>
            <a:r>
              <a:rPr lang="tr-TR" sz="4000" b="1" i="1" dirty="0" smtClean="0"/>
              <a:t>ortak noktaları </a:t>
            </a:r>
            <a:r>
              <a:rPr lang="tr-TR" sz="4000" dirty="0" smtClean="0"/>
              <a:t>nelerdir?</a:t>
            </a:r>
          </a:p>
        </p:txBody>
      </p:sp>
      <p:sp>
        <p:nvSpPr>
          <p:cNvPr id="11" name="Dikdörtgen 10"/>
          <p:cNvSpPr/>
          <p:nvPr/>
        </p:nvSpPr>
        <p:spPr>
          <a:xfrm>
            <a:off x="1259632" y="4874384"/>
            <a:ext cx="4752528" cy="1938992"/>
          </a:xfrm>
          <a:prstGeom prst="rect">
            <a:avLst/>
          </a:prstGeom>
        </p:spPr>
        <p:txBody>
          <a:bodyPr wrap="square">
            <a:spAutoFit/>
          </a:bodyPr>
          <a:lstStyle/>
          <a:p>
            <a:pPr algn="just"/>
            <a:r>
              <a:rPr lang="tr-TR" sz="4000" dirty="0" smtClean="0"/>
              <a:t>Din kuralları ile hukuk kurallarının </a:t>
            </a:r>
            <a:r>
              <a:rPr lang="tr-TR" sz="4000" b="1" i="1" dirty="0" smtClean="0"/>
              <a:t>farklılıkları </a:t>
            </a:r>
            <a:r>
              <a:rPr lang="tr-TR" sz="4000" dirty="0" smtClean="0"/>
              <a:t>nelerdir?</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60232" y="3145135"/>
            <a:ext cx="2499146" cy="3524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17572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9" grpId="0"/>
      <p:bldP spid="10" grpId="0"/>
      <p:bldP spid="1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a:bodyPr>
          <a:lstStyle/>
          <a:p>
            <a:pPr marL="0" indent="0" algn="ctr">
              <a:buNone/>
            </a:pPr>
            <a:endParaRPr lang="tr-TR" sz="1100" b="1" i="1" dirty="0" smtClean="0"/>
          </a:p>
          <a:p>
            <a:pPr marL="0" indent="0" algn="ctr">
              <a:buNone/>
            </a:pPr>
            <a:endParaRPr lang="tr-TR" sz="800" b="1" i="1" dirty="0" smtClean="0"/>
          </a:p>
          <a:p>
            <a:pPr marL="0" indent="0">
              <a:buNone/>
            </a:pPr>
            <a:endParaRPr lang="tr-TR" dirty="0" smtClean="0"/>
          </a:p>
          <a:p>
            <a:pPr marL="0" indent="0">
              <a:buNone/>
            </a:pPr>
            <a:r>
              <a:rPr lang="tr-TR" dirty="0" smtClean="0"/>
              <a:t>Türk Ceza Kanunu:</a:t>
            </a:r>
            <a:endParaRPr lang="tr-TR" dirty="0"/>
          </a:p>
          <a:p>
            <a:pPr marL="0" indent="0">
              <a:buNone/>
            </a:pPr>
            <a:endParaRPr lang="tr-TR" dirty="0"/>
          </a:p>
        </p:txBody>
      </p:sp>
      <p:sp>
        <p:nvSpPr>
          <p:cNvPr id="6" name="İçerik Yer Tutucusu 2"/>
          <p:cNvSpPr txBox="1">
            <a:spLocks/>
          </p:cNvSpPr>
          <p:nvPr/>
        </p:nvSpPr>
        <p:spPr>
          <a:xfrm>
            <a:off x="827584" y="620688"/>
            <a:ext cx="8208912" cy="1008112"/>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60000" lvl="2" indent="0" algn="just">
              <a:spcBef>
                <a:spcPts val="0"/>
              </a:spcBef>
              <a:buFont typeface="Arial" panose="020B0604020202020204" pitchFamily="34" charset="0"/>
              <a:buNone/>
            </a:pPr>
            <a:r>
              <a:rPr lang="tr-TR" sz="3200" i="1" dirty="0" smtClean="0"/>
              <a:t>Diğer toplumsal düzen kuralları ile hukuk kuralları: </a:t>
            </a:r>
            <a:endParaRPr lang="tr-TR" sz="3200" i="1" dirty="0"/>
          </a:p>
        </p:txBody>
      </p:sp>
      <p:sp>
        <p:nvSpPr>
          <p:cNvPr id="7" name="Dikdörtgen 6"/>
          <p:cNvSpPr/>
          <p:nvPr/>
        </p:nvSpPr>
        <p:spPr>
          <a:xfrm>
            <a:off x="2483768" y="2405206"/>
            <a:ext cx="6390456" cy="1815882"/>
          </a:xfrm>
          <a:prstGeom prst="rect">
            <a:avLst/>
          </a:prstGeom>
        </p:spPr>
        <p:txBody>
          <a:bodyPr wrap="square">
            <a:spAutoFit/>
          </a:bodyPr>
          <a:lstStyle/>
          <a:p>
            <a:pPr algn="just"/>
            <a:r>
              <a:rPr lang="tr-TR" sz="2800" i="1" dirty="0"/>
              <a:t>Kasten öldürme</a:t>
            </a:r>
            <a:endParaRPr lang="tr-TR" sz="2800" dirty="0"/>
          </a:p>
          <a:p>
            <a:pPr algn="just"/>
            <a:r>
              <a:rPr lang="tr-TR" sz="2800" b="1" dirty="0"/>
              <a:t>	Madde 81-</a:t>
            </a:r>
            <a:r>
              <a:rPr lang="tr-TR" sz="2800" dirty="0"/>
              <a:t> (1) Bir insanı kasten öldüren kişi, müebbet hapis cezası ile cezalandırılır.</a:t>
            </a:r>
          </a:p>
        </p:txBody>
      </p:sp>
    </p:spTree>
    <p:extLst>
      <p:ext uri="{BB962C8B-B14F-4D97-AF65-F5344CB8AC3E}">
        <p14:creationId xmlns:p14="http://schemas.microsoft.com/office/powerpoint/2010/main" val="918300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a:bodyPr>
          <a:lstStyle/>
          <a:p>
            <a:pPr marL="0" indent="0" algn="ctr">
              <a:buNone/>
            </a:pPr>
            <a:endParaRPr lang="tr-TR" sz="1100" b="1" i="1" dirty="0" smtClean="0"/>
          </a:p>
          <a:p>
            <a:pPr marL="0" indent="0" algn="ctr">
              <a:buNone/>
            </a:pPr>
            <a:endParaRPr lang="tr-TR" sz="800" b="1" i="1" dirty="0" smtClean="0"/>
          </a:p>
          <a:p>
            <a:pPr marL="0" indent="0">
              <a:buNone/>
            </a:pPr>
            <a:endParaRPr lang="tr-TR" dirty="0"/>
          </a:p>
        </p:txBody>
      </p:sp>
      <p:sp>
        <p:nvSpPr>
          <p:cNvPr id="5" name="İçerik Yer Tutucusu 2"/>
          <p:cNvSpPr txBox="1">
            <a:spLocks/>
          </p:cNvSpPr>
          <p:nvPr/>
        </p:nvSpPr>
        <p:spPr>
          <a:xfrm>
            <a:off x="827584" y="620688"/>
            <a:ext cx="8208912" cy="1008112"/>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60000" lvl="2" indent="0" algn="just">
              <a:spcBef>
                <a:spcPts val="0"/>
              </a:spcBef>
              <a:buFont typeface="Arial" panose="020B0604020202020204" pitchFamily="34" charset="0"/>
              <a:buNone/>
            </a:pPr>
            <a:r>
              <a:rPr lang="tr-TR" sz="3200" i="1" dirty="0" smtClean="0"/>
              <a:t>Diğer toplumsal düzen kuralları ile hukuk kuralları: </a:t>
            </a:r>
            <a:endParaRPr lang="tr-TR" sz="3200" i="1" dirty="0"/>
          </a:p>
        </p:txBody>
      </p:sp>
      <p:sp>
        <p:nvSpPr>
          <p:cNvPr id="6" name="Dikdörtgen 5"/>
          <p:cNvSpPr/>
          <p:nvPr/>
        </p:nvSpPr>
        <p:spPr>
          <a:xfrm>
            <a:off x="971600" y="1916832"/>
            <a:ext cx="7632848" cy="707886"/>
          </a:xfrm>
          <a:prstGeom prst="rect">
            <a:avLst/>
          </a:prstGeom>
        </p:spPr>
        <p:txBody>
          <a:bodyPr wrap="square">
            <a:spAutoFit/>
          </a:bodyPr>
          <a:lstStyle/>
          <a:p>
            <a:pPr algn="just"/>
            <a:r>
              <a:rPr lang="tr-TR" sz="4000" b="1" dirty="0" smtClean="0"/>
              <a:t>2)Ahlak kuralları</a:t>
            </a:r>
            <a:endParaRPr lang="tr-TR" sz="4000" b="1" dirty="0">
              <a:solidFill>
                <a:srgbClr val="FF0000"/>
              </a:solidFill>
            </a:endParaRPr>
          </a:p>
        </p:txBody>
      </p:sp>
      <p:sp>
        <p:nvSpPr>
          <p:cNvPr id="7" name="Dikdörtgen 6"/>
          <p:cNvSpPr/>
          <p:nvPr/>
        </p:nvSpPr>
        <p:spPr>
          <a:xfrm>
            <a:off x="1259632" y="2577098"/>
            <a:ext cx="2952328" cy="707886"/>
          </a:xfrm>
          <a:prstGeom prst="rect">
            <a:avLst/>
          </a:prstGeom>
        </p:spPr>
        <p:txBody>
          <a:bodyPr wrap="square">
            <a:spAutoFit/>
          </a:bodyPr>
          <a:lstStyle/>
          <a:p>
            <a:pPr algn="just"/>
            <a:r>
              <a:rPr lang="tr-TR" sz="4000" dirty="0" smtClean="0"/>
              <a:t>Ahlak nedir?</a:t>
            </a:r>
            <a:endParaRPr lang="tr-TR" sz="4000" b="1" dirty="0">
              <a:solidFill>
                <a:srgbClr val="FF0000"/>
              </a:solidFill>
            </a:endParaRPr>
          </a:p>
        </p:txBody>
      </p:sp>
      <p:sp>
        <p:nvSpPr>
          <p:cNvPr id="8" name="Dikdörtgen 7"/>
          <p:cNvSpPr/>
          <p:nvPr/>
        </p:nvSpPr>
        <p:spPr>
          <a:xfrm>
            <a:off x="1259632" y="3257689"/>
            <a:ext cx="4752528" cy="1754326"/>
          </a:xfrm>
          <a:prstGeom prst="rect">
            <a:avLst/>
          </a:prstGeom>
        </p:spPr>
        <p:txBody>
          <a:bodyPr wrap="square">
            <a:spAutoFit/>
          </a:bodyPr>
          <a:lstStyle/>
          <a:p>
            <a:pPr algn="just"/>
            <a:r>
              <a:rPr lang="tr-TR" sz="3600" dirty="0" smtClean="0"/>
              <a:t>Ahlak kuralları ile hukuk kurallarının </a:t>
            </a:r>
            <a:r>
              <a:rPr lang="tr-TR" sz="3600" b="1" i="1" dirty="0" smtClean="0"/>
              <a:t>ortak noktaları </a:t>
            </a:r>
            <a:r>
              <a:rPr lang="tr-TR" sz="3600" dirty="0" smtClean="0"/>
              <a:t>nelerdir?</a:t>
            </a:r>
          </a:p>
        </p:txBody>
      </p:sp>
      <p:sp>
        <p:nvSpPr>
          <p:cNvPr id="9" name="Dikdörtgen 8"/>
          <p:cNvSpPr/>
          <p:nvPr/>
        </p:nvSpPr>
        <p:spPr>
          <a:xfrm>
            <a:off x="1259632" y="4941168"/>
            <a:ext cx="4752528" cy="1754326"/>
          </a:xfrm>
          <a:prstGeom prst="rect">
            <a:avLst/>
          </a:prstGeom>
        </p:spPr>
        <p:txBody>
          <a:bodyPr wrap="square">
            <a:spAutoFit/>
          </a:bodyPr>
          <a:lstStyle/>
          <a:p>
            <a:pPr algn="just"/>
            <a:r>
              <a:rPr lang="tr-TR" sz="3600" dirty="0" smtClean="0"/>
              <a:t>Ahlak kuralları ile hukuk kurallarının </a:t>
            </a:r>
            <a:r>
              <a:rPr lang="tr-TR" sz="3600" b="1" i="1" dirty="0" smtClean="0"/>
              <a:t>farklılıkları </a:t>
            </a:r>
            <a:r>
              <a:rPr lang="tr-TR" sz="3600" dirty="0" smtClean="0"/>
              <a:t>nelerdir?</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16216" y="3501008"/>
            <a:ext cx="2627784" cy="27674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17572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0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a:bodyPr>
          <a:lstStyle/>
          <a:p>
            <a:pPr marL="0" indent="0" algn="ctr">
              <a:buNone/>
            </a:pPr>
            <a:endParaRPr lang="tr-TR" sz="1100" b="1" i="1" dirty="0" smtClean="0"/>
          </a:p>
          <a:p>
            <a:pPr marL="0" indent="0" algn="ctr">
              <a:buNone/>
            </a:pPr>
            <a:endParaRPr lang="tr-TR" sz="800" b="1" i="1" dirty="0" smtClean="0"/>
          </a:p>
          <a:p>
            <a:pPr marL="0" indent="0">
              <a:buNone/>
            </a:pPr>
            <a:endParaRPr lang="tr-TR" dirty="0"/>
          </a:p>
        </p:txBody>
      </p:sp>
      <p:sp>
        <p:nvSpPr>
          <p:cNvPr id="5" name="İçerik Yer Tutucusu 2"/>
          <p:cNvSpPr txBox="1">
            <a:spLocks/>
          </p:cNvSpPr>
          <p:nvPr/>
        </p:nvSpPr>
        <p:spPr>
          <a:xfrm>
            <a:off x="827584" y="620688"/>
            <a:ext cx="8208912" cy="1008112"/>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60000" lvl="2" indent="0" algn="just">
              <a:spcBef>
                <a:spcPts val="0"/>
              </a:spcBef>
              <a:buFont typeface="Arial" panose="020B0604020202020204" pitchFamily="34" charset="0"/>
              <a:buNone/>
            </a:pPr>
            <a:r>
              <a:rPr lang="tr-TR" sz="3200" i="1" dirty="0" smtClean="0"/>
              <a:t>Diğer toplumsal düzen kuralları ile hukuk kuralları: </a:t>
            </a:r>
            <a:endParaRPr lang="tr-TR" sz="3200" i="1" dirty="0"/>
          </a:p>
        </p:txBody>
      </p:sp>
      <p:sp>
        <p:nvSpPr>
          <p:cNvPr id="7" name="Dikdörtgen 6"/>
          <p:cNvSpPr/>
          <p:nvPr/>
        </p:nvSpPr>
        <p:spPr>
          <a:xfrm>
            <a:off x="2411760" y="2132856"/>
            <a:ext cx="6147709" cy="2246769"/>
          </a:xfrm>
          <a:prstGeom prst="rect">
            <a:avLst/>
          </a:prstGeom>
        </p:spPr>
        <p:txBody>
          <a:bodyPr wrap="square">
            <a:spAutoFit/>
          </a:bodyPr>
          <a:lstStyle/>
          <a:p>
            <a:pPr algn="just"/>
            <a:r>
              <a:rPr lang="tr-TR" sz="2800" dirty="0"/>
              <a:t>TMK </a:t>
            </a:r>
            <a:r>
              <a:rPr lang="tr-TR" sz="2800" dirty="0" err="1"/>
              <a:t>md.</a:t>
            </a:r>
            <a:r>
              <a:rPr lang="tr-TR" sz="2800" dirty="0"/>
              <a:t> 364</a:t>
            </a:r>
          </a:p>
          <a:p>
            <a:pPr algn="just"/>
            <a:r>
              <a:rPr lang="tr-TR" sz="2800" dirty="0"/>
              <a:t>“Herkes yardım etmediği takdirde yoksulluğa düşecek olan üstsoyu ve altsoyu ile kardeşlerine nafaka vermekle yükümlüdür.”</a:t>
            </a:r>
          </a:p>
        </p:txBody>
      </p:sp>
    </p:spTree>
    <p:extLst>
      <p:ext uri="{BB962C8B-B14F-4D97-AF65-F5344CB8AC3E}">
        <p14:creationId xmlns:p14="http://schemas.microsoft.com/office/powerpoint/2010/main" val="2316889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a:bodyPr>
          <a:lstStyle/>
          <a:p>
            <a:pPr marL="0" indent="0" algn="ctr">
              <a:buNone/>
            </a:pPr>
            <a:endParaRPr lang="tr-TR" sz="1100" b="1" i="1" dirty="0" smtClean="0"/>
          </a:p>
          <a:p>
            <a:pPr marL="0" indent="0" algn="ctr">
              <a:buNone/>
            </a:pPr>
            <a:endParaRPr lang="tr-TR" sz="800" b="1" i="1" dirty="0" smtClean="0"/>
          </a:p>
          <a:p>
            <a:pPr marL="0" indent="0">
              <a:buNone/>
            </a:pPr>
            <a:endParaRPr lang="tr-TR" dirty="0"/>
          </a:p>
        </p:txBody>
      </p:sp>
      <p:sp>
        <p:nvSpPr>
          <p:cNvPr id="5" name="Dikdörtgen 4"/>
          <p:cNvSpPr/>
          <p:nvPr/>
        </p:nvSpPr>
        <p:spPr>
          <a:xfrm>
            <a:off x="755576" y="1628800"/>
            <a:ext cx="7632848" cy="707886"/>
          </a:xfrm>
          <a:prstGeom prst="rect">
            <a:avLst/>
          </a:prstGeom>
        </p:spPr>
        <p:txBody>
          <a:bodyPr wrap="square">
            <a:spAutoFit/>
          </a:bodyPr>
          <a:lstStyle/>
          <a:p>
            <a:pPr algn="just"/>
            <a:r>
              <a:rPr lang="tr-TR" sz="4000" b="1" dirty="0" smtClean="0"/>
              <a:t>3)Görgü kuralları</a:t>
            </a:r>
            <a:endParaRPr lang="tr-TR" sz="4000" b="1" dirty="0">
              <a:solidFill>
                <a:srgbClr val="FF0000"/>
              </a:solidFill>
            </a:endParaRPr>
          </a:p>
        </p:txBody>
      </p:sp>
      <p:sp>
        <p:nvSpPr>
          <p:cNvPr id="6" name="İçerik Yer Tutucusu 2"/>
          <p:cNvSpPr txBox="1">
            <a:spLocks/>
          </p:cNvSpPr>
          <p:nvPr/>
        </p:nvSpPr>
        <p:spPr>
          <a:xfrm>
            <a:off x="827584" y="620688"/>
            <a:ext cx="8208912" cy="1008112"/>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60000" lvl="2" indent="0" algn="just">
              <a:spcBef>
                <a:spcPts val="0"/>
              </a:spcBef>
              <a:buFont typeface="Arial" panose="020B0604020202020204" pitchFamily="34" charset="0"/>
              <a:buNone/>
            </a:pPr>
            <a:r>
              <a:rPr lang="tr-TR" sz="3200" i="1" dirty="0" smtClean="0"/>
              <a:t>Diğer toplumsal düzen kuralları ile hukuk kuralları: </a:t>
            </a:r>
            <a:endParaRPr lang="tr-TR" sz="3200" i="1" dirty="0"/>
          </a:p>
        </p:txBody>
      </p:sp>
      <p:sp>
        <p:nvSpPr>
          <p:cNvPr id="7" name="Dikdörtgen 6"/>
          <p:cNvSpPr/>
          <p:nvPr/>
        </p:nvSpPr>
        <p:spPr>
          <a:xfrm>
            <a:off x="1403648" y="2276872"/>
            <a:ext cx="4464496" cy="1077218"/>
          </a:xfrm>
          <a:prstGeom prst="rect">
            <a:avLst/>
          </a:prstGeom>
        </p:spPr>
        <p:txBody>
          <a:bodyPr wrap="square">
            <a:spAutoFit/>
          </a:bodyPr>
          <a:lstStyle/>
          <a:p>
            <a:pPr algn="just"/>
            <a:r>
              <a:rPr lang="tr-TR" sz="3200" dirty="0" smtClean="0"/>
              <a:t>Görgü kuralları nedir/nelerdir ?</a:t>
            </a:r>
            <a:endParaRPr lang="tr-TR" sz="3200" b="1" dirty="0">
              <a:solidFill>
                <a:srgbClr val="FF0000"/>
              </a:solidFill>
            </a:endParaRPr>
          </a:p>
        </p:txBody>
      </p:sp>
      <p:sp>
        <p:nvSpPr>
          <p:cNvPr id="8" name="Dikdörtgen 7"/>
          <p:cNvSpPr/>
          <p:nvPr/>
        </p:nvSpPr>
        <p:spPr>
          <a:xfrm>
            <a:off x="1403648" y="3227492"/>
            <a:ext cx="4464496" cy="1569660"/>
          </a:xfrm>
          <a:prstGeom prst="rect">
            <a:avLst/>
          </a:prstGeom>
        </p:spPr>
        <p:txBody>
          <a:bodyPr wrap="square">
            <a:spAutoFit/>
          </a:bodyPr>
          <a:lstStyle/>
          <a:p>
            <a:pPr algn="just"/>
            <a:r>
              <a:rPr lang="tr-TR" sz="3200" dirty="0" smtClean="0"/>
              <a:t>Görgü kuralları ile hukuk kurallarının </a:t>
            </a:r>
            <a:r>
              <a:rPr lang="tr-TR" sz="3200" b="1" i="1" dirty="0" smtClean="0"/>
              <a:t>ortak noktaları </a:t>
            </a:r>
            <a:r>
              <a:rPr lang="tr-TR" sz="3200" dirty="0" smtClean="0"/>
              <a:t>nelerdir?</a:t>
            </a:r>
          </a:p>
        </p:txBody>
      </p:sp>
      <p:sp>
        <p:nvSpPr>
          <p:cNvPr id="9" name="Dikdörtgen 8"/>
          <p:cNvSpPr/>
          <p:nvPr/>
        </p:nvSpPr>
        <p:spPr>
          <a:xfrm>
            <a:off x="1403648" y="4797152"/>
            <a:ext cx="4536504" cy="1569660"/>
          </a:xfrm>
          <a:prstGeom prst="rect">
            <a:avLst/>
          </a:prstGeom>
        </p:spPr>
        <p:txBody>
          <a:bodyPr wrap="square">
            <a:spAutoFit/>
          </a:bodyPr>
          <a:lstStyle/>
          <a:p>
            <a:pPr algn="just"/>
            <a:r>
              <a:rPr lang="tr-TR" sz="3200" dirty="0" smtClean="0"/>
              <a:t>Görgü kuralları ile hukuk kurallarının </a:t>
            </a:r>
            <a:r>
              <a:rPr lang="tr-TR" sz="3200" b="1" i="1" dirty="0" smtClean="0"/>
              <a:t>farklılıkları </a:t>
            </a:r>
            <a:r>
              <a:rPr lang="tr-TR" sz="3200" dirty="0" smtClean="0"/>
              <a:t>nelerdir?</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0152" y="3068960"/>
            <a:ext cx="3185818" cy="33893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59263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0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a:bodyPr>
          <a:lstStyle/>
          <a:p>
            <a:pPr marL="0" indent="0" algn="ctr">
              <a:buNone/>
            </a:pPr>
            <a:r>
              <a:rPr lang="tr-TR" sz="4000" b="1" i="1" dirty="0" smtClean="0"/>
              <a:t>BU DERSTE NELER ÖĞRENECEĞİZ?</a:t>
            </a:r>
          </a:p>
          <a:p>
            <a:pPr marL="0" indent="0" algn="ctr">
              <a:buNone/>
            </a:pPr>
            <a:endParaRPr lang="tr-TR" sz="1100" b="1" i="1" dirty="0" smtClean="0"/>
          </a:p>
          <a:p>
            <a:pPr marL="0" indent="0" algn="ctr">
              <a:buNone/>
            </a:pPr>
            <a:endParaRPr lang="tr-TR" sz="800" b="1" i="1" dirty="0" smtClean="0"/>
          </a:p>
          <a:p>
            <a:pPr lvl="2">
              <a:buFont typeface="Wingdings" panose="05000000000000000000" pitchFamily="2" charset="2"/>
              <a:buChar char="Ø"/>
            </a:pPr>
            <a:r>
              <a:rPr lang="tr-TR" sz="3200" dirty="0" smtClean="0"/>
              <a:t>Hukuk kavramı</a:t>
            </a:r>
          </a:p>
          <a:p>
            <a:pPr lvl="2">
              <a:buFont typeface="Wingdings" panose="05000000000000000000" pitchFamily="2" charset="2"/>
              <a:buChar char="Ø"/>
            </a:pPr>
            <a:r>
              <a:rPr lang="tr-TR" sz="3200" dirty="0" smtClean="0"/>
              <a:t>Hukuk ve toplum düzeni</a:t>
            </a:r>
          </a:p>
          <a:p>
            <a:pPr lvl="2">
              <a:buFont typeface="Wingdings" panose="05000000000000000000" pitchFamily="2" charset="2"/>
              <a:buChar char="Ø"/>
            </a:pPr>
            <a:r>
              <a:rPr lang="tr-TR" sz="3200" dirty="0" smtClean="0"/>
              <a:t>Hukukun toplumdaki işlevi</a:t>
            </a:r>
          </a:p>
          <a:p>
            <a:pPr lvl="2">
              <a:buFont typeface="Wingdings" panose="05000000000000000000" pitchFamily="2" charset="2"/>
              <a:buChar char="Ø"/>
            </a:pPr>
            <a:r>
              <a:rPr lang="tr-TR" sz="3200" dirty="0" smtClean="0"/>
              <a:t>Diğer toplumsal düzen kuralları (ahlak-din-görgü) ile hukuk kuralları </a:t>
            </a:r>
          </a:p>
          <a:p>
            <a:pPr lvl="2">
              <a:buFont typeface="Wingdings" panose="05000000000000000000" pitchFamily="2" charset="2"/>
              <a:buChar char="Ø"/>
            </a:pPr>
            <a:r>
              <a:rPr lang="tr-TR" sz="3200" dirty="0" smtClean="0"/>
              <a:t>Hukuk kurallarının amacı</a:t>
            </a:r>
          </a:p>
        </p:txBody>
      </p:sp>
      <p:sp>
        <p:nvSpPr>
          <p:cNvPr id="5" name="Unvan 4"/>
          <p:cNvSpPr>
            <a:spLocks noGrp="1"/>
          </p:cNvSpPr>
          <p:nvPr>
            <p:ph type="title"/>
          </p:nvPr>
        </p:nvSpPr>
        <p:spPr/>
        <p:txBody>
          <a:bodyPr/>
          <a:lstStyle/>
          <a:p>
            <a:endParaRPr lang="tr-TR"/>
          </a:p>
        </p:txBody>
      </p:sp>
    </p:spTree>
    <p:extLst>
      <p:ext uri="{BB962C8B-B14F-4D97-AF65-F5344CB8AC3E}">
        <p14:creationId xmlns:p14="http://schemas.microsoft.com/office/powerpoint/2010/main" val="245147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a:bodyPr>
          <a:lstStyle/>
          <a:p>
            <a:pPr marL="0" indent="0" algn="ctr">
              <a:buNone/>
            </a:pPr>
            <a:endParaRPr lang="tr-TR" sz="1100" b="1" i="1" dirty="0" smtClean="0"/>
          </a:p>
          <a:p>
            <a:pPr marL="0" indent="0" algn="ctr">
              <a:buNone/>
            </a:pPr>
            <a:endParaRPr lang="tr-TR" sz="800" b="1" i="1" dirty="0" smtClean="0"/>
          </a:p>
          <a:p>
            <a:pPr marL="0" indent="0">
              <a:buNone/>
            </a:pPr>
            <a:endParaRPr lang="tr-TR" dirty="0"/>
          </a:p>
        </p:txBody>
      </p:sp>
      <p:sp>
        <p:nvSpPr>
          <p:cNvPr id="5" name="İçerik Yer Tutucusu 2"/>
          <p:cNvSpPr txBox="1">
            <a:spLocks/>
          </p:cNvSpPr>
          <p:nvPr/>
        </p:nvSpPr>
        <p:spPr>
          <a:xfrm>
            <a:off x="827584" y="620688"/>
            <a:ext cx="8208912" cy="1008112"/>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60000" lvl="2" indent="0" algn="just">
              <a:spcBef>
                <a:spcPts val="0"/>
              </a:spcBef>
              <a:buFont typeface="Arial" panose="020B0604020202020204" pitchFamily="34" charset="0"/>
              <a:buNone/>
            </a:pPr>
            <a:r>
              <a:rPr lang="tr-TR" sz="3200" i="1" dirty="0" smtClean="0"/>
              <a:t>Diğer toplumsal düzen kuralları ile hukuk kuralları: </a:t>
            </a:r>
            <a:endParaRPr lang="tr-TR" sz="3200" i="1" dirty="0"/>
          </a:p>
        </p:txBody>
      </p:sp>
      <p:sp>
        <p:nvSpPr>
          <p:cNvPr id="6" name="Dikdörtgen 5"/>
          <p:cNvSpPr/>
          <p:nvPr/>
        </p:nvSpPr>
        <p:spPr>
          <a:xfrm>
            <a:off x="2411759" y="2260029"/>
            <a:ext cx="6021949" cy="1384995"/>
          </a:xfrm>
          <a:prstGeom prst="rect">
            <a:avLst/>
          </a:prstGeom>
        </p:spPr>
        <p:txBody>
          <a:bodyPr wrap="square">
            <a:spAutoFit/>
          </a:bodyPr>
          <a:lstStyle/>
          <a:p>
            <a:pPr algn="just"/>
            <a:r>
              <a:rPr lang="tr-TR" sz="2800" i="1" dirty="0"/>
              <a:t>Cumhurbaşkanlığı görevine seçilen kişiyi diğer ülkelerin devlet başkanlarının kutlamaları </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75839" y="4653136"/>
            <a:ext cx="2600325" cy="1762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15653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40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a:bodyPr>
          <a:lstStyle/>
          <a:p>
            <a:pPr marL="0" indent="0" algn="ctr">
              <a:buNone/>
            </a:pPr>
            <a:endParaRPr lang="tr-TR" sz="1100" b="1" i="1" dirty="0" smtClean="0"/>
          </a:p>
          <a:p>
            <a:pPr marL="0" indent="0" algn="ctr">
              <a:buNone/>
            </a:pPr>
            <a:endParaRPr lang="tr-TR" sz="800" b="1" i="1" dirty="0" smtClean="0"/>
          </a:p>
          <a:p>
            <a:pPr marL="0" indent="0">
              <a:buNone/>
            </a:pPr>
            <a:endParaRPr lang="tr-TR" dirty="0"/>
          </a:p>
        </p:txBody>
      </p:sp>
      <p:sp>
        <p:nvSpPr>
          <p:cNvPr id="5" name="İçerik Yer Tutucusu 2"/>
          <p:cNvSpPr txBox="1">
            <a:spLocks/>
          </p:cNvSpPr>
          <p:nvPr/>
        </p:nvSpPr>
        <p:spPr>
          <a:xfrm>
            <a:off x="827584" y="620688"/>
            <a:ext cx="8208912" cy="1008112"/>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60000" lvl="2" indent="0" algn="just">
              <a:spcBef>
                <a:spcPts val="0"/>
              </a:spcBef>
              <a:buFont typeface="Arial" panose="020B0604020202020204" pitchFamily="34" charset="0"/>
              <a:buNone/>
            </a:pPr>
            <a:r>
              <a:rPr lang="tr-TR" sz="3200" i="1" dirty="0" smtClean="0"/>
              <a:t>Diğer toplumsal düzen kuralları ile hukuk kuralları: </a:t>
            </a:r>
            <a:endParaRPr lang="tr-TR" sz="3200" i="1" dirty="0"/>
          </a:p>
        </p:txBody>
      </p:sp>
      <p:sp>
        <p:nvSpPr>
          <p:cNvPr id="6" name="Dikdörtgen 5"/>
          <p:cNvSpPr/>
          <p:nvPr/>
        </p:nvSpPr>
        <p:spPr>
          <a:xfrm>
            <a:off x="1190625" y="2039928"/>
            <a:ext cx="4965551" cy="707886"/>
          </a:xfrm>
          <a:prstGeom prst="rect">
            <a:avLst/>
          </a:prstGeom>
        </p:spPr>
        <p:txBody>
          <a:bodyPr wrap="square">
            <a:spAutoFit/>
          </a:bodyPr>
          <a:lstStyle/>
          <a:p>
            <a:pPr algn="just"/>
            <a:r>
              <a:rPr lang="tr-TR" sz="4000" b="1" dirty="0" smtClean="0"/>
              <a:t>4)Örf ve adet kuralları</a:t>
            </a:r>
            <a:endParaRPr lang="tr-TR" sz="4000" b="1" dirty="0">
              <a:solidFill>
                <a:srgbClr val="FF0000"/>
              </a:solidFill>
            </a:endParaRPr>
          </a:p>
        </p:txBody>
      </p:sp>
      <p:sp>
        <p:nvSpPr>
          <p:cNvPr id="7" name="Dikdörtgen 6"/>
          <p:cNvSpPr/>
          <p:nvPr/>
        </p:nvSpPr>
        <p:spPr>
          <a:xfrm>
            <a:off x="1221785" y="2708920"/>
            <a:ext cx="5870495" cy="707886"/>
          </a:xfrm>
          <a:prstGeom prst="rect">
            <a:avLst/>
          </a:prstGeom>
        </p:spPr>
        <p:txBody>
          <a:bodyPr wrap="square">
            <a:spAutoFit/>
          </a:bodyPr>
          <a:lstStyle/>
          <a:p>
            <a:pPr algn="just"/>
            <a:r>
              <a:rPr lang="tr-TR" sz="4000" dirty="0" smtClean="0"/>
              <a:t>Örf ve adet kuralları nedir?</a:t>
            </a:r>
            <a:endParaRPr lang="tr-TR" sz="4000" b="1" dirty="0">
              <a:solidFill>
                <a:srgbClr val="FF0000"/>
              </a:solidFill>
            </a:endParaRPr>
          </a:p>
        </p:txBody>
      </p:sp>
      <p:sp>
        <p:nvSpPr>
          <p:cNvPr id="8" name="Dikdörtgen 7"/>
          <p:cNvSpPr/>
          <p:nvPr/>
        </p:nvSpPr>
        <p:spPr>
          <a:xfrm>
            <a:off x="1230248" y="3284984"/>
            <a:ext cx="3816424" cy="2062103"/>
          </a:xfrm>
          <a:prstGeom prst="rect">
            <a:avLst/>
          </a:prstGeom>
        </p:spPr>
        <p:txBody>
          <a:bodyPr wrap="square">
            <a:spAutoFit/>
          </a:bodyPr>
          <a:lstStyle/>
          <a:p>
            <a:pPr algn="just"/>
            <a:r>
              <a:rPr lang="tr-TR" sz="3200" dirty="0" smtClean="0"/>
              <a:t>Örf ve adet kuralları ile hukuk kurallarının </a:t>
            </a:r>
            <a:r>
              <a:rPr lang="tr-TR" sz="3200" b="1" i="1" dirty="0" smtClean="0"/>
              <a:t>ortak noktaları </a:t>
            </a:r>
            <a:r>
              <a:rPr lang="tr-TR" sz="3200" dirty="0" smtClean="0"/>
              <a:t>nelerdir?</a:t>
            </a:r>
          </a:p>
        </p:txBody>
      </p:sp>
      <p:sp>
        <p:nvSpPr>
          <p:cNvPr id="9" name="Dikdörtgen 8"/>
          <p:cNvSpPr/>
          <p:nvPr/>
        </p:nvSpPr>
        <p:spPr>
          <a:xfrm>
            <a:off x="1172926" y="5157192"/>
            <a:ext cx="4479194" cy="1569660"/>
          </a:xfrm>
          <a:prstGeom prst="rect">
            <a:avLst/>
          </a:prstGeom>
        </p:spPr>
        <p:txBody>
          <a:bodyPr wrap="square">
            <a:spAutoFit/>
          </a:bodyPr>
          <a:lstStyle/>
          <a:p>
            <a:pPr algn="just"/>
            <a:r>
              <a:rPr lang="tr-TR" sz="3200" dirty="0" smtClean="0"/>
              <a:t>Örf ve adet kuralları ile hukuk kurallarının </a:t>
            </a:r>
            <a:r>
              <a:rPr lang="tr-TR" sz="3200" b="1" i="1" dirty="0" smtClean="0"/>
              <a:t>farklılıkları </a:t>
            </a:r>
            <a:r>
              <a:rPr lang="tr-TR" sz="3200" dirty="0" smtClean="0"/>
              <a:t>nelerdir?</a:t>
            </a: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2161" y="3645024"/>
            <a:ext cx="3131840" cy="30499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59263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a:bodyPr>
          <a:lstStyle/>
          <a:p>
            <a:pPr marL="0" indent="0" algn="ctr">
              <a:buNone/>
            </a:pPr>
            <a:endParaRPr lang="tr-TR" sz="1100" b="1" i="1" dirty="0" smtClean="0"/>
          </a:p>
          <a:p>
            <a:pPr marL="0" indent="0" algn="ctr">
              <a:buNone/>
            </a:pPr>
            <a:endParaRPr lang="tr-TR" sz="800" b="1" i="1" dirty="0" smtClean="0"/>
          </a:p>
          <a:p>
            <a:pPr marL="0" indent="0">
              <a:buNone/>
            </a:pPr>
            <a:endParaRPr lang="tr-TR" dirty="0"/>
          </a:p>
        </p:txBody>
      </p:sp>
      <p:sp>
        <p:nvSpPr>
          <p:cNvPr id="5" name="İçerik Yer Tutucusu 2"/>
          <p:cNvSpPr txBox="1">
            <a:spLocks/>
          </p:cNvSpPr>
          <p:nvPr/>
        </p:nvSpPr>
        <p:spPr>
          <a:xfrm>
            <a:off x="827584" y="620688"/>
            <a:ext cx="8208912" cy="1008112"/>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60000" lvl="2" indent="0" algn="just">
              <a:spcBef>
                <a:spcPts val="0"/>
              </a:spcBef>
              <a:buFont typeface="Arial" panose="020B0604020202020204" pitchFamily="34" charset="0"/>
              <a:buNone/>
            </a:pPr>
            <a:r>
              <a:rPr lang="tr-TR" sz="3200" i="1" dirty="0" smtClean="0"/>
              <a:t>Diğer toplumsal düzen kuralları ile hukuk kuralları: </a:t>
            </a:r>
            <a:endParaRPr lang="tr-TR" sz="3200" i="1" dirty="0"/>
          </a:p>
        </p:txBody>
      </p:sp>
      <p:sp>
        <p:nvSpPr>
          <p:cNvPr id="6" name="Dikdörtgen 5"/>
          <p:cNvSpPr/>
          <p:nvPr/>
        </p:nvSpPr>
        <p:spPr>
          <a:xfrm>
            <a:off x="323528" y="1772816"/>
            <a:ext cx="8712968" cy="1077218"/>
          </a:xfrm>
          <a:prstGeom prst="rect">
            <a:avLst/>
          </a:prstGeom>
        </p:spPr>
        <p:txBody>
          <a:bodyPr wrap="square">
            <a:spAutoFit/>
          </a:bodyPr>
          <a:lstStyle/>
          <a:p>
            <a:pPr algn="ctr"/>
            <a:r>
              <a:rPr lang="tr-TR" sz="3200" b="1" i="1" dirty="0" smtClean="0"/>
              <a:t>Bir kuralın </a:t>
            </a:r>
            <a:r>
              <a:rPr lang="tr-TR" sz="3200" b="1" i="1" dirty="0"/>
              <a:t>ö</a:t>
            </a:r>
            <a:r>
              <a:rPr lang="tr-TR" sz="3200" b="1" i="1" dirty="0" smtClean="0"/>
              <a:t>rf ve adet kuralı olarak kabul edilmesi için gereken şartlar: </a:t>
            </a:r>
            <a:endParaRPr lang="tr-TR" sz="3200" b="1" i="1" dirty="0">
              <a:solidFill>
                <a:srgbClr val="FF0000"/>
              </a:solidFill>
            </a:endParaRPr>
          </a:p>
        </p:txBody>
      </p:sp>
      <p:sp>
        <p:nvSpPr>
          <p:cNvPr id="7" name="Dikdörtgen 6"/>
          <p:cNvSpPr/>
          <p:nvPr/>
        </p:nvSpPr>
        <p:spPr>
          <a:xfrm>
            <a:off x="1871700" y="2881307"/>
            <a:ext cx="6120680" cy="3108543"/>
          </a:xfrm>
          <a:prstGeom prst="rect">
            <a:avLst/>
          </a:prstGeom>
        </p:spPr>
        <p:txBody>
          <a:bodyPr wrap="square">
            <a:spAutoFit/>
          </a:bodyPr>
          <a:lstStyle/>
          <a:p>
            <a:pPr marL="457200" indent="-457200" algn="just">
              <a:buFont typeface="Wingdings" panose="05000000000000000000" pitchFamily="2" charset="2"/>
              <a:buChar char="ü"/>
            </a:pPr>
            <a:r>
              <a:rPr lang="tr-TR" sz="2800" dirty="0" smtClean="0"/>
              <a:t>Kesinlik</a:t>
            </a:r>
          </a:p>
          <a:p>
            <a:pPr marL="457200" indent="-457200" algn="just">
              <a:buFont typeface="Wingdings" panose="05000000000000000000" pitchFamily="2" charset="2"/>
              <a:buChar char="ü"/>
            </a:pPr>
            <a:r>
              <a:rPr lang="tr-TR" sz="2800" dirty="0" smtClean="0"/>
              <a:t>Akla uygunluk</a:t>
            </a:r>
          </a:p>
          <a:p>
            <a:pPr marL="457200" indent="-457200" algn="just">
              <a:buFont typeface="Wingdings" panose="05000000000000000000" pitchFamily="2" charset="2"/>
              <a:buChar char="ü"/>
            </a:pPr>
            <a:r>
              <a:rPr lang="tr-TR" sz="2800" dirty="0" smtClean="0"/>
              <a:t>Kanuna </a:t>
            </a:r>
            <a:r>
              <a:rPr lang="tr-TR" sz="2800" dirty="0"/>
              <a:t>ve hukuk sisteminin genel esaslarına aykırı </a:t>
            </a:r>
            <a:r>
              <a:rPr lang="tr-TR" sz="2800" dirty="0" smtClean="0"/>
              <a:t>olmamak</a:t>
            </a:r>
          </a:p>
          <a:p>
            <a:pPr marL="457200" indent="-457200" algn="just">
              <a:buFont typeface="Wingdings" panose="05000000000000000000" pitchFamily="2" charset="2"/>
              <a:buChar char="ü"/>
            </a:pPr>
            <a:r>
              <a:rPr lang="tr-TR" sz="2800" dirty="0" smtClean="0"/>
              <a:t>Süreklilik</a:t>
            </a:r>
          </a:p>
          <a:p>
            <a:pPr marL="457200" indent="-457200" algn="just">
              <a:buFont typeface="Wingdings" panose="05000000000000000000" pitchFamily="2" charset="2"/>
              <a:buChar char="ü"/>
            </a:pPr>
            <a:r>
              <a:rPr lang="tr-TR" sz="2800" dirty="0" smtClean="0"/>
              <a:t>Eskilik</a:t>
            </a:r>
          </a:p>
          <a:p>
            <a:pPr marL="457200" indent="-457200" algn="just">
              <a:buFont typeface="Wingdings" panose="05000000000000000000" pitchFamily="2" charset="2"/>
              <a:buChar char="ü"/>
            </a:pPr>
            <a:r>
              <a:rPr lang="tr-TR" sz="2800" dirty="0" smtClean="0"/>
              <a:t>Genel İnanç</a:t>
            </a:r>
            <a:endParaRPr lang="tr-TR" sz="2800" dirty="0"/>
          </a:p>
        </p:txBody>
      </p:sp>
    </p:spTree>
    <p:extLst>
      <p:ext uri="{BB962C8B-B14F-4D97-AF65-F5344CB8AC3E}">
        <p14:creationId xmlns:p14="http://schemas.microsoft.com/office/powerpoint/2010/main" val="1361676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nodeType="clickEffect">
                                  <p:stCondLst>
                                    <p:cond delay="0"/>
                                  </p:stCondLst>
                                  <p:childTnLst>
                                    <p:set>
                                      <p:cBhvr>
                                        <p:cTn id="35"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1"/>
            <a:ext cx="8229600" cy="3600400"/>
          </a:xfrm>
        </p:spPr>
        <p:txBody>
          <a:bodyPr>
            <a:normAutofit/>
          </a:bodyPr>
          <a:lstStyle/>
          <a:p>
            <a:pPr marL="0" indent="0" algn="ctr">
              <a:buNone/>
            </a:pPr>
            <a:endParaRPr lang="tr-TR" sz="1100" b="1" i="1" dirty="0" smtClean="0"/>
          </a:p>
          <a:p>
            <a:pPr marL="0" indent="0" algn="ctr">
              <a:buNone/>
            </a:pPr>
            <a:endParaRPr lang="tr-TR" sz="800" b="1" i="1" dirty="0" smtClean="0"/>
          </a:p>
          <a:p>
            <a:pPr marL="0" indent="0">
              <a:buNone/>
            </a:pPr>
            <a:endParaRPr lang="tr-TR" dirty="0"/>
          </a:p>
        </p:txBody>
      </p:sp>
      <p:sp>
        <p:nvSpPr>
          <p:cNvPr id="5" name="Dikdörtgen 4"/>
          <p:cNvSpPr/>
          <p:nvPr/>
        </p:nvSpPr>
        <p:spPr>
          <a:xfrm>
            <a:off x="539552" y="1682805"/>
            <a:ext cx="8208912" cy="954107"/>
          </a:xfrm>
          <a:prstGeom prst="rect">
            <a:avLst/>
          </a:prstGeom>
        </p:spPr>
        <p:txBody>
          <a:bodyPr wrap="square">
            <a:spAutoFit/>
          </a:bodyPr>
          <a:lstStyle/>
          <a:p>
            <a:pPr algn="just"/>
            <a:r>
              <a:rPr lang="tr-TR" sz="2800" dirty="0"/>
              <a:t>1)Hukuk </a:t>
            </a:r>
            <a:r>
              <a:rPr lang="tr-TR" sz="2800" dirty="0" smtClean="0"/>
              <a:t>kuralları, </a:t>
            </a:r>
            <a:r>
              <a:rPr lang="tr-TR" sz="2800" b="1" dirty="0" err="1"/>
              <a:t>insanlararası</a:t>
            </a:r>
            <a:r>
              <a:rPr lang="tr-TR" sz="2800" b="1" dirty="0"/>
              <a:t> ilişkileri düzenlemek amacıyla </a:t>
            </a:r>
            <a:r>
              <a:rPr lang="tr-TR" sz="2800" dirty="0"/>
              <a:t>çıkarılır. </a:t>
            </a:r>
          </a:p>
        </p:txBody>
      </p:sp>
      <p:sp>
        <p:nvSpPr>
          <p:cNvPr id="6" name="Dikdörtgen 5"/>
          <p:cNvSpPr/>
          <p:nvPr/>
        </p:nvSpPr>
        <p:spPr>
          <a:xfrm>
            <a:off x="539552" y="2761764"/>
            <a:ext cx="8208912" cy="523220"/>
          </a:xfrm>
          <a:prstGeom prst="rect">
            <a:avLst/>
          </a:prstGeom>
        </p:spPr>
        <p:txBody>
          <a:bodyPr wrap="square">
            <a:spAutoFit/>
          </a:bodyPr>
          <a:lstStyle/>
          <a:p>
            <a:pPr algn="just"/>
            <a:r>
              <a:rPr lang="tr-TR" sz="2800" dirty="0"/>
              <a:t>2)Hukuk kuralının özünde </a:t>
            </a:r>
            <a:r>
              <a:rPr lang="tr-TR" sz="2800" b="1" dirty="0"/>
              <a:t>emir unsurunun</a:t>
            </a:r>
            <a:r>
              <a:rPr lang="tr-TR" sz="2800" dirty="0"/>
              <a:t> </a:t>
            </a:r>
            <a:r>
              <a:rPr lang="tr-TR" sz="2800" dirty="0" smtClean="0"/>
              <a:t>bulunur.</a:t>
            </a:r>
            <a:endParaRPr lang="tr-TR" sz="2800" dirty="0"/>
          </a:p>
        </p:txBody>
      </p:sp>
      <p:sp>
        <p:nvSpPr>
          <p:cNvPr id="7" name="Dikdörtgen 6"/>
          <p:cNvSpPr/>
          <p:nvPr/>
        </p:nvSpPr>
        <p:spPr>
          <a:xfrm>
            <a:off x="539552" y="3553852"/>
            <a:ext cx="8208912" cy="523220"/>
          </a:xfrm>
          <a:prstGeom prst="rect">
            <a:avLst/>
          </a:prstGeom>
        </p:spPr>
        <p:txBody>
          <a:bodyPr wrap="square">
            <a:spAutoFit/>
          </a:bodyPr>
          <a:lstStyle/>
          <a:p>
            <a:pPr algn="just"/>
            <a:r>
              <a:rPr lang="tr-TR" sz="2800" dirty="0" smtClean="0"/>
              <a:t>3)Hukuk </a:t>
            </a:r>
            <a:r>
              <a:rPr lang="tr-TR" sz="2800" b="1" dirty="0" smtClean="0"/>
              <a:t>maddi </a:t>
            </a:r>
            <a:r>
              <a:rPr lang="tr-TR" sz="2800" b="1" dirty="0"/>
              <a:t>yaptırımla güvence altına </a:t>
            </a:r>
            <a:r>
              <a:rPr lang="tr-TR" sz="2800" b="1" dirty="0" smtClean="0"/>
              <a:t>alınmıştır.</a:t>
            </a:r>
            <a:endParaRPr lang="tr-TR" sz="2800" dirty="0"/>
          </a:p>
        </p:txBody>
      </p:sp>
      <p:sp>
        <p:nvSpPr>
          <p:cNvPr id="8" name="Dikdörtgen 7"/>
          <p:cNvSpPr/>
          <p:nvPr/>
        </p:nvSpPr>
        <p:spPr>
          <a:xfrm>
            <a:off x="1331640" y="836712"/>
            <a:ext cx="6984776" cy="707886"/>
          </a:xfrm>
          <a:prstGeom prst="rect">
            <a:avLst/>
          </a:prstGeom>
        </p:spPr>
        <p:txBody>
          <a:bodyPr wrap="square">
            <a:spAutoFit/>
          </a:bodyPr>
          <a:lstStyle/>
          <a:p>
            <a:pPr algn="just"/>
            <a:r>
              <a:rPr lang="tr-TR" sz="4000" b="1" dirty="0" smtClean="0"/>
              <a:t>Hukuk kurallarının özellikleri </a:t>
            </a:r>
            <a:endParaRPr lang="tr-TR" sz="4000" b="1" dirty="0"/>
          </a:p>
        </p:txBody>
      </p:sp>
      <p:sp>
        <p:nvSpPr>
          <p:cNvPr id="10" name="Dikdörtgen 9"/>
          <p:cNvSpPr/>
          <p:nvPr/>
        </p:nvSpPr>
        <p:spPr>
          <a:xfrm>
            <a:off x="7337472" y="4509120"/>
            <a:ext cx="1217001" cy="246221"/>
          </a:xfrm>
          <a:prstGeom prst="rect">
            <a:avLst/>
          </a:prstGeom>
        </p:spPr>
        <p:txBody>
          <a:bodyPr wrap="none">
            <a:spAutoFit/>
          </a:bodyPr>
          <a:lstStyle/>
          <a:p>
            <a:pPr algn="ctr"/>
            <a:r>
              <a:rPr lang="tr-TR" sz="1000" dirty="0"/>
              <a:t>(</a:t>
            </a:r>
            <a:r>
              <a:rPr lang="tr-TR" sz="1000" dirty="0" err="1" smtClean="0"/>
              <a:t>Güriz</a:t>
            </a:r>
            <a:r>
              <a:rPr lang="tr-TR" sz="1000" dirty="0"/>
              <a:t>, </a:t>
            </a:r>
            <a:r>
              <a:rPr lang="tr-TR" sz="1000" dirty="0" smtClean="0"/>
              <a:t>2011,17,18).</a:t>
            </a:r>
            <a:endParaRPr lang="tr-TR" sz="1000" dirty="0"/>
          </a:p>
        </p:txBody>
      </p:sp>
    </p:spTree>
    <p:extLst>
      <p:ext uri="{BB962C8B-B14F-4D97-AF65-F5344CB8AC3E}">
        <p14:creationId xmlns:p14="http://schemas.microsoft.com/office/powerpoint/2010/main" val="2434468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a:bodyPr>
          <a:lstStyle/>
          <a:p>
            <a:pPr marL="0" lvl="2" indent="0" algn="ctr">
              <a:buNone/>
            </a:pPr>
            <a:r>
              <a:rPr lang="tr-TR" sz="4000" b="1" dirty="0"/>
              <a:t>Hukuk kurallarının amacı</a:t>
            </a:r>
          </a:p>
          <a:p>
            <a:pPr marL="0" indent="0" algn="ctr">
              <a:buNone/>
            </a:pPr>
            <a:endParaRPr lang="tr-TR" sz="1100" b="1" i="1" dirty="0" smtClean="0"/>
          </a:p>
          <a:p>
            <a:pPr marL="0" indent="0" algn="ctr">
              <a:buNone/>
            </a:pPr>
            <a:endParaRPr lang="tr-TR" sz="800" b="1" i="1" dirty="0" smtClean="0"/>
          </a:p>
          <a:p>
            <a:pPr marL="0" indent="0">
              <a:buNone/>
            </a:pPr>
            <a:endParaRPr lang="tr-TR" dirty="0"/>
          </a:p>
        </p:txBody>
      </p:sp>
      <p:sp>
        <p:nvSpPr>
          <p:cNvPr id="5" name="Dikdörtgen 4"/>
          <p:cNvSpPr/>
          <p:nvPr/>
        </p:nvSpPr>
        <p:spPr>
          <a:xfrm>
            <a:off x="611560" y="1772816"/>
            <a:ext cx="8136903" cy="1384995"/>
          </a:xfrm>
          <a:prstGeom prst="rect">
            <a:avLst/>
          </a:prstGeom>
        </p:spPr>
        <p:txBody>
          <a:bodyPr wrap="square">
            <a:spAutoFit/>
          </a:bodyPr>
          <a:lstStyle/>
          <a:p>
            <a:pPr algn="just"/>
            <a:r>
              <a:rPr lang="tr-TR" sz="2800" dirty="0" smtClean="0"/>
              <a:t>Hukukun amacı konusunda ileri sürülen fikirleri, çok genel bir ayrıma göre 2 ana grupta toplamak mümkündür. </a:t>
            </a:r>
            <a:endParaRPr lang="tr-TR" sz="2800" dirty="0"/>
          </a:p>
        </p:txBody>
      </p:sp>
      <p:sp>
        <p:nvSpPr>
          <p:cNvPr id="6" name="Dikdörtgen 5"/>
          <p:cNvSpPr/>
          <p:nvPr/>
        </p:nvSpPr>
        <p:spPr>
          <a:xfrm>
            <a:off x="627529" y="3265820"/>
            <a:ext cx="8136903" cy="523220"/>
          </a:xfrm>
          <a:prstGeom prst="rect">
            <a:avLst/>
          </a:prstGeom>
        </p:spPr>
        <p:txBody>
          <a:bodyPr wrap="square">
            <a:spAutoFit/>
          </a:bodyPr>
          <a:lstStyle/>
          <a:p>
            <a:pPr algn="just"/>
            <a:r>
              <a:rPr lang="tr-TR" sz="2800" dirty="0" smtClean="0"/>
              <a:t>1) Hukukun amacı objektif nitelikteki mutlak idedir.</a:t>
            </a:r>
            <a:endParaRPr lang="tr-TR" sz="2800" dirty="0"/>
          </a:p>
        </p:txBody>
      </p:sp>
      <p:sp>
        <p:nvSpPr>
          <p:cNvPr id="7" name="Dikdörtgen 6"/>
          <p:cNvSpPr/>
          <p:nvPr/>
        </p:nvSpPr>
        <p:spPr>
          <a:xfrm>
            <a:off x="611561" y="3789040"/>
            <a:ext cx="8136903" cy="954107"/>
          </a:xfrm>
          <a:prstGeom prst="rect">
            <a:avLst/>
          </a:prstGeom>
        </p:spPr>
        <p:txBody>
          <a:bodyPr wrap="square">
            <a:spAutoFit/>
          </a:bodyPr>
          <a:lstStyle/>
          <a:p>
            <a:pPr algn="just"/>
            <a:r>
              <a:rPr lang="tr-TR" sz="2800" dirty="0" smtClean="0"/>
              <a:t>2) Hukukun amacı somut çıkarlara (menfaatlere) hizmettir. 						       </a:t>
            </a:r>
            <a:r>
              <a:rPr lang="tr-TR" sz="800" dirty="0" smtClean="0"/>
              <a:t>(</a:t>
            </a:r>
            <a:r>
              <a:rPr lang="tr-TR" sz="800" dirty="0" err="1" smtClean="0"/>
              <a:t>Göğer</a:t>
            </a:r>
            <a:r>
              <a:rPr lang="tr-TR" sz="800" dirty="0" smtClean="0"/>
              <a:t>, 1976, 11-14)</a:t>
            </a:r>
            <a:endParaRPr lang="tr-TR" sz="800" dirty="0"/>
          </a:p>
        </p:txBody>
      </p:sp>
    </p:spTree>
    <p:extLst>
      <p:ext uri="{BB962C8B-B14F-4D97-AF65-F5344CB8AC3E}">
        <p14:creationId xmlns:p14="http://schemas.microsoft.com/office/powerpoint/2010/main" val="759263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t>BU SUNUMDA YARARLANILAN KAYNAKLAR </a:t>
            </a:r>
            <a:endParaRPr lang="tr-TR" b="1" dirty="0"/>
          </a:p>
        </p:txBody>
      </p:sp>
      <p:sp>
        <p:nvSpPr>
          <p:cNvPr id="3" name="İçerik Yer Tutucusu 2"/>
          <p:cNvSpPr>
            <a:spLocks noGrp="1"/>
          </p:cNvSpPr>
          <p:nvPr>
            <p:ph idx="1"/>
          </p:nvPr>
        </p:nvSpPr>
        <p:spPr/>
        <p:txBody>
          <a:bodyPr>
            <a:normAutofit fontScale="92500" lnSpcReduction="10000"/>
          </a:bodyPr>
          <a:lstStyle/>
          <a:p>
            <a:r>
              <a:rPr lang="tr-TR" dirty="0" smtClean="0"/>
              <a:t>Erdoğan </a:t>
            </a:r>
            <a:r>
              <a:rPr lang="tr-TR" dirty="0" err="1" smtClean="0"/>
              <a:t>Göğer</a:t>
            </a:r>
            <a:r>
              <a:rPr lang="tr-TR" dirty="0" smtClean="0"/>
              <a:t>, Hukuk Başlangıcı Dersleri, Ankara Üniversitesi Hukuk Fakültesi Yayınları, No.387, Ankara, 1976.</a:t>
            </a:r>
          </a:p>
          <a:p>
            <a:r>
              <a:rPr lang="tr-TR" dirty="0" smtClean="0"/>
              <a:t>Vecdi Aral, Hukuk ve Hukuk Bilimi Üzerine, 12 Levha Yayınları </a:t>
            </a:r>
            <a:r>
              <a:rPr lang="tr-TR" dirty="0" err="1" smtClean="0"/>
              <a:t>no</a:t>
            </a:r>
            <a:r>
              <a:rPr lang="tr-TR" dirty="0" smtClean="0"/>
              <a:t>. 122, İstanbul, 2010.</a:t>
            </a:r>
          </a:p>
          <a:p>
            <a:r>
              <a:rPr lang="tr-TR" dirty="0" smtClean="0"/>
              <a:t>Adnan </a:t>
            </a:r>
            <a:r>
              <a:rPr lang="tr-TR" dirty="0" err="1" smtClean="0"/>
              <a:t>Güriz</a:t>
            </a:r>
            <a:r>
              <a:rPr lang="tr-TR" dirty="0" smtClean="0"/>
              <a:t>, Hukuk Başlangıcı, Siyasal Kitabevi, Ankara, 2011.</a:t>
            </a:r>
          </a:p>
          <a:p>
            <a:r>
              <a:rPr lang="tr-TR" dirty="0" smtClean="0"/>
              <a:t>Fatih Bilgili, Ertan Demirkapı, Hukukun Temel Kavramları, Dora Basın Yayın Dağıtım, Bursa, 2012.</a:t>
            </a:r>
            <a:endParaRPr lang="tr-TR" dirty="0"/>
          </a:p>
        </p:txBody>
      </p:sp>
    </p:spTree>
    <p:extLst>
      <p:ext uri="{BB962C8B-B14F-4D97-AF65-F5344CB8AC3E}">
        <p14:creationId xmlns:p14="http://schemas.microsoft.com/office/powerpoint/2010/main" val="17866769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9632" y="332656"/>
            <a:ext cx="7056784" cy="2088232"/>
          </a:xfrm>
        </p:spPr>
        <p:txBody>
          <a:bodyPr>
            <a:normAutofit/>
          </a:bodyPr>
          <a:lstStyle/>
          <a:p>
            <a:pPr marL="0" indent="0" algn="ctr">
              <a:spcBef>
                <a:spcPts val="0"/>
              </a:spcBef>
              <a:buNone/>
            </a:pPr>
            <a:r>
              <a:rPr lang="tr-TR" sz="4000" b="1" i="1" dirty="0" smtClean="0"/>
              <a:t>HUKUK NEDİR?</a:t>
            </a:r>
          </a:p>
          <a:p>
            <a:pPr marL="0" indent="0" algn="ctr">
              <a:spcBef>
                <a:spcPts val="0"/>
              </a:spcBef>
              <a:buNone/>
            </a:pPr>
            <a:r>
              <a:rPr lang="tr-TR" sz="4000" dirty="0" smtClean="0"/>
              <a:t>Hukuk denince hangi kavramlar aklınıza geliyor?</a:t>
            </a:r>
            <a:endParaRPr lang="tr-TR" sz="4000" dirty="0"/>
          </a:p>
        </p:txBody>
      </p:sp>
      <p:pic>
        <p:nvPicPr>
          <p:cNvPr id="2050" name="Picture 2" descr="M:\TEMEL HUKUK DERS NOTLARI\Slaytlar\2012_rechtswissenschaft_ejp.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184400"/>
            <a:ext cx="9144000" cy="4673600"/>
          </a:xfrm>
          <a:prstGeom prst="rect">
            <a:avLst/>
          </a:prstGeom>
          <a:noFill/>
          <a:extLst>
            <a:ext uri="{909E8E84-426E-40DD-AFC4-6F175D3DCCD1}">
              <a14:hiddenFill xmlns:a14="http://schemas.microsoft.com/office/drawing/2010/main">
                <a:solidFill>
                  <a:srgbClr val="FFFFFF"/>
                </a:solidFill>
              </a14:hiddenFill>
            </a:ext>
          </a:extLst>
        </p:spPr>
      </p:pic>
      <p:sp>
        <p:nvSpPr>
          <p:cNvPr id="4" name="Unvan 3"/>
          <p:cNvSpPr>
            <a:spLocks noGrp="1"/>
          </p:cNvSpPr>
          <p:nvPr>
            <p:ph type="title"/>
          </p:nvPr>
        </p:nvSpPr>
        <p:spPr/>
        <p:txBody>
          <a:bodyPr/>
          <a:lstStyle/>
          <a:p>
            <a:endParaRPr lang="tr-TR"/>
          </a:p>
        </p:txBody>
      </p:sp>
    </p:spTree>
    <p:extLst>
      <p:ext uri="{BB962C8B-B14F-4D97-AF65-F5344CB8AC3E}">
        <p14:creationId xmlns:p14="http://schemas.microsoft.com/office/powerpoint/2010/main" val="2169411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896544"/>
          </a:xfrm>
        </p:spPr>
        <p:txBody>
          <a:bodyPr>
            <a:normAutofit/>
          </a:bodyPr>
          <a:lstStyle/>
          <a:p>
            <a:pPr marL="0" indent="0" algn="ctr">
              <a:buNone/>
            </a:pPr>
            <a:endParaRPr lang="tr-TR" sz="1100" b="1" i="1" dirty="0" smtClean="0"/>
          </a:p>
          <a:p>
            <a:pPr marL="0" indent="0" algn="ctr">
              <a:buNone/>
            </a:pPr>
            <a:endParaRPr lang="tr-TR" sz="800" b="1" i="1" dirty="0" smtClean="0"/>
          </a:p>
          <a:p>
            <a:pPr marL="0" indent="0" algn="just">
              <a:buNone/>
            </a:pPr>
            <a:r>
              <a:rPr lang="tr-TR" dirty="0" smtClean="0"/>
              <a:t>Hukukun bugüne kadar kesin bir tanımı yapılamamıştır. </a:t>
            </a:r>
          </a:p>
          <a:p>
            <a:pPr marL="0" indent="0" algn="just">
              <a:buNone/>
            </a:pPr>
            <a:endParaRPr lang="tr-TR" sz="1000" dirty="0" smtClean="0"/>
          </a:p>
          <a:p>
            <a:pPr marL="0" indent="0" algn="just">
              <a:buNone/>
            </a:pPr>
            <a:r>
              <a:rPr lang="tr-TR" dirty="0" smtClean="0"/>
              <a:t>Hukuk, ahlak, örf ve din gibi diğer kültür görünümleri ile birlikte sürekli olarak tarihi değişikliğe bağlı, tarihi bir varlıktır. Bu nedenle kesin bir tanımla insan kültürünün diğer yönlerine karşı sınırlandırılamaz. </a:t>
            </a:r>
            <a:r>
              <a:rPr lang="tr-TR" sz="800" dirty="0" smtClean="0"/>
              <a:t>(</a:t>
            </a:r>
            <a:r>
              <a:rPr lang="tr-TR" sz="800" dirty="0" err="1" smtClean="0"/>
              <a:t>Von</a:t>
            </a:r>
            <a:r>
              <a:rPr lang="tr-TR" sz="800" dirty="0" smtClean="0"/>
              <a:t> </a:t>
            </a:r>
            <a:r>
              <a:rPr lang="tr-TR" sz="800" dirty="0" err="1" smtClean="0"/>
              <a:t>Aster’den</a:t>
            </a:r>
            <a:r>
              <a:rPr lang="tr-TR" sz="800" dirty="0" smtClean="0"/>
              <a:t> </a:t>
            </a:r>
            <a:r>
              <a:rPr lang="tr-TR" sz="800" dirty="0" err="1" smtClean="0"/>
              <a:t>akt</a:t>
            </a:r>
            <a:r>
              <a:rPr lang="tr-TR" sz="800" dirty="0" smtClean="0"/>
              <a:t>. Aral, 2010, 2)</a:t>
            </a:r>
            <a:endParaRPr lang="tr-TR" sz="800" dirty="0"/>
          </a:p>
        </p:txBody>
      </p:sp>
      <p:sp>
        <p:nvSpPr>
          <p:cNvPr id="5" name="Unvan 4"/>
          <p:cNvSpPr>
            <a:spLocks noGrp="1"/>
          </p:cNvSpPr>
          <p:nvPr>
            <p:ph type="title"/>
          </p:nvPr>
        </p:nvSpPr>
        <p:spPr/>
        <p:txBody>
          <a:bodyPr/>
          <a:lstStyle/>
          <a:p>
            <a:endParaRPr lang="tr-TR"/>
          </a:p>
        </p:txBody>
      </p:sp>
    </p:spTree>
    <p:extLst>
      <p:ext uri="{BB962C8B-B14F-4D97-AF65-F5344CB8AC3E}">
        <p14:creationId xmlns:p14="http://schemas.microsoft.com/office/powerpoint/2010/main" val="2234669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196752"/>
            <a:ext cx="8229600" cy="3672408"/>
          </a:xfrm>
        </p:spPr>
        <p:txBody>
          <a:bodyPr>
            <a:normAutofit/>
          </a:bodyPr>
          <a:lstStyle/>
          <a:p>
            <a:pPr marL="0" indent="0" algn="ctr">
              <a:buNone/>
            </a:pPr>
            <a:endParaRPr lang="tr-TR" sz="1100" b="1" i="1" dirty="0" smtClean="0"/>
          </a:p>
          <a:p>
            <a:pPr marL="0" indent="0" algn="ctr">
              <a:buNone/>
            </a:pPr>
            <a:endParaRPr lang="tr-TR" sz="800" b="1" i="1" dirty="0" smtClean="0"/>
          </a:p>
          <a:p>
            <a:pPr marL="0" indent="0">
              <a:buNone/>
            </a:pPr>
            <a:r>
              <a:rPr lang="tr-TR" dirty="0"/>
              <a:t>"</a:t>
            </a:r>
            <a:r>
              <a:rPr lang="tr-TR" dirty="0" smtClean="0"/>
              <a:t>Arapçadan alınmış olan hak kelimesinin çoğulu, Arap dil bilgisi kurallarına göre </a:t>
            </a:r>
            <a:r>
              <a:rPr lang="tr-TR" dirty="0" err="1" smtClean="0"/>
              <a:t>hukuk’dur</a:t>
            </a:r>
            <a:r>
              <a:rPr lang="tr-TR" dirty="0" smtClean="0"/>
              <a:t>. Hukuk kelimesi </a:t>
            </a:r>
            <a:r>
              <a:rPr lang="tr-TR" dirty="0" err="1" smtClean="0"/>
              <a:t>Türkçe’de</a:t>
            </a:r>
            <a:r>
              <a:rPr lang="tr-TR" dirty="0" smtClean="0"/>
              <a:t>, Arap dilbilgisi kurallarından farklı olarak tekil anlamda da kullanılmaktadır. Hak ve hukuk kelimelerinin Türk dilinde çeşitli anlamları vardır." </a:t>
            </a:r>
            <a:r>
              <a:rPr lang="tr-TR" sz="800" dirty="0" smtClean="0"/>
              <a:t>(</a:t>
            </a:r>
            <a:r>
              <a:rPr lang="tr-TR" sz="800" dirty="0" err="1" smtClean="0"/>
              <a:t>Göğer</a:t>
            </a:r>
            <a:r>
              <a:rPr lang="tr-TR" sz="800" dirty="0" smtClean="0"/>
              <a:t>, 1976, 9)</a:t>
            </a:r>
          </a:p>
        </p:txBody>
      </p:sp>
      <p:sp>
        <p:nvSpPr>
          <p:cNvPr id="5" name="Unvan 4"/>
          <p:cNvSpPr>
            <a:spLocks noGrp="1"/>
          </p:cNvSpPr>
          <p:nvPr>
            <p:ph type="title"/>
          </p:nvPr>
        </p:nvSpPr>
        <p:spPr/>
        <p:txBody>
          <a:bodyPr/>
          <a:lstStyle/>
          <a:p>
            <a:endParaRPr lang="tr-TR"/>
          </a:p>
        </p:txBody>
      </p:sp>
    </p:spTree>
    <p:extLst>
      <p:ext uri="{BB962C8B-B14F-4D97-AF65-F5344CB8AC3E}">
        <p14:creationId xmlns:p14="http://schemas.microsoft.com/office/powerpoint/2010/main" val="2466514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a:bodyPr>
          <a:lstStyle/>
          <a:p>
            <a:pPr marL="0" indent="0" algn="ctr">
              <a:buNone/>
            </a:pPr>
            <a:endParaRPr lang="tr-TR" sz="1100" b="1" i="1" dirty="0" smtClean="0"/>
          </a:p>
          <a:p>
            <a:pPr marL="0" indent="0" algn="ctr">
              <a:buNone/>
            </a:pPr>
            <a:endParaRPr lang="tr-TR" sz="800" b="1" i="1" dirty="0" smtClean="0"/>
          </a:p>
          <a:p>
            <a:pPr marL="0" indent="0">
              <a:buNone/>
            </a:pPr>
            <a:r>
              <a:rPr lang="tr-TR" dirty="0" smtClean="0"/>
              <a:t>Hukukun Roma Devleti’ndeki karşılığı </a:t>
            </a:r>
            <a:r>
              <a:rPr lang="tr-TR" i="1" dirty="0" err="1" smtClean="0">
                <a:latin typeface="Times New Roman" panose="02020603050405020304" pitchFamily="18" charset="0"/>
                <a:cs typeface="Times New Roman" panose="02020603050405020304" pitchFamily="18" charset="0"/>
              </a:rPr>
              <a:t>ius</a:t>
            </a:r>
            <a:r>
              <a:rPr lang="tr-TR" dirty="0" smtClean="0"/>
              <a:t>;</a:t>
            </a:r>
          </a:p>
          <a:p>
            <a:pPr marL="0" indent="0">
              <a:buNone/>
            </a:pPr>
            <a:r>
              <a:rPr lang="tr-TR" dirty="0" err="1" smtClean="0"/>
              <a:t>Almanca’da</a:t>
            </a:r>
            <a:r>
              <a:rPr lang="tr-TR" dirty="0" smtClean="0"/>
              <a:t> </a:t>
            </a:r>
            <a:r>
              <a:rPr lang="tr-TR" i="1" dirty="0" err="1" smtClean="0">
                <a:latin typeface="Times New Roman" panose="02020603050405020304" pitchFamily="18" charset="0"/>
                <a:cs typeface="Times New Roman" panose="02020603050405020304" pitchFamily="18" charset="0"/>
              </a:rPr>
              <a:t>Recht</a:t>
            </a:r>
            <a:r>
              <a:rPr lang="tr-TR" dirty="0" smtClean="0"/>
              <a:t>;</a:t>
            </a:r>
          </a:p>
          <a:p>
            <a:pPr marL="0" indent="0">
              <a:buNone/>
            </a:pPr>
            <a:r>
              <a:rPr lang="tr-TR" dirty="0" err="1" smtClean="0"/>
              <a:t>İngilizce’de</a:t>
            </a:r>
            <a:r>
              <a:rPr lang="tr-TR" dirty="0" smtClean="0"/>
              <a:t> </a:t>
            </a:r>
            <a:r>
              <a:rPr lang="tr-TR" i="1" dirty="0" err="1" smtClean="0">
                <a:latin typeface="Times New Roman" panose="02020603050405020304" pitchFamily="18" charset="0"/>
                <a:cs typeface="Times New Roman" panose="02020603050405020304" pitchFamily="18" charset="0"/>
              </a:rPr>
              <a:t>Law</a:t>
            </a:r>
            <a:r>
              <a:rPr lang="tr-TR" dirty="0" smtClean="0"/>
              <a:t>;</a:t>
            </a:r>
          </a:p>
          <a:p>
            <a:pPr marL="0" indent="0">
              <a:buNone/>
            </a:pPr>
            <a:r>
              <a:rPr lang="tr-TR" dirty="0" err="1" smtClean="0"/>
              <a:t>Fransızca’da</a:t>
            </a:r>
            <a:r>
              <a:rPr lang="tr-TR" dirty="0" smtClean="0"/>
              <a:t> </a:t>
            </a:r>
            <a:r>
              <a:rPr lang="tr-TR" i="1" dirty="0" err="1" smtClean="0">
                <a:latin typeface="Times New Roman" panose="02020603050405020304" pitchFamily="18" charset="0"/>
                <a:cs typeface="Times New Roman" panose="02020603050405020304" pitchFamily="18" charset="0"/>
              </a:rPr>
              <a:t>Droit</a:t>
            </a:r>
            <a:r>
              <a:rPr lang="tr-TR" dirty="0" smtClean="0"/>
              <a:t>;</a:t>
            </a:r>
          </a:p>
          <a:p>
            <a:pPr marL="0" indent="0">
              <a:buNone/>
            </a:pPr>
            <a:r>
              <a:rPr lang="tr-TR" dirty="0" err="1" smtClean="0"/>
              <a:t>İtalyanca’da</a:t>
            </a:r>
            <a:r>
              <a:rPr lang="tr-TR" dirty="0" smtClean="0"/>
              <a:t> </a:t>
            </a:r>
            <a:r>
              <a:rPr lang="tr-TR" i="1" dirty="0" err="1" smtClean="0">
                <a:latin typeface="Times New Roman" panose="02020603050405020304" pitchFamily="18" charset="0"/>
                <a:cs typeface="Times New Roman" panose="02020603050405020304" pitchFamily="18" charset="0"/>
              </a:rPr>
              <a:t>Diritto</a:t>
            </a:r>
            <a:r>
              <a:rPr lang="tr-TR" dirty="0" smtClean="0"/>
              <a:t>;</a:t>
            </a:r>
          </a:p>
          <a:p>
            <a:pPr marL="0" indent="0">
              <a:buNone/>
            </a:pPr>
            <a:r>
              <a:rPr lang="tr-TR" dirty="0" err="1" smtClean="0"/>
              <a:t>İspanyolca’da</a:t>
            </a:r>
            <a:r>
              <a:rPr lang="tr-TR" dirty="0" smtClean="0"/>
              <a:t> </a:t>
            </a:r>
            <a:r>
              <a:rPr lang="tr-TR" i="1" dirty="0" err="1" smtClean="0">
                <a:latin typeface="Times New Roman" panose="02020603050405020304" pitchFamily="18" charset="0"/>
                <a:cs typeface="Times New Roman" panose="02020603050405020304" pitchFamily="18" charset="0"/>
              </a:rPr>
              <a:t>Derecho</a:t>
            </a:r>
            <a:r>
              <a:rPr lang="tr-TR" dirty="0" err="1" smtClean="0"/>
              <a:t>’dur</a:t>
            </a:r>
            <a:r>
              <a:rPr lang="tr-TR" dirty="0" smtClean="0"/>
              <a:t>.</a:t>
            </a:r>
            <a:endParaRPr lang="tr-TR" dirty="0"/>
          </a:p>
        </p:txBody>
      </p:sp>
      <p:sp>
        <p:nvSpPr>
          <p:cNvPr id="5" name="Unvan 4"/>
          <p:cNvSpPr>
            <a:spLocks noGrp="1"/>
          </p:cNvSpPr>
          <p:nvPr>
            <p:ph type="title"/>
          </p:nvPr>
        </p:nvSpPr>
        <p:spPr/>
        <p:txBody>
          <a:bodyPr/>
          <a:lstStyle/>
          <a:p>
            <a:endParaRPr lang="tr-TR"/>
          </a:p>
        </p:txBody>
      </p:sp>
    </p:spTree>
    <p:extLst>
      <p:ext uri="{BB962C8B-B14F-4D97-AF65-F5344CB8AC3E}">
        <p14:creationId xmlns:p14="http://schemas.microsoft.com/office/powerpoint/2010/main" val="2903072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a:bodyPr>
          <a:lstStyle/>
          <a:p>
            <a:pPr marL="0" indent="0" algn="ctr">
              <a:buNone/>
            </a:pPr>
            <a:endParaRPr lang="tr-TR" sz="1100" b="1" i="1" dirty="0" smtClean="0"/>
          </a:p>
          <a:p>
            <a:pPr marL="0" indent="0" algn="ctr">
              <a:buNone/>
            </a:pPr>
            <a:endParaRPr lang="tr-TR" sz="800" b="1" i="1" dirty="0" smtClean="0"/>
          </a:p>
          <a:p>
            <a:pPr marL="0" indent="0">
              <a:buNone/>
            </a:pPr>
            <a:endParaRPr lang="tr-TR" dirty="0"/>
          </a:p>
        </p:txBody>
      </p:sp>
      <p:sp>
        <p:nvSpPr>
          <p:cNvPr id="4" name="Dikdörtgen 3"/>
          <p:cNvSpPr/>
          <p:nvPr/>
        </p:nvSpPr>
        <p:spPr>
          <a:xfrm>
            <a:off x="7723418" y="6669940"/>
            <a:ext cx="1420582" cy="215444"/>
          </a:xfrm>
          <a:prstGeom prst="rect">
            <a:avLst/>
          </a:prstGeom>
        </p:spPr>
        <p:txBody>
          <a:bodyPr wrap="none">
            <a:spAutoFit/>
          </a:bodyPr>
          <a:lstStyle/>
          <a:p>
            <a:pPr lvl="0">
              <a:spcBef>
                <a:spcPct val="20000"/>
              </a:spcBef>
            </a:pPr>
            <a:r>
              <a:rPr lang="tr-TR" sz="800" dirty="0" smtClean="0">
                <a:solidFill>
                  <a:schemeClr val="bg2">
                    <a:lumMod val="50000"/>
                  </a:schemeClr>
                </a:solidFill>
                <a:latin typeface="Arial" panose="020B0604020202020204" pitchFamily="34" charset="0"/>
                <a:cs typeface="Arial" panose="020B0604020202020204" pitchFamily="34" charset="0"/>
              </a:rPr>
              <a:t>Arş. Gör. Dr. Pelin TAŞKIN</a:t>
            </a:r>
            <a:endParaRPr lang="tr-TR" sz="800" dirty="0">
              <a:solidFill>
                <a:schemeClr val="bg2">
                  <a:lumMod val="50000"/>
                </a:schemeClr>
              </a:solidFill>
              <a:latin typeface="Arial" panose="020B0604020202020204" pitchFamily="34" charset="0"/>
              <a:cs typeface="Arial" panose="020B0604020202020204" pitchFamily="34" charset="0"/>
            </a:endParaRPr>
          </a:p>
        </p:txBody>
      </p:sp>
      <p:sp>
        <p:nvSpPr>
          <p:cNvPr id="5" name="Dikdörtgen 4"/>
          <p:cNvSpPr/>
          <p:nvPr/>
        </p:nvSpPr>
        <p:spPr>
          <a:xfrm>
            <a:off x="1979712" y="2461148"/>
            <a:ext cx="7028335" cy="646331"/>
          </a:xfrm>
          <a:prstGeom prst="rect">
            <a:avLst/>
          </a:prstGeom>
        </p:spPr>
        <p:txBody>
          <a:bodyPr wrap="none">
            <a:spAutoFit/>
          </a:bodyPr>
          <a:lstStyle/>
          <a:p>
            <a:pPr algn="ctr"/>
            <a:r>
              <a:rPr lang="tr-TR" sz="3600" b="1" i="1" dirty="0"/>
              <a:t>Lütfen hukuk tanımlarını araştırınız.</a:t>
            </a:r>
          </a:p>
        </p:txBody>
      </p:sp>
      <p:pic>
        <p:nvPicPr>
          <p:cNvPr id="6" name="Picture 3" descr="M:\TEMEL HUKUK DERS NOTLARI\Slaytlar\attention-148478_640.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02875" y="2204864"/>
            <a:ext cx="952888" cy="792088"/>
          </a:xfrm>
          <a:prstGeom prst="rect">
            <a:avLst/>
          </a:prstGeom>
          <a:noFill/>
          <a:extLst>
            <a:ext uri="{909E8E84-426E-40DD-AFC4-6F175D3DCCD1}">
              <a14:hiddenFill xmlns:a14="http://schemas.microsoft.com/office/drawing/2010/main">
                <a:solidFill>
                  <a:srgbClr val="FFFFFF"/>
                </a:solidFill>
              </a14:hiddenFill>
            </a:ext>
          </a:extLst>
        </p:spPr>
      </p:pic>
      <p:sp>
        <p:nvSpPr>
          <p:cNvPr id="7" name="Unvan 6"/>
          <p:cNvSpPr>
            <a:spLocks noGrp="1"/>
          </p:cNvSpPr>
          <p:nvPr>
            <p:ph type="title"/>
          </p:nvPr>
        </p:nvSpPr>
        <p:spPr/>
        <p:txBody>
          <a:bodyPr/>
          <a:lstStyle/>
          <a:p>
            <a:endParaRPr lang="tr-TR"/>
          </a:p>
        </p:txBody>
      </p:sp>
    </p:spTree>
    <p:extLst>
      <p:ext uri="{BB962C8B-B14F-4D97-AF65-F5344CB8AC3E}">
        <p14:creationId xmlns:p14="http://schemas.microsoft.com/office/powerpoint/2010/main" val="2466514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7504" y="274638"/>
            <a:ext cx="8856984" cy="346050"/>
          </a:xfrm>
        </p:spPr>
        <p:txBody>
          <a:bodyPr>
            <a:normAutofit fontScale="90000"/>
          </a:bodyPr>
          <a:lstStyle/>
          <a:p>
            <a:pPr algn="just"/>
            <a:r>
              <a:rPr lang="tr-TR" sz="2400" b="1" dirty="0" smtClean="0"/>
              <a:t>TEMEL HUKUK</a:t>
            </a:r>
            <a:endParaRPr lang="tr-TR" sz="2400" b="1" dirty="0"/>
          </a:p>
        </p:txBody>
      </p:sp>
      <p:sp>
        <p:nvSpPr>
          <p:cNvPr id="3" name="İçerik Yer Tutucusu 2"/>
          <p:cNvSpPr>
            <a:spLocks noGrp="1"/>
          </p:cNvSpPr>
          <p:nvPr>
            <p:ph idx="1"/>
          </p:nvPr>
        </p:nvSpPr>
        <p:spPr>
          <a:xfrm>
            <a:off x="467544" y="908721"/>
            <a:ext cx="8280920" cy="720079"/>
          </a:xfrm>
        </p:spPr>
        <p:txBody>
          <a:bodyPr>
            <a:normAutofit fontScale="92500" lnSpcReduction="20000"/>
          </a:bodyPr>
          <a:lstStyle/>
          <a:p>
            <a:pPr marL="0" indent="0" algn="ctr">
              <a:buNone/>
            </a:pPr>
            <a:endParaRPr lang="tr-TR" sz="1100" b="1" i="1" dirty="0"/>
          </a:p>
          <a:p>
            <a:pPr marL="0" indent="0" algn="ctr">
              <a:buNone/>
            </a:pPr>
            <a:r>
              <a:rPr lang="tr-TR" b="1" dirty="0" smtClean="0"/>
              <a:t>Hak ne anlama gelir?</a:t>
            </a:r>
            <a:endParaRPr lang="tr-TR" b="1" dirty="0"/>
          </a:p>
          <a:p>
            <a:pPr marL="0" indent="0">
              <a:buNone/>
            </a:pPr>
            <a:endParaRPr lang="tr-TR" b="1" dirty="0"/>
          </a:p>
        </p:txBody>
      </p:sp>
      <p:sp>
        <p:nvSpPr>
          <p:cNvPr id="5" name="Dikdörtgen 4"/>
          <p:cNvSpPr/>
          <p:nvPr/>
        </p:nvSpPr>
        <p:spPr>
          <a:xfrm>
            <a:off x="1076887" y="1988840"/>
            <a:ext cx="7462109" cy="3508653"/>
          </a:xfrm>
          <a:prstGeom prst="rect">
            <a:avLst/>
          </a:prstGeom>
        </p:spPr>
        <p:txBody>
          <a:bodyPr wrap="square">
            <a:spAutoFit/>
          </a:bodyPr>
          <a:lstStyle/>
          <a:p>
            <a:pPr marL="514350" indent="-514350">
              <a:buAutoNum type="arabicParenR"/>
            </a:pPr>
            <a:r>
              <a:rPr lang="tr-TR" sz="2800" dirty="0" smtClean="0">
                <a:cs typeface="Arial" panose="020B0604020202020204" pitchFamily="34" charset="0"/>
              </a:rPr>
              <a:t>Tanrı</a:t>
            </a:r>
            <a:r>
              <a:rPr lang="tr-TR" sz="2800" dirty="0">
                <a:cs typeface="Arial" panose="020B0604020202020204" pitchFamily="34" charset="0"/>
              </a:rPr>
              <a:t>, doğruluk, liyakat gibi anlamları </a:t>
            </a:r>
            <a:r>
              <a:rPr lang="tr-TR" sz="2800" dirty="0" smtClean="0">
                <a:cs typeface="Arial" panose="020B0604020202020204" pitchFamily="34" charset="0"/>
              </a:rPr>
              <a:t>vardır.</a:t>
            </a:r>
          </a:p>
          <a:p>
            <a:endParaRPr lang="tr-TR" sz="1000" dirty="0" smtClean="0">
              <a:cs typeface="Arial" panose="020B0604020202020204" pitchFamily="34" charset="0"/>
            </a:endParaRPr>
          </a:p>
          <a:p>
            <a:r>
              <a:rPr lang="tr-TR" sz="2800" dirty="0" smtClean="0">
                <a:cs typeface="Arial" panose="020B0604020202020204" pitchFamily="34" charset="0"/>
              </a:rPr>
              <a:t>2) Bazı </a:t>
            </a:r>
            <a:r>
              <a:rPr lang="tr-TR" sz="2800" dirty="0">
                <a:cs typeface="Arial" panose="020B0604020202020204" pitchFamily="34" charset="0"/>
              </a:rPr>
              <a:t>hallerde bir hukuk </a:t>
            </a:r>
            <a:r>
              <a:rPr lang="tr-TR" sz="2800" dirty="0" smtClean="0">
                <a:cs typeface="Arial" panose="020B0604020202020204" pitchFamily="34" charset="0"/>
              </a:rPr>
              <a:t>müessesi </a:t>
            </a:r>
            <a:r>
              <a:rPr lang="tr-TR" sz="2800" dirty="0">
                <a:cs typeface="Arial" panose="020B0604020202020204" pitchFamily="34" charset="0"/>
              </a:rPr>
              <a:t>anlamını da taşımaktadır. </a:t>
            </a:r>
            <a:r>
              <a:rPr lang="tr-TR" sz="2800" dirty="0" err="1">
                <a:cs typeface="Arial" panose="020B0604020202020204" pitchFamily="34" charset="0"/>
              </a:rPr>
              <a:t>Örn</a:t>
            </a:r>
            <a:r>
              <a:rPr lang="tr-TR" sz="2800" dirty="0">
                <a:cs typeface="Arial" panose="020B0604020202020204" pitchFamily="34" charset="0"/>
              </a:rPr>
              <a:t>. Telif hakkı. </a:t>
            </a:r>
            <a:endParaRPr lang="tr-TR" sz="2800" dirty="0" smtClean="0">
              <a:cs typeface="Arial" panose="020B0604020202020204" pitchFamily="34" charset="0"/>
            </a:endParaRPr>
          </a:p>
          <a:p>
            <a:endParaRPr lang="tr-TR" sz="800" dirty="0" smtClean="0">
              <a:cs typeface="Arial" panose="020B0604020202020204" pitchFamily="34" charset="0"/>
            </a:endParaRPr>
          </a:p>
          <a:p>
            <a:r>
              <a:rPr lang="tr-TR" sz="2800" dirty="0" smtClean="0">
                <a:cs typeface="Arial" panose="020B0604020202020204" pitchFamily="34" charset="0"/>
              </a:rPr>
              <a:t>3) Objektif </a:t>
            </a:r>
            <a:r>
              <a:rPr lang="tr-TR" sz="2800" dirty="0">
                <a:cs typeface="Arial" panose="020B0604020202020204" pitchFamily="34" charset="0"/>
              </a:rPr>
              <a:t>hukukun kişiye tanıdığı yetki anlamında da kullanılmaktadır. </a:t>
            </a:r>
            <a:endParaRPr lang="tr-TR" sz="2800" dirty="0" smtClean="0">
              <a:cs typeface="Arial" panose="020B0604020202020204" pitchFamily="34" charset="0"/>
            </a:endParaRPr>
          </a:p>
          <a:p>
            <a:endParaRPr lang="tr-TR" sz="800" dirty="0" smtClean="0">
              <a:cs typeface="Arial" panose="020B0604020202020204" pitchFamily="34" charset="0"/>
            </a:endParaRPr>
          </a:p>
          <a:p>
            <a:r>
              <a:rPr lang="tr-TR" sz="2800" dirty="0" smtClean="0">
                <a:cs typeface="Arial" panose="020B0604020202020204" pitchFamily="34" charset="0"/>
              </a:rPr>
              <a:t>4) Hak </a:t>
            </a:r>
            <a:r>
              <a:rPr lang="tr-TR" sz="2800" dirty="0">
                <a:cs typeface="Arial" panose="020B0604020202020204" pitchFamily="34" charset="0"/>
              </a:rPr>
              <a:t>kelimesi, İnsan Hakları ve Temel Haklar kavramlarıyla da ilgilidir. </a:t>
            </a:r>
          </a:p>
        </p:txBody>
      </p:sp>
    </p:spTree>
    <p:extLst>
      <p:ext uri="{BB962C8B-B14F-4D97-AF65-F5344CB8AC3E}">
        <p14:creationId xmlns:p14="http://schemas.microsoft.com/office/powerpoint/2010/main" val="2135749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3568" y="2060848"/>
            <a:ext cx="8229600" cy="2520280"/>
          </a:xfrm>
        </p:spPr>
        <p:txBody>
          <a:bodyPr>
            <a:normAutofit/>
          </a:bodyPr>
          <a:lstStyle/>
          <a:p>
            <a:pPr marL="0" indent="0" algn="ctr">
              <a:buNone/>
            </a:pPr>
            <a:r>
              <a:rPr lang="tr-TR" dirty="0" smtClean="0"/>
              <a:t>İnsan </a:t>
            </a:r>
            <a:r>
              <a:rPr lang="tr-TR" dirty="0"/>
              <a:t>gruplarının birlikte yaşadığı, çeşitli ilişkiler kurduğu, aralarında örgütlenme biçimlerinin oluştuğu insan topluluğu</a:t>
            </a:r>
            <a:r>
              <a:rPr lang="tr-TR" b="1" dirty="0"/>
              <a:t> toplum</a:t>
            </a:r>
            <a:r>
              <a:rPr lang="tr-TR" dirty="0"/>
              <a:t> olarak nitelendirilebilir</a:t>
            </a:r>
            <a:r>
              <a:rPr lang="tr-TR" dirty="0" smtClean="0"/>
              <a:t>. </a:t>
            </a:r>
            <a:endParaRPr lang="tr-TR" b="1" dirty="0">
              <a:solidFill>
                <a:srgbClr val="FF0000"/>
              </a:solidFill>
            </a:endParaRPr>
          </a:p>
        </p:txBody>
      </p:sp>
      <p:sp>
        <p:nvSpPr>
          <p:cNvPr id="5" name="İçerik Yer Tutucusu 2"/>
          <p:cNvSpPr txBox="1">
            <a:spLocks/>
          </p:cNvSpPr>
          <p:nvPr/>
        </p:nvSpPr>
        <p:spPr>
          <a:xfrm>
            <a:off x="467544" y="908721"/>
            <a:ext cx="8280920" cy="720079"/>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endParaRPr lang="tr-TR" sz="1100" b="1" i="1" dirty="0" smtClean="0"/>
          </a:p>
          <a:p>
            <a:pPr marL="0" indent="0" algn="ctr">
              <a:buFont typeface="Arial" panose="020B0604020202020204" pitchFamily="34" charset="0"/>
              <a:buNone/>
            </a:pPr>
            <a:r>
              <a:rPr lang="tr-TR" b="1" dirty="0" smtClean="0"/>
              <a:t>Hukuk ve Toplum Düzeni</a:t>
            </a:r>
          </a:p>
          <a:p>
            <a:pPr marL="0" indent="0">
              <a:buFont typeface="Arial" panose="020B0604020202020204" pitchFamily="34" charset="0"/>
              <a:buNone/>
            </a:pPr>
            <a:endParaRPr lang="tr-TR" b="1" dirty="0"/>
          </a:p>
        </p:txBody>
      </p:sp>
      <p:sp>
        <p:nvSpPr>
          <p:cNvPr id="6" name="Unvan 5"/>
          <p:cNvSpPr>
            <a:spLocks noGrp="1"/>
          </p:cNvSpPr>
          <p:nvPr>
            <p:ph type="title"/>
          </p:nvPr>
        </p:nvSpPr>
        <p:spPr/>
        <p:txBody>
          <a:bodyPr/>
          <a:lstStyle/>
          <a:p>
            <a:endParaRPr lang="tr-TR"/>
          </a:p>
        </p:txBody>
      </p:sp>
    </p:spTree>
    <p:extLst>
      <p:ext uri="{BB962C8B-B14F-4D97-AF65-F5344CB8AC3E}">
        <p14:creationId xmlns:p14="http://schemas.microsoft.com/office/powerpoint/2010/main" val="2135749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1196</TotalTime>
  <Words>822</Words>
  <Application>Microsoft Office PowerPoint</Application>
  <PresentationFormat>Ekran Gösterisi (4:3)</PresentationFormat>
  <Paragraphs>142</Paragraphs>
  <Slides>25</Slides>
  <Notes>6</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25</vt:i4>
      </vt:variant>
    </vt:vector>
  </HeadingPairs>
  <TitlesOfParts>
    <vt:vector size="30" baseType="lpstr">
      <vt:lpstr>Arial</vt:lpstr>
      <vt:lpstr>Calibri</vt:lpstr>
      <vt:lpstr>Times New Roman</vt:lpstr>
      <vt:lpstr>Wingdings</vt:lpstr>
      <vt:lpstr>Ofis Teması</vt:lpstr>
      <vt:lpstr>EĞİTİM HUKUKU</vt:lpstr>
      <vt:lpstr>PowerPoint Sunusu</vt:lpstr>
      <vt:lpstr>PowerPoint Sunusu</vt:lpstr>
      <vt:lpstr>PowerPoint Sunusu</vt:lpstr>
      <vt:lpstr>PowerPoint Sunusu</vt:lpstr>
      <vt:lpstr>PowerPoint Sunusu</vt:lpstr>
      <vt:lpstr>PowerPoint Sunusu</vt:lpstr>
      <vt:lpstr>TEMEL HUKUK</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BU SUNUMDA YARARLANILAN KAYNAKLAR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TEMEL HUKUK</dc:title>
  <dc:creator>Pelin</dc:creator>
  <cp:lastModifiedBy>Yazar</cp:lastModifiedBy>
  <cp:revision>56</cp:revision>
  <dcterms:created xsi:type="dcterms:W3CDTF">2014-08-28T12:31:19Z</dcterms:created>
  <dcterms:modified xsi:type="dcterms:W3CDTF">2020-01-31T06:34:10Z</dcterms:modified>
</cp:coreProperties>
</file>