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57" r:id="rId2"/>
    <p:sldId id="259" r:id="rId3"/>
    <p:sldId id="262" r:id="rId4"/>
    <p:sldId id="263" r:id="rId5"/>
    <p:sldId id="264" r:id="rId6"/>
    <p:sldId id="310" r:id="rId7"/>
    <p:sldId id="266" r:id="rId8"/>
    <p:sldId id="311" r:id="rId9"/>
    <p:sldId id="270" r:id="rId10"/>
    <p:sldId id="312" r:id="rId11"/>
    <p:sldId id="271" r:id="rId12"/>
    <p:sldId id="272" r:id="rId13"/>
    <p:sldId id="273" r:id="rId14"/>
    <p:sldId id="313" r:id="rId15"/>
    <p:sldId id="276" r:id="rId16"/>
    <p:sldId id="277" r:id="rId17"/>
    <p:sldId id="278" r:id="rId18"/>
    <p:sldId id="314" r:id="rId19"/>
    <p:sldId id="293" r:id="rId20"/>
    <p:sldId id="295" r:id="rId21"/>
    <p:sldId id="296" r:id="rId22"/>
    <p:sldId id="297" r:id="rId23"/>
    <p:sldId id="298" r:id="rId24"/>
    <p:sldId id="299" r:id="rId25"/>
    <p:sldId id="300" r:id="rId26"/>
    <p:sldId id="303"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7"/>
    <p:restoredTop sz="95588"/>
  </p:normalViewPr>
  <p:slideViewPr>
    <p:cSldViewPr snapToGrid="0" snapToObjects="1">
      <p:cViewPr varScale="1">
        <p:scale>
          <a:sx n="67" d="100"/>
          <a:sy n="67" d="100"/>
        </p:scale>
        <p:origin x="72" y="5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424C41-6062-E442-84DE-531DBBDB1BF3}" type="datetimeFigureOut">
              <a:rPr lang="en-US" smtClean="0"/>
              <a:t>10/25/2017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C9495B-F23E-F442-AC59-F84732BEA9D6}" type="slidenum">
              <a:rPr lang="en-US" smtClean="0"/>
              <a:t>‹#›</a:t>
            </a:fld>
            <a:endParaRPr lang="en-US"/>
          </a:p>
        </p:txBody>
      </p:sp>
    </p:spTree>
    <p:extLst>
      <p:ext uri="{BB962C8B-B14F-4D97-AF65-F5344CB8AC3E}">
        <p14:creationId xmlns:p14="http://schemas.microsoft.com/office/powerpoint/2010/main" val="1843993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C9495B-F23E-F442-AC59-F84732BEA9D6}" type="slidenum">
              <a:rPr lang="en-US" smtClean="0"/>
              <a:t>2</a:t>
            </a:fld>
            <a:endParaRPr lang="en-US"/>
          </a:p>
        </p:txBody>
      </p:sp>
    </p:spTree>
    <p:extLst>
      <p:ext uri="{BB962C8B-B14F-4D97-AF65-F5344CB8AC3E}">
        <p14:creationId xmlns:p14="http://schemas.microsoft.com/office/powerpoint/2010/main" val="943947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C9495B-F23E-F442-AC59-F84732BEA9D6}" type="slidenum">
              <a:rPr lang="en-US" smtClean="0"/>
              <a:t>4</a:t>
            </a:fld>
            <a:endParaRPr lang="en-US"/>
          </a:p>
        </p:txBody>
      </p:sp>
    </p:spTree>
    <p:extLst>
      <p:ext uri="{BB962C8B-B14F-4D97-AF65-F5344CB8AC3E}">
        <p14:creationId xmlns:p14="http://schemas.microsoft.com/office/powerpoint/2010/main" val="10345145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C9495B-F23E-F442-AC59-F84732BEA9D6}" type="slidenum">
              <a:rPr lang="en-US" smtClean="0"/>
              <a:t>7</a:t>
            </a:fld>
            <a:endParaRPr lang="en-US"/>
          </a:p>
        </p:txBody>
      </p:sp>
    </p:spTree>
    <p:extLst>
      <p:ext uri="{BB962C8B-B14F-4D97-AF65-F5344CB8AC3E}">
        <p14:creationId xmlns:p14="http://schemas.microsoft.com/office/powerpoint/2010/main" val="767066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C9495B-F23E-F442-AC59-F84732BEA9D6}" type="slidenum">
              <a:rPr lang="en-US" smtClean="0"/>
              <a:t>12</a:t>
            </a:fld>
            <a:endParaRPr lang="en-US"/>
          </a:p>
        </p:txBody>
      </p:sp>
    </p:spTree>
    <p:extLst>
      <p:ext uri="{BB962C8B-B14F-4D97-AF65-F5344CB8AC3E}">
        <p14:creationId xmlns:p14="http://schemas.microsoft.com/office/powerpoint/2010/main" val="1112720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2C9495B-F23E-F442-AC59-F84732BEA9D6}" type="slidenum">
              <a:rPr lang="en-US" smtClean="0"/>
              <a:t>16</a:t>
            </a:fld>
            <a:endParaRPr lang="en-US"/>
          </a:p>
        </p:txBody>
      </p:sp>
    </p:spTree>
    <p:extLst>
      <p:ext uri="{BB962C8B-B14F-4D97-AF65-F5344CB8AC3E}">
        <p14:creationId xmlns:p14="http://schemas.microsoft.com/office/powerpoint/2010/main" val="1272796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572276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439493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990892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77F9CC4-4449-1346-8037-A1AEA9EA1C32}"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20774867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77F9CC4-4449-1346-8037-A1AEA9EA1C32}" type="datetimeFigureOut">
              <a:rPr lang="en-US" smtClean="0"/>
              <a:t>10/25/2017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373226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D77F9CC4-4449-1346-8037-A1AEA9EA1C32}" type="datetimeFigureOut">
              <a:rPr lang="en-US" smtClean="0"/>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63151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D77F9CC4-4449-1346-8037-A1AEA9EA1C32}" type="datetimeFigureOut">
              <a:rPr lang="en-US" smtClean="0"/>
              <a:t>10/25/2017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200747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D77F9CC4-4449-1346-8037-A1AEA9EA1C32}" type="datetimeFigureOut">
              <a:rPr lang="en-US" smtClean="0"/>
              <a:t>10/25/2017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28970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7F9CC4-4449-1346-8037-A1AEA9EA1C32}" type="datetimeFigureOut">
              <a:rPr lang="en-US" smtClean="0"/>
              <a:t>10/25/2017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117142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77F9CC4-4449-1346-8037-A1AEA9EA1C32}" type="datetimeFigureOut">
              <a:rPr lang="en-US" smtClean="0"/>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68002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77F9CC4-4449-1346-8037-A1AEA9EA1C32}" type="datetimeFigureOut">
              <a:rPr lang="en-US" smtClean="0"/>
              <a:t>10/25/2017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3ECBE-B153-CE40-9F21-07C22C0E9539}" type="slidenum">
              <a:rPr lang="en-US" smtClean="0"/>
              <a:t>‹#›</a:t>
            </a:fld>
            <a:endParaRPr lang="en-US"/>
          </a:p>
        </p:txBody>
      </p:sp>
    </p:spTree>
    <p:extLst>
      <p:ext uri="{BB962C8B-B14F-4D97-AF65-F5344CB8AC3E}">
        <p14:creationId xmlns:p14="http://schemas.microsoft.com/office/powerpoint/2010/main" val="150122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7F9CC4-4449-1346-8037-A1AEA9EA1C32}" type="datetimeFigureOut">
              <a:rPr lang="en-US" smtClean="0"/>
              <a:t>10/25/2017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3ECBE-B153-CE40-9F21-07C22C0E9539}" type="slidenum">
              <a:rPr lang="en-US" smtClean="0"/>
              <a:t>‹#›</a:t>
            </a:fld>
            <a:endParaRPr lang="en-US"/>
          </a:p>
        </p:txBody>
      </p:sp>
    </p:spTree>
    <p:extLst>
      <p:ext uri="{BB962C8B-B14F-4D97-AF65-F5344CB8AC3E}">
        <p14:creationId xmlns:p14="http://schemas.microsoft.com/office/powerpoint/2010/main" val="327254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6065"/>
            <a:ext cx="11277600" cy="4761820"/>
          </a:xfrm>
        </p:spPr>
        <p:txBody>
          <a:bodyPr>
            <a:noAutofit/>
          </a:bodyPr>
          <a:lstStyle/>
          <a:p>
            <a:pPr algn="just"/>
            <a:r>
              <a:rPr lang="tr-TR" sz="3200" b="1" i="1" dirty="0" err="1" smtClean="0"/>
              <a:t>Epicurus</a:t>
            </a:r>
            <a:r>
              <a:rPr lang="tr-TR" sz="3200" b="1" i="1" dirty="0" smtClean="0"/>
              <a:t> </a:t>
            </a:r>
            <a:r>
              <a:rPr lang="tr-TR" sz="3200" i="1" dirty="0"/>
              <a:t>tarafından</a:t>
            </a:r>
            <a:r>
              <a:rPr lang="tr-TR" sz="3200" dirty="0"/>
              <a:t>, Yunancada bölünemez anlamına gelen “</a:t>
            </a:r>
            <a:r>
              <a:rPr lang="tr-TR" sz="3200" dirty="0" err="1"/>
              <a:t>Atomos</a:t>
            </a:r>
            <a:r>
              <a:rPr lang="tr-TR" sz="3200" dirty="0"/>
              <a:t>”  dan hareketle </a:t>
            </a:r>
            <a:r>
              <a:rPr lang="tr-TR" sz="3200" b="1" i="1" dirty="0"/>
              <a:t>Atom</a:t>
            </a:r>
            <a:r>
              <a:rPr lang="tr-TR" sz="3200" dirty="0"/>
              <a:t> kavramı ortaya atılmıştır. </a:t>
            </a:r>
            <a:endParaRPr lang="tr-TR" sz="3200" dirty="0" smtClean="0"/>
          </a:p>
          <a:p>
            <a:pPr algn="just"/>
            <a:r>
              <a:rPr lang="tr-TR" sz="3200" dirty="0" smtClean="0"/>
              <a:t>Bir elementin en küçük parçacığına atom denir. Atomların varlığı ile ilgili ilk inandırıcı yorum İngiliz Bilim adamı John </a:t>
            </a:r>
            <a:r>
              <a:rPr lang="tr-TR" sz="3200" dirty="0" err="1" smtClean="0"/>
              <a:t>Dalton</a:t>
            </a:r>
            <a:r>
              <a:rPr lang="tr-TR" sz="3200" dirty="0" smtClean="0"/>
              <a:t> tarafından yapılmıştır.</a:t>
            </a:r>
            <a:r>
              <a:rPr lang="tr-TR" sz="3200" dirty="0"/>
              <a:t> </a:t>
            </a:r>
            <a:endParaRPr lang="tr-TR" sz="3200" dirty="0" smtClean="0"/>
          </a:p>
          <a:p>
            <a:pPr algn="just"/>
            <a:r>
              <a:rPr lang="tr-TR" sz="3200" b="1" dirty="0" smtClean="0">
                <a:solidFill>
                  <a:srgbClr val="FF0000"/>
                </a:solidFill>
              </a:rPr>
              <a:t>Elementler</a:t>
            </a:r>
            <a:r>
              <a:rPr lang="tr-TR" sz="3200" dirty="0" smtClean="0"/>
              <a:t> atom denen parçacıklardan oluşmuşlardır. Element yalnızca bir tür atomdan oluşmuş saf maddedir.</a:t>
            </a:r>
          </a:p>
          <a:p>
            <a:pPr algn="just"/>
            <a:r>
              <a:rPr lang="tr-TR" sz="3200" dirty="0" smtClean="0"/>
              <a:t>Bir kimyasal bileşik iki veya daha fazla elementin atomlarının basit bir sayısal oranda birleşmesi ile ve kimyasal reaksiyonlar sonucunda meydana gelir.</a:t>
            </a:r>
            <a:endParaRPr lang="en-US" sz="3200" dirty="0"/>
          </a:p>
        </p:txBody>
      </p:sp>
      <p:sp>
        <p:nvSpPr>
          <p:cNvPr id="4" name="Title 1"/>
          <p:cNvSpPr>
            <a:spLocks noGrp="1"/>
          </p:cNvSpPr>
          <p:nvPr>
            <p:ph type="title"/>
          </p:nvPr>
        </p:nvSpPr>
        <p:spPr>
          <a:xfrm>
            <a:off x="838200" y="365125"/>
            <a:ext cx="10515600" cy="842573"/>
          </a:xfrm>
        </p:spPr>
        <p:txBody>
          <a:bodyPr>
            <a:normAutofit/>
          </a:bodyPr>
          <a:lstStyle/>
          <a:p>
            <a:pPr algn="ctr"/>
            <a:r>
              <a:rPr lang="tr-TR" b="1" dirty="0" smtClean="0">
                <a:solidFill>
                  <a:srgbClr val="FF0000"/>
                </a:solidFill>
              </a:rPr>
              <a:t>1. </a:t>
            </a:r>
            <a:r>
              <a:rPr lang="en-US" b="1" dirty="0" smtClean="0">
                <a:solidFill>
                  <a:srgbClr val="FF0000"/>
                </a:solidFill>
              </a:rPr>
              <a:t>GİRİŞ</a:t>
            </a:r>
            <a:endParaRPr lang="en-US" b="1" dirty="0">
              <a:solidFill>
                <a:srgbClr val="FF0000"/>
              </a:solidFill>
            </a:endParaRPr>
          </a:p>
        </p:txBody>
      </p:sp>
    </p:spTree>
    <p:extLst>
      <p:ext uri="{BB962C8B-B14F-4D97-AF65-F5344CB8AC3E}">
        <p14:creationId xmlns:p14="http://schemas.microsoft.com/office/powerpoint/2010/main" val="1605908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İçerik Yer Tutucusu 2"/>
              <p:cNvSpPr>
                <a:spLocks noGrp="1"/>
              </p:cNvSpPr>
              <p:nvPr>
                <p:ph idx="1"/>
              </p:nvPr>
            </p:nvSpPr>
            <p:spPr>
              <a:xfrm>
                <a:off x="263618" y="1496452"/>
                <a:ext cx="10515600" cy="4351338"/>
              </a:xfrm>
            </p:spPr>
            <p:txBody>
              <a:bodyPr/>
              <a:lstStyle/>
              <a:p>
                <a:pPr marL="0" indent="0">
                  <a:buNone/>
                </a:pPr>
                <a:r>
                  <a:rPr lang="tr-TR" dirty="0" smtClean="0"/>
                  <a:t>                          </a:t>
                </a:r>
                <a:r>
                  <a:rPr lang="tr-TR" dirty="0" err="1" smtClean="0"/>
                  <a:t>Ee</a:t>
                </a:r>
                <a:r>
                  <a:rPr lang="tr-TR" dirty="0" smtClean="0"/>
                  <a:t>  </a:t>
                </a:r>
                <a:r>
                  <a:rPr lang="tr-TR" dirty="0"/>
                  <a:t>=  H e v                 idi. Buradan:</a:t>
                </a:r>
              </a:p>
              <a:p>
                <a:endParaRPr lang="tr-TR" dirty="0"/>
              </a:p>
              <a:p>
                <a:pPr marL="0" indent="0">
                  <a:buNone/>
                </a:pPr>
                <a14:m>
                  <m:oMathPara xmlns:m="http://schemas.openxmlformats.org/officeDocument/2006/math">
                    <m:oMathParaPr>
                      <m:jc m:val="centerGroup"/>
                    </m:oMathParaPr>
                    <m:oMath xmlns:m="http://schemas.openxmlformats.org/officeDocument/2006/math">
                      <m:r>
                        <a:rPr lang="tr-TR">
                          <a:latin typeface="Cambria Math" charset="0"/>
                        </a:rPr>
                        <m:t> </m:t>
                      </m:r>
                      <m:r>
                        <m:rPr>
                          <m:sty m:val="p"/>
                        </m:rPr>
                        <a:rPr lang="tr-TR">
                          <a:latin typeface="Cambria Math" charset="0"/>
                        </a:rPr>
                        <m:t>v</m:t>
                      </m:r>
                      <m:r>
                        <a:rPr lang="tr-TR">
                          <a:latin typeface="Cambria Math" charset="0"/>
                        </a:rPr>
                        <m:t>= </m:t>
                      </m:r>
                      <m:f>
                        <m:fPr>
                          <m:ctrlPr>
                            <a:rPr lang="tr-TR" i="1">
                              <a:latin typeface="Cambria Math" panose="02040503050406030204" pitchFamily="18" charset="0"/>
                            </a:rPr>
                          </m:ctrlPr>
                        </m:fPr>
                        <m:num>
                          <m:r>
                            <m:rPr>
                              <m:sty m:val="p"/>
                            </m:rPr>
                            <a:rPr lang="tr-TR">
                              <a:latin typeface="Cambria Math" charset="0"/>
                            </a:rPr>
                            <m:t>E</m:t>
                          </m:r>
                        </m:num>
                        <m:den>
                          <m:r>
                            <m:rPr>
                              <m:sty m:val="p"/>
                            </m:rPr>
                            <a:rPr lang="tr-TR">
                              <a:latin typeface="Cambria Math" charset="0"/>
                            </a:rPr>
                            <m:t>H</m:t>
                          </m:r>
                        </m:den>
                      </m:f>
                      <m:r>
                        <a:rPr lang="tr-TR">
                          <a:latin typeface="Cambria Math" charset="0"/>
                        </a:rPr>
                        <m:t>                       </m:t>
                      </m:r>
                      <m:r>
                        <m:rPr>
                          <m:sty m:val="p"/>
                        </m:rPr>
                        <a:rPr lang="tr-TR">
                          <a:latin typeface="Cambria Math" charset="0"/>
                        </a:rPr>
                        <m:t>yaz</m:t>
                      </m:r>
                      <m:r>
                        <a:rPr lang="tr-TR">
                          <a:latin typeface="Cambria Math" charset="0"/>
                        </a:rPr>
                        <m:t>ı</m:t>
                      </m:r>
                      <m:r>
                        <m:rPr>
                          <m:sty m:val="p"/>
                        </m:rPr>
                        <a:rPr lang="tr-TR">
                          <a:latin typeface="Cambria Math" charset="0"/>
                        </a:rPr>
                        <m:t>labilir</m:t>
                      </m:r>
                      <m:r>
                        <a:rPr lang="tr-TR">
                          <a:latin typeface="Cambria Math" charset="0"/>
                        </a:rPr>
                        <m:t>.  </m:t>
                      </m:r>
                      <m:r>
                        <m:rPr>
                          <m:sty m:val="p"/>
                        </m:rPr>
                        <a:rPr lang="tr-TR">
                          <a:latin typeface="Cambria Math" charset="0"/>
                        </a:rPr>
                        <m:t>Buradan</m:t>
                      </m:r>
                    </m:oMath>
                  </m:oMathPara>
                </a14:m>
                <a:endParaRPr lang="en-US" dirty="0"/>
              </a:p>
              <a:p>
                <a:endParaRPr lang="tr-TR" dirty="0" smtClean="0"/>
              </a:p>
              <a:p>
                <a:pPr marL="0" indent="0">
                  <a:buNone/>
                </a:pPr>
                <a14:m>
                  <m:oMath xmlns:m="http://schemas.openxmlformats.org/officeDocument/2006/math">
                    <m:r>
                      <a:rPr lang="tr-TR" b="0" i="1" smtClean="0">
                        <a:latin typeface="Cambria Math" panose="02040503050406030204" pitchFamily="18" charset="0"/>
                      </a:rPr>
                      <m:t>                           </m:t>
                    </m:r>
                    <m:f>
                      <m:fPr>
                        <m:ctrlPr>
                          <a:rPr lang="tr-TR" i="1">
                            <a:latin typeface="Cambria Math" panose="02040503050406030204" pitchFamily="18" charset="0"/>
                          </a:rPr>
                        </m:ctrlPr>
                      </m:fPr>
                      <m:num>
                        <m:r>
                          <m:rPr>
                            <m:sty m:val="p"/>
                          </m:rPr>
                          <a:rPr lang="tr-TR">
                            <a:latin typeface="Cambria Math" charset="0"/>
                          </a:rPr>
                          <m:t>e</m:t>
                        </m:r>
                      </m:num>
                      <m:den>
                        <m:r>
                          <m:rPr>
                            <m:sty m:val="p"/>
                          </m:rPr>
                          <a:rPr lang="tr-TR">
                            <a:latin typeface="Cambria Math" charset="0"/>
                          </a:rPr>
                          <m:t>m</m:t>
                        </m:r>
                      </m:den>
                    </m:f>
                    <m:r>
                      <a:rPr lang="tr-TR">
                        <a:latin typeface="Cambria Math" charset="0"/>
                      </a:rPr>
                      <m:t> =  </m:t>
                    </m:r>
                    <m:f>
                      <m:fPr>
                        <m:ctrlPr>
                          <a:rPr lang="tr-TR" i="1">
                            <a:latin typeface="Cambria Math" panose="02040503050406030204" pitchFamily="18" charset="0"/>
                          </a:rPr>
                        </m:ctrlPr>
                      </m:fPr>
                      <m:num>
                        <m:r>
                          <m:rPr>
                            <m:sty m:val="p"/>
                          </m:rPr>
                          <a:rPr lang="tr-TR">
                            <a:latin typeface="Cambria Math" charset="0"/>
                          </a:rPr>
                          <m:t>E</m:t>
                        </m:r>
                      </m:num>
                      <m:den>
                        <m:sSup>
                          <m:sSupPr>
                            <m:ctrlPr>
                              <a:rPr lang="tr-TR" i="1">
                                <a:latin typeface="Cambria Math" panose="02040503050406030204" pitchFamily="18" charset="0"/>
                              </a:rPr>
                            </m:ctrlPr>
                          </m:sSupPr>
                          <m:e>
                            <m:r>
                              <m:rPr>
                                <m:sty m:val="p"/>
                              </m:rPr>
                              <a:rPr lang="tr-TR">
                                <a:latin typeface="Cambria Math" charset="0"/>
                              </a:rPr>
                              <m:t>H</m:t>
                            </m:r>
                          </m:e>
                          <m:sup>
                            <m:r>
                              <a:rPr lang="tr-TR">
                                <a:latin typeface="Cambria Math" charset="0"/>
                              </a:rPr>
                              <m:t>2</m:t>
                            </m:r>
                          </m:sup>
                        </m:sSup>
                        <m:r>
                          <a:rPr lang="tr-TR">
                            <a:latin typeface="Cambria Math" charset="0"/>
                          </a:rPr>
                          <m:t> </m:t>
                        </m:r>
                        <m:r>
                          <m:rPr>
                            <m:sty m:val="p"/>
                          </m:rPr>
                          <a:rPr lang="tr-TR">
                            <a:latin typeface="Cambria Math" charset="0"/>
                          </a:rPr>
                          <m:t>r</m:t>
                        </m:r>
                      </m:den>
                    </m:f>
                    <m:r>
                      <a:rPr lang="tr-TR">
                        <a:latin typeface="Cambria Math" charset="0"/>
                      </a:rPr>
                      <m:t>                 </m:t>
                    </m:r>
                    <m:r>
                      <m:rPr>
                        <m:sty m:val="p"/>
                      </m:rPr>
                      <a:rPr lang="tr-TR">
                        <a:latin typeface="Cambria Math" charset="0"/>
                      </a:rPr>
                      <m:t>olur</m:t>
                    </m:r>
                    <m:r>
                      <a:rPr lang="tr-TR">
                        <a:latin typeface="Cambria Math" charset="0"/>
                      </a:rPr>
                      <m:t>.</m:t>
                    </m:r>
                  </m:oMath>
                </a14:m>
                <a:r>
                  <a:rPr lang="tr-TR" dirty="0"/>
                  <a:t> </a:t>
                </a:r>
                <a:endParaRPr lang="en-US" dirty="0"/>
              </a:p>
              <a:p>
                <a:endParaRPr lang="tr-TR" dirty="0"/>
              </a:p>
            </p:txBody>
          </p:sp>
        </mc:Choice>
        <mc:Fallback>
          <p:sp>
            <p:nvSpPr>
              <p:cNvPr id="3" name="İçerik Yer Tutucusu 2"/>
              <p:cNvSpPr>
                <a:spLocks noGrp="1" noRot="1" noChangeAspect="1" noMove="1" noResize="1" noEditPoints="1" noAdjustHandles="1" noChangeArrowheads="1" noChangeShapeType="1" noTextEdit="1"/>
              </p:cNvSpPr>
              <p:nvPr>
                <p:ph idx="1"/>
              </p:nvPr>
            </p:nvSpPr>
            <p:spPr>
              <a:xfrm>
                <a:off x="263618" y="1496452"/>
                <a:ext cx="10515600" cy="4351338"/>
              </a:xfrm>
              <a:blipFill rotWithShape="0">
                <a:blip r:embed="rId2"/>
                <a:stretch>
                  <a:fillRect t="-2241"/>
                </a:stretch>
              </a:blipFill>
            </p:spPr>
            <p:txBody>
              <a:bodyPr/>
              <a:lstStyle/>
              <a:p>
                <a:r>
                  <a:rPr lang="tr-TR">
                    <a:noFill/>
                  </a:rPr>
                  <a:t> </a:t>
                </a:r>
              </a:p>
            </p:txBody>
          </p:sp>
        </mc:Fallback>
      </mc:AlternateContent>
      <p:sp>
        <p:nvSpPr>
          <p:cNvPr id="2" name="Dikdörtgen 1"/>
          <p:cNvSpPr/>
          <p:nvPr/>
        </p:nvSpPr>
        <p:spPr>
          <a:xfrm>
            <a:off x="1541934" y="372547"/>
            <a:ext cx="2062616" cy="523220"/>
          </a:xfrm>
          <a:prstGeom prst="rect">
            <a:avLst/>
          </a:prstGeom>
        </p:spPr>
        <p:txBody>
          <a:bodyPr wrap="none">
            <a:spAutoFit/>
          </a:bodyPr>
          <a:lstStyle/>
          <a:p>
            <a:r>
              <a:rPr lang="tr-TR" sz="2800" dirty="0"/>
              <a:t>Bu eşitlikten </a:t>
            </a:r>
          </a:p>
        </p:txBody>
      </p:sp>
    </p:spTree>
    <p:extLst>
      <p:ext uri="{BB962C8B-B14F-4D97-AF65-F5344CB8AC3E}">
        <p14:creationId xmlns:p14="http://schemas.microsoft.com/office/powerpoint/2010/main" val="3372794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4838" y="655608"/>
            <a:ext cx="11145328" cy="5521355"/>
          </a:xfrm>
        </p:spPr>
        <p:txBody>
          <a:bodyPr>
            <a:normAutofit/>
          </a:bodyPr>
          <a:lstStyle/>
          <a:p>
            <a:pPr algn="just"/>
            <a:r>
              <a:rPr lang="tr-TR" sz="3200" i="1" dirty="0" smtClean="0"/>
              <a:t>Bütün elektronlar için bu yolla elde edilen e/m oranlarının sayısal değeri;</a:t>
            </a:r>
            <a:endParaRPr lang="tr-TR" sz="3200" dirty="0" smtClean="0"/>
          </a:p>
          <a:p>
            <a:pPr marL="0" indent="0" algn="just">
              <a:buNone/>
            </a:pPr>
            <a:r>
              <a:rPr lang="tr-TR" sz="3200" dirty="0" smtClean="0"/>
              <a:t> </a:t>
            </a:r>
            <a:r>
              <a:rPr lang="tr-TR" sz="3200" dirty="0" smtClean="0"/>
              <a:t>            </a:t>
            </a:r>
            <a:r>
              <a:rPr lang="tr-TR" sz="3200" b="1" dirty="0" smtClean="0"/>
              <a:t>– </a:t>
            </a:r>
            <a:r>
              <a:rPr lang="tr-TR" sz="3200" b="1" dirty="0"/>
              <a:t>1.7588 10</a:t>
            </a:r>
            <a:r>
              <a:rPr lang="tr-TR" sz="3200" b="1" baseline="30000" dirty="0"/>
              <a:t>8</a:t>
            </a:r>
            <a:r>
              <a:rPr lang="tr-TR" sz="3200" b="1" dirty="0"/>
              <a:t>  </a:t>
            </a:r>
            <a:r>
              <a:rPr lang="tr-TR" sz="3200" b="1" dirty="0" err="1"/>
              <a:t>Coulomb</a:t>
            </a:r>
            <a:r>
              <a:rPr lang="tr-TR" sz="3200" b="1" dirty="0"/>
              <a:t> (</a:t>
            </a:r>
            <a:r>
              <a:rPr lang="tr-TR" sz="3200" b="1" dirty="0" err="1"/>
              <a:t>Kulon</a:t>
            </a:r>
            <a:r>
              <a:rPr lang="tr-TR" sz="3200" b="1" dirty="0"/>
              <a:t>) g</a:t>
            </a:r>
            <a:r>
              <a:rPr lang="tr-TR" sz="3200" b="1" baseline="30000" dirty="0"/>
              <a:t>–1</a:t>
            </a:r>
            <a:r>
              <a:rPr lang="tr-TR" sz="3200" dirty="0"/>
              <a:t>  </a:t>
            </a:r>
            <a:r>
              <a:rPr lang="tr-TR" sz="3200" dirty="0" err="1" smtClean="0"/>
              <a:t>dır</a:t>
            </a:r>
            <a:r>
              <a:rPr lang="tr-TR" sz="3200" dirty="0" smtClean="0"/>
              <a:t>.  </a:t>
            </a:r>
          </a:p>
          <a:p>
            <a:pPr marL="0" indent="0" algn="just">
              <a:buNone/>
            </a:pPr>
            <a:r>
              <a:rPr lang="tr-TR" sz="3200" dirty="0" smtClean="0"/>
              <a:t>e/m oranı bulunduktan sonra yük ve kütleyi ayrı ayrı bulabilmek için başka bir deney yapılır.</a:t>
            </a:r>
            <a:endParaRPr lang="tr-TR" sz="3200" dirty="0" smtClean="0"/>
          </a:p>
        </p:txBody>
      </p:sp>
    </p:spTree>
    <p:extLst>
      <p:ext uri="{BB962C8B-B14F-4D97-AF65-F5344CB8AC3E}">
        <p14:creationId xmlns:p14="http://schemas.microsoft.com/office/powerpoint/2010/main" val="18415857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63906" y="357442"/>
            <a:ext cx="6499412" cy="773562"/>
          </a:xfrm>
        </p:spPr>
        <p:txBody>
          <a:bodyPr/>
          <a:lstStyle/>
          <a:p>
            <a:r>
              <a:rPr lang="tr-TR" b="1" i="1">
                <a:solidFill>
                  <a:srgbClr val="FF0000"/>
                </a:solidFill>
              </a:rPr>
              <a:t>MILLIKAN</a:t>
            </a:r>
            <a:r>
              <a:rPr lang="tr-TR" b="1">
                <a:solidFill>
                  <a:srgbClr val="FF0000"/>
                </a:solidFill>
              </a:rPr>
              <a:t>  ’IN YAĞ DENEYİ</a:t>
            </a:r>
            <a:endParaRPr lang="tr-TR">
              <a:solidFill>
                <a:srgbClr val="FF0000"/>
              </a:solidFill>
            </a:endParaRPr>
          </a:p>
        </p:txBody>
      </p:sp>
      <p:sp>
        <p:nvSpPr>
          <p:cNvPr id="3" name="Content Placeholder 2"/>
          <p:cNvSpPr>
            <a:spLocks noGrp="1"/>
          </p:cNvSpPr>
          <p:nvPr>
            <p:ph idx="1"/>
          </p:nvPr>
        </p:nvSpPr>
        <p:spPr>
          <a:xfrm>
            <a:off x="269956" y="1131004"/>
            <a:ext cx="11697926" cy="4779484"/>
          </a:xfrm>
        </p:spPr>
        <p:txBody>
          <a:bodyPr>
            <a:noAutofit/>
          </a:bodyPr>
          <a:lstStyle/>
          <a:p>
            <a:r>
              <a:rPr lang="tr-TR" sz="3200" dirty="0" err="1" smtClean="0"/>
              <a:t>Yük’ü</a:t>
            </a:r>
            <a:r>
              <a:rPr lang="tr-TR" sz="3200" dirty="0" smtClean="0"/>
              <a:t> tek başına ölçmek için yapılan ilk deney 1909 yılında R.A. </a:t>
            </a:r>
            <a:r>
              <a:rPr lang="tr-TR" sz="3200" dirty="0" err="1" smtClean="0"/>
              <a:t>Millikan</a:t>
            </a:r>
            <a:r>
              <a:rPr lang="tr-TR" sz="3200" dirty="0" smtClean="0"/>
              <a:t> tarafından gerçekleştirilmiştir. </a:t>
            </a:r>
          </a:p>
          <a:p>
            <a:r>
              <a:rPr lang="tr-TR" sz="3200" dirty="0" smtClean="0"/>
              <a:t>Yüklü elektrotlar arasında bulut şeklinde küçük tanecikli yağ püskürtülür. Yağ damlacıkları üzerindeki </a:t>
            </a:r>
            <a:r>
              <a:rPr lang="tr-TR" sz="3200" dirty="0" err="1" smtClean="0"/>
              <a:t>m.g</a:t>
            </a:r>
            <a:r>
              <a:rPr lang="tr-TR" sz="3200" dirty="0" smtClean="0"/>
              <a:t> yerçekimi kuvveti nedeni ile kabın dibinde toplanmaya çalışırlar.</a:t>
            </a:r>
          </a:p>
          <a:p>
            <a:pPr marL="0" indent="0">
              <a:buNone/>
            </a:pPr>
            <a:r>
              <a:rPr lang="tr-TR" sz="3200" dirty="0" smtClean="0"/>
              <a:t>m: damlacığın kütlesi</a:t>
            </a:r>
          </a:p>
          <a:p>
            <a:pPr marL="0" indent="0">
              <a:buNone/>
            </a:pPr>
            <a:r>
              <a:rPr lang="tr-TR" sz="3200" dirty="0" smtClean="0"/>
              <a:t>g: Sabit yer çekimi ivmesidir.</a:t>
            </a:r>
            <a:endParaRPr lang="tr-TR" sz="3200" dirty="0" smtClean="0"/>
          </a:p>
        </p:txBody>
      </p:sp>
    </p:spTree>
    <p:extLst>
      <p:ext uri="{BB962C8B-B14F-4D97-AF65-F5344CB8AC3E}">
        <p14:creationId xmlns:p14="http://schemas.microsoft.com/office/powerpoint/2010/main" val="10811742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200025" y="557213"/>
            <a:ext cx="11601450" cy="5509200"/>
          </a:xfrm>
          <a:prstGeom prst="rect">
            <a:avLst/>
          </a:prstGeom>
          <a:noFill/>
        </p:spPr>
        <p:txBody>
          <a:bodyPr wrap="square" rtlCol="0">
            <a:spAutoFit/>
          </a:bodyPr>
          <a:lstStyle/>
          <a:p>
            <a:r>
              <a:rPr lang="tr-TR" sz="3200" dirty="0" smtClean="0"/>
              <a:t>Damlacıklar – yüklü iseler, elektrotlar arasındaki alanın etkisiyle </a:t>
            </a:r>
          </a:p>
          <a:p>
            <a:r>
              <a:rPr lang="tr-TR" sz="3200" dirty="0" smtClean="0"/>
              <a:t>yukarı doğru çekilirler. Böylece oluşan elektriksel kuvvet, E elektriksel alanın şiddeti, q tek bir damlacığın toplam elektrik yükü olmak üzere </a:t>
            </a:r>
            <a:r>
              <a:rPr lang="tr-TR" sz="3200" dirty="0" err="1" smtClean="0"/>
              <a:t>E.q</a:t>
            </a:r>
            <a:r>
              <a:rPr lang="tr-TR" sz="3200" dirty="0" smtClean="0"/>
              <a:t> dur.</a:t>
            </a:r>
          </a:p>
          <a:p>
            <a:r>
              <a:rPr lang="tr-TR" sz="3200" dirty="0" smtClean="0"/>
              <a:t>Deney ortamı bir ışık demetiyle aydınlatılarak tek bir damlacığın hareketi ölçülür. Elektrolar arasındaki potansiyel ayarlanarak damlacık hareketsiz hale getirilir. Bu şartlar altında, damlaya etki eden havanın kaldırma kuvveti düzeltmesi yapıldıktan sonra, yer çekimi kuvveti </a:t>
            </a:r>
            <a:r>
              <a:rPr lang="tr-TR" sz="3200" dirty="0" err="1" smtClean="0"/>
              <a:t>m.g</a:t>
            </a:r>
            <a:r>
              <a:rPr lang="tr-TR" sz="3200" dirty="0" smtClean="0"/>
              <a:t>, elektrik kuvveti </a:t>
            </a:r>
            <a:r>
              <a:rPr lang="tr-TR" sz="3200" dirty="0" err="1" smtClean="0"/>
              <a:t>E.q’ye</a:t>
            </a:r>
            <a:r>
              <a:rPr lang="tr-TR" sz="3200" dirty="0" smtClean="0"/>
              <a:t> eşit olur.</a:t>
            </a:r>
          </a:p>
          <a:p>
            <a:endParaRPr lang="tr-TR" sz="3200" dirty="0"/>
          </a:p>
          <a:p>
            <a:r>
              <a:rPr lang="tr-TR" sz="3200" dirty="0" smtClean="0"/>
              <a:t>                            </a:t>
            </a:r>
            <a:r>
              <a:rPr lang="tr-TR" sz="3200" dirty="0" err="1" smtClean="0"/>
              <a:t>m.g</a:t>
            </a:r>
            <a:r>
              <a:rPr lang="tr-TR" sz="3200" dirty="0" smtClean="0"/>
              <a:t> = </a:t>
            </a:r>
            <a:r>
              <a:rPr lang="tr-TR" sz="3200" dirty="0" err="1" smtClean="0"/>
              <a:t>E.q</a:t>
            </a:r>
            <a:endParaRPr lang="tr-TR" sz="3200" dirty="0"/>
          </a:p>
        </p:txBody>
      </p:sp>
    </p:spTree>
    <p:extLst>
      <p:ext uri="{BB962C8B-B14F-4D97-AF65-F5344CB8AC3E}">
        <p14:creationId xmlns:p14="http://schemas.microsoft.com/office/powerpoint/2010/main" val="20024954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0074" y="525463"/>
            <a:ext cx="10410825" cy="5846762"/>
          </a:xfrm>
        </p:spPr>
        <p:txBody>
          <a:bodyPr>
            <a:normAutofit/>
          </a:bodyPr>
          <a:lstStyle/>
          <a:p>
            <a:r>
              <a:rPr lang="tr-TR" dirty="0" smtClean="0"/>
              <a:t>E ve g bilindiği için, M başka bir deneyle ölçülüp yerine konarak q hesaplanır. M’nin ölçülmesi için şekildeki elektrik alanı kesilir ve aynı damlacığın hava içindeki serbest düşmesi gözlenir. </a:t>
            </a:r>
          </a:p>
          <a:p>
            <a:r>
              <a:rPr lang="tr-TR" dirty="0" smtClean="0"/>
              <a:t>Hava sürtünmesi nedeniyle damlacık üzerinde bir kuvvet doğar. Bu kuvvetin değeri, damlacığın hızıyla artar ve belirli bir hızdan sonra sabit kalır. </a:t>
            </a:r>
          </a:p>
          <a:p>
            <a:r>
              <a:rPr lang="tr-TR" dirty="0" smtClean="0"/>
              <a:t>Bu anda yer çekimi kuvveti, sürtünme kuvvetine eşit olur. Damlacığın serbest düşmesinde eriştiği limit hız v’nin ölçülmesinden, damlacığın yarıçapı hesaplanır (r). </a:t>
            </a:r>
          </a:p>
          <a:p>
            <a:r>
              <a:rPr lang="tr-TR" dirty="0" smtClean="0"/>
              <a:t>Çünkü v limit hızı r</a:t>
            </a:r>
            <a:r>
              <a:rPr lang="tr-TR" baseline="30000" dirty="0" smtClean="0"/>
              <a:t>2 </a:t>
            </a:r>
            <a:r>
              <a:rPr lang="tr-TR" dirty="0" smtClean="0"/>
              <a:t>ile orantılıdır. Böylece r bulunduktan sonra damlacığın kütlesi, hacmi (4/3 </a:t>
            </a:r>
            <a:r>
              <a:rPr lang="tr-TR" dirty="0"/>
              <a:t>π </a:t>
            </a:r>
            <a:r>
              <a:rPr lang="tr-TR" dirty="0" smtClean="0"/>
              <a:t>r</a:t>
            </a:r>
            <a:r>
              <a:rPr lang="tr-TR" baseline="30000" dirty="0" smtClean="0"/>
              <a:t>3</a:t>
            </a:r>
            <a:r>
              <a:rPr lang="tr-TR" dirty="0" smtClean="0"/>
              <a:t>)</a:t>
            </a:r>
            <a:r>
              <a:rPr lang="tr-TR" baseline="30000" dirty="0" smtClean="0"/>
              <a:t> </a:t>
            </a:r>
            <a:r>
              <a:rPr lang="tr-TR" dirty="0" smtClean="0"/>
              <a:t>ve yağın yoğunluğu yardımı ile hesaplanır.</a:t>
            </a:r>
            <a:endParaRPr lang="tr-TR" dirty="0"/>
          </a:p>
        </p:txBody>
      </p:sp>
    </p:spTree>
    <p:extLst>
      <p:ext uri="{BB962C8B-B14F-4D97-AF65-F5344CB8AC3E}">
        <p14:creationId xmlns:p14="http://schemas.microsoft.com/office/powerpoint/2010/main" val="4209921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404" y="425231"/>
            <a:ext cx="11593902" cy="5590367"/>
          </a:xfrm>
        </p:spPr>
        <p:txBody>
          <a:bodyPr>
            <a:normAutofit/>
          </a:bodyPr>
          <a:lstStyle/>
          <a:p>
            <a:pPr marL="0" indent="0">
              <a:buNone/>
            </a:pPr>
            <a:r>
              <a:rPr lang="tr-TR" sz="3200" dirty="0" smtClean="0"/>
              <a:t>Deneyler, yağ </a:t>
            </a:r>
            <a:r>
              <a:rPr lang="tr-TR" sz="3200" dirty="0"/>
              <a:t>damlasını üzerindeki yüklerin değiştiği ve en küçük değerin  </a:t>
            </a:r>
            <a:r>
              <a:rPr lang="tr-TR" sz="3200" b="1" dirty="0"/>
              <a:t>– 1.60 10</a:t>
            </a:r>
            <a:r>
              <a:rPr lang="tr-TR" sz="3200" b="1" baseline="30000" dirty="0"/>
              <a:t>–19</a:t>
            </a:r>
            <a:r>
              <a:rPr lang="tr-TR" sz="3200" b="1" dirty="0"/>
              <a:t> </a:t>
            </a:r>
            <a:r>
              <a:rPr lang="tr-TR" sz="3200" b="1" dirty="0" err="1"/>
              <a:t>Kulon</a:t>
            </a:r>
            <a:r>
              <a:rPr lang="tr-TR" sz="3200" dirty="0"/>
              <a:t>  olduğu ve diğer yüklerin ise bunun tam katları olduğu gözlenmiştir. </a:t>
            </a:r>
            <a:endParaRPr lang="tr-TR" sz="3200" dirty="0" smtClean="0"/>
          </a:p>
          <a:p>
            <a:pPr marL="0" indent="0">
              <a:buNone/>
            </a:pPr>
            <a:r>
              <a:rPr lang="tr-TR" sz="3200" dirty="0" smtClean="0"/>
              <a:t>Buna </a:t>
            </a:r>
            <a:r>
              <a:rPr lang="tr-TR" sz="3200" dirty="0"/>
              <a:t>göre; </a:t>
            </a:r>
            <a:r>
              <a:rPr lang="tr-TR" sz="3200" b="1" dirty="0"/>
              <a:t>– 1.60 10</a:t>
            </a:r>
            <a:r>
              <a:rPr lang="tr-TR" sz="3200" b="1" baseline="30000" dirty="0"/>
              <a:t>–19</a:t>
            </a:r>
            <a:r>
              <a:rPr lang="tr-TR" sz="3200" b="1" dirty="0"/>
              <a:t> </a:t>
            </a:r>
            <a:r>
              <a:rPr lang="tr-TR" sz="3200" b="1" dirty="0" err="1"/>
              <a:t>Kulon</a:t>
            </a:r>
            <a:r>
              <a:rPr lang="tr-TR" sz="3200" b="1" dirty="0"/>
              <a:t> </a:t>
            </a:r>
            <a:r>
              <a:rPr lang="tr-TR" sz="3200" dirty="0" smtClean="0"/>
              <a:t>yük, e/m </a:t>
            </a:r>
            <a:r>
              <a:rPr lang="tr-TR" sz="3200" dirty="0"/>
              <a:t>=  </a:t>
            </a:r>
            <a:r>
              <a:rPr lang="tr-TR" sz="3200" b="1" dirty="0"/>
              <a:t>– 1.7588 10</a:t>
            </a:r>
            <a:r>
              <a:rPr lang="tr-TR" sz="3200" b="1" baseline="30000" dirty="0"/>
              <a:t>8</a:t>
            </a:r>
            <a:r>
              <a:rPr lang="tr-TR" sz="3200" b="1" dirty="0"/>
              <a:t>  </a:t>
            </a:r>
            <a:r>
              <a:rPr lang="tr-TR" sz="3200" b="1" dirty="0" err="1"/>
              <a:t>Kulon</a:t>
            </a:r>
            <a:r>
              <a:rPr lang="tr-TR" sz="3200" b="1" dirty="0"/>
              <a:t> g</a:t>
            </a:r>
            <a:r>
              <a:rPr lang="tr-TR" sz="3200" b="1" baseline="30000" dirty="0"/>
              <a:t>–1</a:t>
            </a:r>
            <a:r>
              <a:rPr lang="tr-TR" sz="3200" dirty="0"/>
              <a:t>  eşitliğinde yerine konularak </a:t>
            </a:r>
            <a:r>
              <a:rPr lang="tr-TR" sz="3200" i="1" dirty="0"/>
              <a:t>elektronun kütlesinin</a:t>
            </a:r>
            <a:r>
              <a:rPr lang="tr-TR" sz="3200" b="1" dirty="0"/>
              <a:t> 9.10 10</a:t>
            </a:r>
            <a:r>
              <a:rPr lang="tr-TR" sz="3200" b="1" baseline="30000" dirty="0"/>
              <a:t>–28</a:t>
            </a:r>
            <a:r>
              <a:rPr lang="tr-TR" sz="3200" b="1" dirty="0"/>
              <a:t> g</a:t>
            </a:r>
            <a:r>
              <a:rPr lang="tr-TR" sz="3200" dirty="0"/>
              <a:t> olduğu bulunmuştur. </a:t>
            </a:r>
            <a:endParaRPr lang="tr-TR" sz="3200" dirty="0" smtClean="0"/>
          </a:p>
          <a:p>
            <a:pPr marL="0" indent="0">
              <a:buNone/>
            </a:pPr>
            <a:endParaRPr lang="tr-TR" sz="3200" dirty="0"/>
          </a:p>
        </p:txBody>
      </p:sp>
    </p:spTree>
    <p:extLst>
      <p:ext uri="{BB962C8B-B14F-4D97-AF65-F5344CB8AC3E}">
        <p14:creationId xmlns:p14="http://schemas.microsoft.com/office/powerpoint/2010/main" val="3784699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5490" y="1074260"/>
            <a:ext cx="6000404" cy="1325563"/>
          </a:xfrm>
        </p:spPr>
        <p:txBody>
          <a:bodyPr/>
          <a:lstStyle/>
          <a:p>
            <a:pPr algn="ctr"/>
            <a:r>
              <a:rPr lang="tr-TR" b="1" dirty="0">
                <a:solidFill>
                  <a:srgbClr val="C00000"/>
                </a:solidFill>
              </a:rPr>
              <a:t>ÇEKİRDEĞİN KEŞFİ</a:t>
            </a:r>
            <a:endParaRPr lang="tr-TR" dirty="0">
              <a:solidFill>
                <a:srgbClr val="C00000"/>
              </a:solidFill>
            </a:endParaRPr>
          </a:p>
        </p:txBody>
      </p:sp>
      <p:sp>
        <p:nvSpPr>
          <p:cNvPr id="3" name="Content Placeholder 2"/>
          <p:cNvSpPr>
            <a:spLocks noGrp="1"/>
          </p:cNvSpPr>
          <p:nvPr>
            <p:ph idx="1"/>
          </p:nvPr>
        </p:nvSpPr>
        <p:spPr>
          <a:xfrm>
            <a:off x="436938" y="2399823"/>
            <a:ext cx="11591365" cy="3311641"/>
          </a:xfrm>
        </p:spPr>
        <p:txBody>
          <a:bodyPr>
            <a:normAutofit/>
          </a:bodyPr>
          <a:lstStyle/>
          <a:p>
            <a:pPr marL="0" indent="0" algn="just">
              <a:buNone/>
            </a:pPr>
            <a:r>
              <a:rPr lang="tr-TR" sz="3200" i="1" dirty="0" err="1"/>
              <a:t>J.J.Thomson</a:t>
            </a:r>
            <a:r>
              <a:rPr lang="tr-TR" sz="3200" i="1" dirty="0" smtClean="0"/>
              <a:t>,</a:t>
            </a:r>
            <a:r>
              <a:rPr lang="tr-TR" sz="3200" dirty="0"/>
              <a:t> atomların dışarıya karşı </a:t>
            </a:r>
            <a:r>
              <a:rPr lang="tr-TR" sz="3200" dirty="0" err="1"/>
              <a:t>elektronötral</a:t>
            </a:r>
            <a:r>
              <a:rPr lang="tr-TR" sz="3200" dirty="0"/>
              <a:t> </a:t>
            </a:r>
            <a:r>
              <a:rPr lang="tr-TR" sz="3200" dirty="0" smtClean="0"/>
              <a:t>olmasından dolayı </a:t>
            </a:r>
            <a:r>
              <a:rPr lang="tr-TR" sz="3200" dirty="0"/>
              <a:t>atomların </a:t>
            </a:r>
            <a:r>
              <a:rPr lang="tr-TR" sz="3200" dirty="0"/>
              <a:t>içerisinde negatif yüklü elektronların </a:t>
            </a:r>
            <a:r>
              <a:rPr lang="tr-TR" sz="3200" dirty="0" smtClean="0"/>
              <a:t>ve bir </a:t>
            </a:r>
            <a:r>
              <a:rPr lang="tr-TR" sz="3200" dirty="0"/>
              <a:t>de + yükün olması gerektiğini düşünmüştür. </a:t>
            </a:r>
            <a:r>
              <a:rPr lang="tr-TR" sz="3200" dirty="0" smtClean="0"/>
              <a:t>Ayrıca, </a:t>
            </a:r>
            <a:r>
              <a:rPr lang="tr-TR" sz="3200" dirty="0"/>
              <a:t>e</a:t>
            </a:r>
            <a:r>
              <a:rPr lang="tr-TR" sz="3200" dirty="0" smtClean="0"/>
              <a:t>lektronların, </a:t>
            </a:r>
            <a:r>
              <a:rPr lang="tr-TR" sz="3200" dirty="0"/>
              <a:t>+ yüklü gözenekli bir küre içerisinde bulunduğunu ve atomun ağırlığının büyük </a:t>
            </a:r>
            <a:r>
              <a:rPr lang="tr-TR" sz="3200" dirty="0" smtClean="0"/>
              <a:t>bir kısmının </a:t>
            </a:r>
            <a:r>
              <a:rPr lang="tr-TR" sz="3200" dirty="0"/>
              <a:t>+ yüklü küre dolayısıyla meydana geldiğini ileri sürmüştür. </a:t>
            </a:r>
            <a:endParaRPr lang="en-US" sz="3200" dirty="0"/>
          </a:p>
        </p:txBody>
      </p:sp>
    </p:spTree>
    <p:extLst>
      <p:ext uri="{BB962C8B-B14F-4D97-AF65-F5344CB8AC3E}">
        <p14:creationId xmlns:p14="http://schemas.microsoft.com/office/powerpoint/2010/main" val="15733633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2047" y="352068"/>
            <a:ext cx="11530853" cy="6291619"/>
          </a:xfrm>
        </p:spPr>
        <p:txBody>
          <a:bodyPr>
            <a:normAutofit/>
          </a:bodyPr>
          <a:lstStyle/>
          <a:p>
            <a:pPr marL="0" indent="0" algn="just">
              <a:buNone/>
            </a:pPr>
            <a:r>
              <a:rPr lang="tr-TR" sz="3200" dirty="0"/>
              <a:t>1911 yılında </a:t>
            </a:r>
            <a:r>
              <a:rPr lang="tr-TR" sz="3200" dirty="0" smtClean="0"/>
              <a:t>radyoaktif parçalanmalar sonucu meydana gelen ışınların ve özellikle α ışınlarının dağılması üzerine </a:t>
            </a:r>
            <a:r>
              <a:rPr lang="tr-TR" sz="3200" dirty="0" smtClean="0"/>
              <a:t>Ernest Rutherford, </a:t>
            </a:r>
            <a:r>
              <a:rPr lang="tr-TR" sz="3200" dirty="0" err="1" smtClean="0"/>
              <a:t>Thomson’ın</a:t>
            </a:r>
            <a:r>
              <a:rPr lang="tr-TR" sz="3200" dirty="0" smtClean="0"/>
              <a:t> atom modeli üzerinde ünlü deneyini yapmıştır.</a:t>
            </a:r>
            <a:endParaRPr lang="tr-TR" sz="3200" dirty="0" smtClean="0"/>
          </a:p>
          <a:p>
            <a:pPr marL="0" indent="0" algn="just">
              <a:buNone/>
            </a:pPr>
            <a:r>
              <a:rPr lang="tr-TR" sz="3200" i="1" dirty="0" smtClean="0"/>
              <a:t>Rutherford</a:t>
            </a:r>
            <a:r>
              <a:rPr lang="tr-TR" sz="3200" i="1" dirty="0"/>
              <a:t>,</a:t>
            </a:r>
            <a:r>
              <a:rPr lang="tr-TR" sz="3200" dirty="0"/>
              <a:t> α ışınları kaynağı olarak </a:t>
            </a:r>
            <a:r>
              <a:rPr lang="tr-TR" sz="3200" dirty="0" smtClean="0"/>
              <a:t>Polonyum </a:t>
            </a:r>
            <a:r>
              <a:rPr lang="tr-TR" sz="3200" dirty="0"/>
              <a:t>ve </a:t>
            </a:r>
            <a:r>
              <a:rPr lang="tr-TR" sz="3200" dirty="0" err="1" smtClean="0"/>
              <a:t>Radyum‘u</a:t>
            </a:r>
            <a:r>
              <a:rPr lang="tr-TR" sz="3200" dirty="0" smtClean="0"/>
              <a:t> </a:t>
            </a:r>
            <a:r>
              <a:rPr lang="tr-TR" sz="3200" dirty="0"/>
              <a:t>kullandı. Bunlardan yayılan α ışınları uzayın her yönüne doğrudur</a:t>
            </a:r>
            <a:r>
              <a:rPr lang="tr-TR" sz="3200" dirty="0" smtClean="0"/>
              <a:t>.</a:t>
            </a:r>
          </a:p>
          <a:p>
            <a:pPr marL="0" indent="0" algn="just">
              <a:buNone/>
            </a:pPr>
            <a:r>
              <a:rPr lang="tr-TR" sz="3200" dirty="0" smtClean="0"/>
              <a:t>α ışınlarının enerjisi büyük olduğu için ince metal levhadan kolaylıkla geçerler. Beklediği sonuç, α </a:t>
            </a:r>
            <a:r>
              <a:rPr lang="tr-TR" sz="3200" dirty="0" err="1" smtClean="0"/>
              <a:t>taneceiklerinin</a:t>
            </a:r>
            <a:r>
              <a:rPr lang="tr-TR" sz="3200" dirty="0" smtClean="0"/>
              <a:t> hiç sapmadan veya çok az saparak metal levhadan geçmesi ve ince metal levhanın arkasında konulan fotoğraf kağıdını yer yer karartması veya </a:t>
            </a:r>
            <a:r>
              <a:rPr lang="tr-TR" sz="3200" dirty="0" err="1" smtClean="0"/>
              <a:t>ZnS</a:t>
            </a:r>
            <a:r>
              <a:rPr lang="tr-TR" sz="3200" dirty="0" smtClean="0"/>
              <a:t> sürülmüş bir levhayı ışıklandırmasıydı. Ama deneyler bunun tam aksini gösterdi. </a:t>
            </a:r>
            <a:r>
              <a:rPr lang="tr-TR" sz="3200" dirty="0"/>
              <a:t>α</a:t>
            </a:r>
            <a:r>
              <a:rPr lang="tr-TR" sz="3200" dirty="0" smtClean="0"/>
              <a:t> ışınlarının bazıları büyük açılarla yollarından saptılar, çok az bir kısmı da tam geldikleri doğrultuda geri döndüler. </a:t>
            </a:r>
          </a:p>
          <a:p>
            <a:pPr marL="0" indent="0" algn="just">
              <a:buNone/>
            </a:pPr>
            <a:endParaRPr lang="tr-TR" sz="3200" dirty="0" smtClean="0"/>
          </a:p>
          <a:p>
            <a:pPr marL="0" indent="0" algn="just">
              <a:buNone/>
            </a:pPr>
            <a:endParaRPr lang="en-US" sz="3200" dirty="0"/>
          </a:p>
        </p:txBody>
      </p:sp>
    </p:spTree>
    <p:extLst>
      <p:ext uri="{BB962C8B-B14F-4D97-AF65-F5344CB8AC3E}">
        <p14:creationId xmlns:p14="http://schemas.microsoft.com/office/powerpoint/2010/main" val="439493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5800" y="568325"/>
            <a:ext cx="11072812" cy="5475288"/>
          </a:xfrm>
        </p:spPr>
        <p:txBody>
          <a:bodyPr/>
          <a:lstStyle/>
          <a:p>
            <a:pPr marL="0" indent="0">
              <a:buNone/>
            </a:pPr>
            <a:r>
              <a:rPr lang="tr-TR" dirty="0"/>
              <a:t>Bu sonuç </a:t>
            </a:r>
            <a:r>
              <a:rPr lang="tr-TR" dirty="0" err="1"/>
              <a:t>Thomson</a:t>
            </a:r>
            <a:r>
              <a:rPr lang="tr-TR" dirty="0"/>
              <a:t> modeliyle açıklanamazdı. Kütle ve yük atom içinde düzgün bir şekilde dağılmış olsaydı, yüklü α tanecikleri doğrultularından bu </a:t>
            </a:r>
            <a:r>
              <a:rPr lang="tr-TR" dirty="0" smtClean="0"/>
              <a:t>kadar </a:t>
            </a:r>
            <a:r>
              <a:rPr lang="tr-TR" dirty="0"/>
              <a:t>sapmayacak ve tam geldikleri doğrultuda geri dönmeyeceklerdi, belki çok küçük sapmalar olacaktı</a:t>
            </a:r>
            <a:r>
              <a:rPr lang="tr-TR" dirty="0" smtClean="0"/>
              <a:t>.</a:t>
            </a:r>
          </a:p>
          <a:p>
            <a:pPr marL="0" indent="0">
              <a:buNone/>
            </a:pPr>
            <a:r>
              <a:rPr lang="el-GR" dirty="0" smtClean="0"/>
              <a:t>Α</a:t>
            </a:r>
            <a:r>
              <a:rPr lang="tr-TR" dirty="0" smtClean="0"/>
              <a:t> taneciklerinin büyük bir kısmı hiçbir engele uğramadan ince metal levhadan geçiyorlar, bir kısmı da konsantre olmuş + yüke çok yaklaşabiliyor ve yolundan büyük bir açı ile sapıyor.</a:t>
            </a:r>
          </a:p>
          <a:p>
            <a:pPr marL="0" indent="0">
              <a:buNone/>
            </a:pPr>
            <a:r>
              <a:rPr lang="tr-TR" dirty="0" smtClean="0"/>
              <a:t>Bu arada büyük yüklü ve kütleli tanecik yerinden kıpırdamaz. Bu deneyler sonucunda Rutherford atomun bir çekirdeğinin veya merkezinin olduğunu, pozitif yükünün ve kütlesinin burada toplandığını ileri sürdü.</a:t>
            </a:r>
          </a:p>
          <a:p>
            <a:pPr marL="0" indent="0">
              <a:buNone/>
            </a:pPr>
            <a:endParaRPr lang="tr-TR" dirty="0" smtClean="0"/>
          </a:p>
          <a:p>
            <a:endParaRPr lang="tr-TR" dirty="0"/>
          </a:p>
        </p:txBody>
      </p:sp>
    </p:spTree>
    <p:extLst>
      <p:ext uri="{BB962C8B-B14F-4D97-AF65-F5344CB8AC3E}">
        <p14:creationId xmlns:p14="http://schemas.microsoft.com/office/powerpoint/2010/main" val="914219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9416" y="365125"/>
            <a:ext cx="4319016" cy="823595"/>
          </a:xfrm>
        </p:spPr>
        <p:txBody>
          <a:bodyPr/>
          <a:lstStyle/>
          <a:p>
            <a:r>
              <a:rPr lang="tr-TR" b="1" dirty="0">
                <a:solidFill>
                  <a:srgbClr val="FF0000"/>
                </a:solidFill>
              </a:rPr>
              <a:t>ATOM NUMARASI</a:t>
            </a:r>
            <a:endParaRPr lang="tr-TR" dirty="0">
              <a:solidFill>
                <a:srgbClr val="FF0000"/>
              </a:solidFill>
            </a:endParaRPr>
          </a:p>
        </p:txBody>
      </p:sp>
      <p:sp>
        <p:nvSpPr>
          <p:cNvPr id="3" name="Content Placeholder 2"/>
          <p:cNvSpPr>
            <a:spLocks noGrp="1"/>
          </p:cNvSpPr>
          <p:nvPr>
            <p:ph idx="1"/>
          </p:nvPr>
        </p:nvSpPr>
        <p:spPr>
          <a:xfrm>
            <a:off x="512064" y="1452944"/>
            <a:ext cx="11521440" cy="4486275"/>
          </a:xfrm>
        </p:spPr>
        <p:txBody>
          <a:bodyPr>
            <a:normAutofit/>
          </a:bodyPr>
          <a:lstStyle/>
          <a:p>
            <a:pPr marL="0" indent="0" algn="just">
              <a:buNone/>
            </a:pPr>
            <a:r>
              <a:rPr lang="tr-TR" sz="3200" i="1" dirty="0"/>
              <a:t>Rutherford ’</a:t>
            </a:r>
            <a:r>
              <a:rPr lang="tr-TR" sz="3200" dirty="0"/>
              <a:t>un merkezde </a:t>
            </a:r>
            <a:r>
              <a:rPr lang="tr-TR" sz="3200" dirty="0" smtClean="0"/>
              <a:t>pozitif </a:t>
            </a:r>
            <a:r>
              <a:rPr lang="tr-TR" sz="3200" dirty="0"/>
              <a:t>elektrik yüklü bir çekirdekle bunun etrafında </a:t>
            </a:r>
            <a:r>
              <a:rPr lang="tr-TR" sz="3200" dirty="0"/>
              <a:t>çekirdeğin yükünü </a:t>
            </a:r>
            <a:r>
              <a:rPr lang="tr-TR" sz="3200" dirty="0" err="1"/>
              <a:t>nötralleştirecek</a:t>
            </a:r>
            <a:r>
              <a:rPr lang="tr-TR" sz="3200" dirty="0"/>
              <a:t> </a:t>
            </a:r>
            <a:r>
              <a:rPr lang="tr-TR" sz="3200" dirty="0" smtClean="0"/>
              <a:t>sayıda elektronun </a:t>
            </a:r>
            <a:r>
              <a:rPr lang="tr-TR" sz="3200" dirty="0"/>
              <a:t>dönmekte </a:t>
            </a:r>
            <a:r>
              <a:rPr lang="tr-TR" sz="3200" dirty="0" smtClean="0"/>
              <a:t>olduğunu öne sürdüğü </a:t>
            </a:r>
            <a:r>
              <a:rPr lang="tr-TR" sz="3200" dirty="0" smtClean="0"/>
              <a:t>atom </a:t>
            </a:r>
            <a:r>
              <a:rPr lang="tr-TR" sz="3200" dirty="0"/>
              <a:t>modeline göre; </a:t>
            </a:r>
            <a:endParaRPr lang="tr-TR" sz="3200" dirty="0" smtClean="0"/>
          </a:p>
          <a:p>
            <a:pPr marL="0" indent="0" algn="just">
              <a:buNone/>
            </a:pPr>
            <a:r>
              <a:rPr lang="tr-TR" sz="3200" dirty="0" smtClean="0"/>
              <a:t>eğer </a:t>
            </a:r>
            <a:r>
              <a:rPr lang="tr-TR" sz="3200" dirty="0"/>
              <a:t>bir atomun çekirdeği dışındaki elektronların sayısı </a:t>
            </a:r>
            <a:r>
              <a:rPr lang="tr-TR" sz="3200" b="1" dirty="0"/>
              <a:t>Z </a:t>
            </a:r>
            <a:r>
              <a:rPr lang="tr-TR" sz="3200" dirty="0"/>
              <a:t>ise, bir elektronun yükü </a:t>
            </a:r>
            <a:r>
              <a:rPr lang="tr-TR" sz="3200" b="1" dirty="0"/>
              <a:t>e</a:t>
            </a:r>
            <a:r>
              <a:rPr lang="tr-TR" sz="3200" dirty="0"/>
              <a:t> olduğuna göre çekirdeğin pozitif yükü  </a:t>
            </a:r>
            <a:r>
              <a:rPr lang="tr-TR" sz="3200" b="1" dirty="0"/>
              <a:t>Ze</a:t>
            </a:r>
            <a:r>
              <a:rPr lang="tr-TR" sz="3200" dirty="0"/>
              <a:t>  </a:t>
            </a:r>
            <a:r>
              <a:rPr lang="tr-TR" sz="3200" dirty="0" err="1"/>
              <a:t>dir</a:t>
            </a:r>
            <a:r>
              <a:rPr lang="tr-TR" sz="3200" dirty="0"/>
              <a:t>. </a:t>
            </a:r>
            <a:endParaRPr lang="tr-TR" sz="3200" dirty="0" smtClean="0"/>
          </a:p>
          <a:p>
            <a:pPr marL="0" indent="0">
              <a:buNone/>
            </a:pPr>
            <a:r>
              <a:rPr lang="tr-TR" sz="3200" dirty="0" smtClean="0"/>
              <a:t>Bir </a:t>
            </a:r>
            <a:r>
              <a:rPr lang="tr-TR" sz="3200" dirty="0" smtClean="0"/>
              <a:t>atomun çekirdeğindeki protonların sayısına o elementin </a:t>
            </a:r>
            <a:r>
              <a:rPr lang="tr-TR" sz="3200" dirty="0" smtClean="0">
                <a:solidFill>
                  <a:srgbClr val="FF0000"/>
                </a:solidFill>
              </a:rPr>
              <a:t>atom numarası </a:t>
            </a:r>
            <a:r>
              <a:rPr lang="tr-TR" sz="3200" dirty="0" smtClean="0"/>
              <a:t>denir</a:t>
            </a:r>
            <a:endParaRPr lang="en-US" sz="3200" dirty="0"/>
          </a:p>
        </p:txBody>
      </p:sp>
    </p:spTree>
    <p:extLst>
      <p:ext uri="{BB962C8B-B14F-4D97-AF65-F5344CB8AC3E}">
        <p14:creationId xmlns:p14="http://schemas.microsoft.com/office/powerpoint/2010/main" val="608413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057" y="555811"/>
            <a:ext cx="10515600" cy="754728"/>
          </a:xfrm>
        </p:spPr>
        <p:txBody>
          <a:bodyPr>
            <a:normAutofit/>
          </a:bodyPr>
          <a:lstStyle/>
          <a:p>
            <a:pPr algn="ctr"/>
            <a:r>
              <a:rPr lang="tr-TR" b="1" dirty="0">
                <a:solidFill>
                  <a:srgbClr val="FF0000"/>
                </a:solidFill>
              </a:rPr>
              <a:t>2.ATOMUN </a:t>
            </a:r>
            <a:r>
              <a:rPr lang="tr-TR" b="1" dirty="0" smtClean="0">
                <a:solidFill>
                  <a:srgbClr val="FF0000"/>
                </a:solidFill>
              </a:rPr>
              <a:t>YAPISI</a:t>
            </a:r>
            <a:endParaRPr lang="tr-TR" b="1" dirty="0">
              <a:solidFill>
                <a:srgbClr val="FF0000"/>
              </a:solidFill>
            </a:endParaRPr>
          </a:p>
        </p:txBody>
      </p:sp>
      <p:sp>
        <p:nvSpPr>
          <p:cNvPr id="3" name="Content Placeholder 2"/>
          <p:cNvSpPr>
            <a:spLocks noGrp="1"/>
          </p:cNvSpPr>
          <p:nvPr>
            <p:ph idx="1"/>
          </p:nvPr>
        </p:nvSpPr>
        <p:spPr>
          <a:xfrm>
            <a:off x="436057" y="1841317"/>
            <a:ext cx="11755943" cy="4554746"/>
          </a:xfrm>
        </p:spPr>
        <p:txBody>
          <a:bodyPr>
            <a:normAutofit/>
          </a:bodyPr>
          <a:lstStyle/>
          <a:p>
            <a:pPr>
              <a:buFont typeface="Arial" panose="020B0604020202020204" pitchFamily="34" charset="0"/>
              <a:buChar char="•"/>
            </a:pPr>
            <a:r>
              <a:rPr lang="tr-TR" sz="3200" dirty="0" smtClean="0"/>
              <a:t>Modern </a:t>
            </a:r>
            <a:r>
              <a:rPr lang="tr-TR" sz="3200" dirty="0"/>
              <a:t>atom teorisinin kurucusu </a:t>
            </a:r>
            <a:r>
              <a:rPr lang="en-US" sz="3200" dirty="0" err="1"/>
              <a:t>İngiliz</a:t>
            </a:r>
            <a:r>
              <a:rPr lang="en-US" sz="3200" dirty="0"/>
              <a:t> </a:t>
            </a:r>
            <a:r>
              <a:rPr lang="en-US" sz="3200" dirty="0" err="1"/>
              <a:t>kimyacı</a:t>
            </a:r>
            <a:r>
              <a:rPr lang="en-US" sz="3200" dirty="0"/>
              <a:t> </a:t>
            </a:r>
            <a:r>
              <a:rPr lang="en-US" sz="3200" dirty="0" err="1"/>
              <a:t>ve</a:t>
            </a:r>
            <a:r>
              <a:rPr lang="en-US" sz="3200" dirty="0"/>
              <a:t> </a:t>
            </a:r>
            <a:r>
              <a:rPr lang="en-US" sz="3200" dirty="0" err="1"/>
              <a:t>matematikçisi</a:t>
            </a:r>
            <a:r>
              <a:rPr lang="en-US" sz="3200" dirty="0"/>
              <a:t> </a:t>
            </a:r>
            <a:r>
              <a:rPr lang="en-US" sz="3200" dirty="0" err="1"/>
              <a:t>olan</a:t>
            </a:r>
            <a:r>
              <a:rPr lang="en-US" sz="3200" dirty="0"/>
              <a:t> </a:t>
            </a:r>
            <a:r>
              <a:rPr lang="tr-TR" sz="3200" i="1" dirty="0"/>
              <a:t>John </a:t>
            </a:r>
            <a:r>
              <a:rPr lang="tr-TR" sz="3200" i="1" dirty="0" err="1"/>
              <a:t>Dalton</a:t>
            </a:r>
            <a:r>
              <a:rPr lang="tr-TR" sz="3200" dirty="0"/>
              <a:t> (1808) 'dur. </a:t>
            </a:r>
            <a:endParaRPr lang="tr-TR" sz="3200" dirty="0" smtClean="0"/>
          </a:p>
          <a:p>
            <a:pPr>
              <a:buFont typeface="Arial" panose="020B0604020202020204" pitchFamily="34" charset="0"/>
              <a:buChar char="•"/>
            </a:pPr>
            <a:r>
              <a:rPr lang="tr-TR" sz="3200" dirty="0" err="1" smtClean="0"/>
              <a:t>Dalton</a:t>
            </a:r>
            <a:r>
              <a:rPr lang="tr-TR" sz="3200" dirty="0" smtClean="0"/>
              <a:t> atomlara bağıl kütleler vermiştir. </a:t>
            </a:r>
            <a:r>
              <a:rPr lang="tr-TR" sz="3200" dirty="0" err="1" smtClean="0"/>
              <a:t>Dalton</a:t>
            </a:r>
            <a:r>
              <a:rPr lang="tr-TR" sz="3200" dirty="0" smtClean="0"/>
              <a:t> teorisinde atomlar maddenin bölünemeyen en küçük parçacıkları olarak nitelendirilmiştir.</a:t>
            </a:r>
          </a:p>
          <a:p>
            <a:pPr>
              <a:buFont typeface="Arial" panose="020B0604020202020204" pitchFamily="34" charset="0"/>
              <a:buChar char="•"/>
            </a:pPr>
            <a:endParaRPr lang="tr-TR" sz="3200" dirty="0" smtClean="0"/>
          </a:p>
          <a:p>
            <a:pPr marL="0" indent="0">
              <a:buNone/>
            </a:pPr>
            <a:endParaRPr lang="tr-TR" sz="3200" dirty="0" smtClean="0"/>
          </a:p>
        </p:txBody>
      </p:sp>
    </p:spTree>
    <p:extLst>
      <p:ext uri="{BB962C8B-B14F-4D97-AF65-F5344CB8AC3E}">
        <p14:creationId xmlns:p14="http://schemas.microsoft.com/office/powerpoint/2010/main" val="13982954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9483" y="1889062"/>
            <a:ext cx="11631168" cy="1654239"/>
          </a:xfrm>
        </p:spPr>
        <p:txBody>
          <a:bodyPr>
            <a:normAutofit/>
          </a:bodyPr>
          <a:lstStyle/>
          <a:p>
            <a:r>
              <a:rPr lang="tr-TR" sz="3200" b="1" i="1" dirty="0"/>
              <a:t>Dimitri Mendeleyev</a:t>
            </a:r>
            <a:r>
              <a:rPr lang="tr-TR" sz="3200" b="1" dirty="0"/>
              <a:t>, </a:t>
            </a:r>
            <a:r>
              <a:rPr lang="tr-TR" sz="3200" dirty="0"/>
              <a:t>elementlerin </a:t>
            </a:r>
            <a:r>
              <a:rPr lang="tr-TR" sz="3200" b="1" dirty="0" smtClean="0">
                <a:solidFill>
                  <a:srgbClr val="FF0000"/>
                </a:solidFill>
              </a:rPr>
              <a:t>atom </a:t>
            </a:r>
            <a:r>
              <a:rPr lang="tr-TR" sz="3200" b="1" dirty="0">
                <a:solidFill>
                  <a:srgbClr val="FF0000"/>
                </a:solidFill>
              </a:rPr>
              <a:t>ağırlıklarına </a:t>
            </a:r>
            <a:r>
              <a:rPr lang="tr-TR" sz="3200" dirty="0"/>
              <a:t>göre sıralandıklarında, özelliklerinin periyodik bir tarzda tekrarlandığını görmüş ve </a:t>
            </a:r>
            <a:r>
              <a:rPr lang="tr-TR" sz="3200" dirty="0" smtClean="0"/>
              <a:t>elementlerin </a:t>
            </a:r>
            <a:r>
              <a:rPr lang="tr-TR" sz="3200" i="1" dirty="0"/>
              <a:t>periyodik sistemini</a:t>
            </a:r>
            <a:r>
              <a:rPr lang="tr-TR" sz="3200" dirty="0"/>
              <a:t> kurmuştur. </a:t>
            </a:r>
            <a:endParaRPr lang="en-US" sz="3200" dirty="0"/>
          </a:p>
        </p:txBody>
      </p:sp>
    </p:spTree>
    <p:extLst>
      <p:ext uri="{BB962C8B-B14F-4D97-AF65-F5344CB8AC3E}">
        <p14:creationId xmlns:p14="http://schemas.microsoft.com/office/powerpoint/2010/main" val="463480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0624" y="1842770"/>
            <a:ext cx="11484864" cy="4351338"/>
          </a:xfrm>
        </p:spPr>
        <p:txBody>
          <a:bodyPr>
            <a:normAutofit/>
          </a:bodyPr>
          <a:lstStyle/>
          <a:p>
            <a:r>
              <a:rPr lang="tr-TR" sz="3200" i="1" dirty="0" err="1"/>
              <a:t>H.G.J.</a:t>
            </a:r>
            <a:r>
              <a:rPr lang="tr-TR" sz="3200" b="1" i="1" dirty="0" err="1"/>
              <a:t>Moseley</a:t>
            </a:r>
            <a:r>
              <a:rPr lang="tr-TR" sz="3200" b="1" dirty="0"/>
              <a:t> </a:t>
            </a:r>
            <a:r>
              <a:rPr lang="tr-TR" sz="3200" dirty="0"/>
              <a:t>1913 </a:t>
            </a:r>
            <a:r>
              <a:rPr lang="tr-TR" sz="3200" dirty="0" smtClean="0"/>
              <a:t>yılında atomun çekirdekli yapısının aydınlatılmasında büyük katkılarda bulunan çalışmalarını bir  X–ışını tüpünde gerçekleştirdi. </a:t>
            </a:r>
            <a:r>
              <a:rPr lang="tr-TR" sz="3200" dirty="0" err="1" smtClean="0"/>
              <a:t>Moseley</a:t>
            </a:r>
            <a:r>
              <a:rPr lang="tr-TR" sz="3200" dirty="0" smtClean="0"/>
              <a:t> </a:t>
            </a:r>
            <a:r>
              <a:rPr lang="tr-TR" sz="3200" dirty="0" smtClean="0"/>
              <a:t>elementlerin </a:t>
            </a:r>
            <a:r>
              <a:rPr lang="tr-TR" sz="3200" dirty="0"/>
              <a:t>sıralanmalarının atom ağırlıklarına göre değil </a:t>
            </a:r>
            <a:r>
              <a:rPr lang="tr-TR" sz="3200" b="1" dirty="0"/>
              <a:t>atom numaraları </a:t>
            </a:r>
            <a:r>
              <a:rPr lang="tr-TR" sz="3200" dirty="0"/>
              <a:t>’</a:t>
            </a:r>
            <a:r>
              <a:rPr lang="tr-TR" sz="3200" dirty="0" err="1"/>
              <a:t>na</a:t>
            </a:r>
            <a:r>
              <a:rPr lang="tr-TR" sz="3200" dirty="0"/>
              <a:t> dayandığını deneysel olarak ortaya koymuştur.  </a:t>
            </a:r>
            <a:endParaRPr lang="tr-TR" sz="3200" dirty="0" smtClean="0"/>
          </a:p>
          <a:p>
            <a:r>
              <a:rPr lang="tr-TR" sz="3200" dirty="0" smtClean="0"/>
              <a:t>Bir </a:t>
            </a:r>
            <a:r>
              <a:rPr lang="tr-TR" sz="3200" dirty="0"/>
              <a:t>elementin </a:t>
            </a:r>
            <a:r>
              <a:rPr lang="tr-TR" sz="3200" dirty="0" smtClean="0"/>
              <a:t>atom numarası (Z) </a:t>
            </a:r>
            <a:r>
              <a:rPr lang="tr-TR" sz="3200" dirty="0"/>
              <a:t>aynı zamanda onun periyodik sistemdeki yer </a:t>
            </a:r>
            <a:r>
              <a:rPr lang="tr-TR" sz="3200" dirty="0" smtClean="0"/>
              <a:t>numarasıdır. </a:t>
            </a:r>
            <a:endParaRPr lang="en-US" sz="3200" dirty="0"/>
          </a:p>
        </p:txBody>
      </p:sp>
    </p:spTree>
    <p:extLst>
      <p:ext uri="{BB962C8B-B14F-4D97-AF65-F5344CB8AC3E}">
        <p14:creationId xmlns:p14="http://schemas.microsoft.com/office/powerpoint/2010/main" val="18920666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2913" y="1987931"/>
            <a:ext cx="11462575" cy="3041269"/>
          </a:xfrm>
        </p:spPr>
        <p:txBody>
          <a:bodyPr>
            <a:noAutofit/>
          </a:bodyPr>
          <a:lstStyle/>
          <a:p>
            <a:pPr marL="0" indent="0">
              <a:buNone/>
            </a:pPr>
            <a:r>
              <a:rPr lang="tr-TR" sz="3200" dirty="0"/>
              <a:t>D</a:t>
            </a:r>
            <a:r>
              <a:rPr lang="tr-TR" sz="3200" dirty="0" smtClean="0"/>
              <a:t>eneylerde </a:t>
            </a:r>
            <a:r>
              <a:rPr lang="tr-TR" sz="3200" dirty="0"/>
              <a:t>katot ışınları tüpünü </a:t>
            </a:r>
            <a:r>
              <a:rPr lang="tr-TR" sz="3200" dirty="0" smtClean="0"/>
              <a:t>kullanmış.  Anot </a:t>
            </a:r>
            <a:r>
              <a:rPr lang="tr-TR" sz="3200" dirty="0"/>
              <a:t>olarak değişik metaller </a:t>
            </a:r>
            <a:r>
              <a:rPr lang="tr-TR" sz="3200" dirty="0" smtClean="0"/>
              <a:t>kullanmıştır.</a:t>
            </a:r>
            <a:endParaRPr lang="tr-TR" sz="3200" dirty="0" smtClean="0"/>
          </a:p>
          <a:p>
            <a:r>
              <a:rPr lang="tr-TR" sz="3200" dirty="0" smtClean="0"/>
              <a:t>Katot </a:t>
            </a:r>
            <a:r>
              <a:rPr lang="tr-TR" sz="3200" dirty="0"/>
              <a:t>ısıtıldığında </a:t>
            </a:r>
            <a:r>
              <a:rPr lang="tr-TR" sz="3200" dirty="0" smtClean="0"/>
              <a:t>çıkan</a:t>
            </a:r>
            <a:r>
              <a:rPr lang="tr-TR" sz="3200" dirty="0" smtClean="0"/>
              <a:t> </a:t>
            </a:r>
            <a:r>
              <a:rPr lang="tr-TR" sz="3200" dirty="0"/>
              <a:t>elektronlar </a:t>
            </a:r>
            <a:r>
              <a:rPr lang="tr-TR" sz="3200" dirty="0" smtClean="0"/>
              <a:t>sol </a:t>
            </a:r>
            <a:r>
              <a:rPr lang="tr-TR" sz="3200" dirty="0" smtClean="0"/>
              <a:t>tarafta bulunan ve değiştirilebilen </a:t>
            </a:r>
            <a:r>
              <a:rPr lang="tr-TR" sz="3200" dirty="0" smtClean="0"/>
              <a:t>anot üzerinde bir noktada toplanırlar. Böylece elektronlar bombardımana tutulan anot maddesi dalga boyu kendine özgü X ışınları yaymaya başlar.</a:t>
            </a:r>
            <a:endParaRPr lang="tr-TR" sz="3200" dirty="0" smtClean="0"/>
          </a:p>
        </p:txBody>
      </p:sp>
    </p:spTree>
    <p:extLst>
      <p:ext uri="{BB962C8B-B14F-4D97-AF65-F5344CB8AC3E}">
        <p14:creationId xmlns:p14="http://schemas.microsoft.com/office/powerpoint/2010/main" val="603570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48809"/>
            <a:ext cx="11521440" cy="2581783"/>
          </a:xfrm>
        </p:spPr>
        <p:txBody>
          <a:bodyPr>
            <a:noAutofit/>
          </a:bodyPr>
          <a:lstStyle/>
          <a:p>
            <a:pPr marL="0" indent="0">
              <a:buNone/>
            </a:pPr>
            <a:endParaRPr lang="tr-TR" sz="3000" dirty="0"/>
          </a:p>
          <a:p>
            <a:pPr marL="0" indent="0">
              <a:buNone/>
            </a:pPr>
            <a:r>
              <a:rPr lang="tr-TR" sz="3000" dirty="0" smtClean="0"/>
              <a:t>Anot olarak;</a:t>
            </a:r>
            <a:endParaRPr lang="tr-TR" sz="3000" dirty="0"/>
          </a:p>
          <a:p>
            <a:pPr marL="0" indent="0">
              <a:buNone/>
            </a:pPr>
            <a:r>
              <a:rPr lang="tr-TR" sz="3000" b="1" dirty="0"/>
              <a:t>Cu</a:t>
            </a:r>
            <a:r>
              <a:rPr lang="tr-TR" sz="3000" dirty="0"/>
              <a:t> kullanıldığında en küçük dalga boylu X-ışınlarının dalga boyu  1.541 </a:t>
            </a:r>
            <a:r>
              <a:rPr lang="tr-TR" sz="3000" dirty="0" err="1"/>
              <a:t>A</a:t>
            </a:r>
            <a:r>
              <a:rPr lang="tr-TR" sz="3000" baseline="30000" dirty="0" err="1"/>
              <a:t>o</a:t>
            </a:r>
            <a:endParaRPr lang="tr-TR" sz="3000" dirty="0"/>
          </a:p>
          <a:p>
            <a:pPr marL="0" indent="0">
              <a:buNone/>
            </a:pPr>
            <a:r>
              <a:rPr lang="tr-TR" sz="3000" b="1" dirty="0" err="1"/>
              <a:t>Mo</a:t>
            </a:r>
            <a:r>
              <a:rPr lang="tr-TR" sz="3000" dirty="0"/>
              <a:t> kullanıldığında en küçük dalga boylu X-ışınlarının dalga boyu  0.709 </a:t>
            </a:r>
            <a:r>
              <a:rPr lang="tr-TR" sz="3000" dirty="0" err="1"/>
              <a:t>A</a:t>
            </a:r>
            <a:r>
              <a:rPr lang="tr-TR" sz="3000" baseline="30000" dirty="0" err="1"/>
              <a:t>o</a:t>
            </a:r>
            <a:endParaRPr lang="tr-TR" sz="3000" dirty="0"/>
          </a:p>
          <a:p>
            <a:pPr marL="0" indent="0">
              <a:buNone/>
            </a:pPr>
            <a:r>
              <a:rPr lang="tr-TR" sz="3000" dirty="0"/>
              <a:t>olarak ölçülmüştür.</a:t>
            </a:r>
          </a:p>
        </p:txBody>
      </p:sp>
    </p:spTree>
    <p:extLst>
      <p:ext uri="{BB962C8B-B14F-4D97-AF65-F5344CB8AC3E}">
        <p14:creationId xmlns:p14="http://schemas.microsoft.com/office/powerpoint/2010/main" val="9599973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2336" y="355154"/>
            <a:ext cx="11411712" cy="5581015"/>
          </a:xfrm>
        </p:spPr>
        <p:txBody>
          <a:bodyPr>
            <a:normAutofit fontScale="92500" lnSpcReduction="20000"/>
          </a:bodyPr>
          <a:lstStyle/>
          <a:p>
            <a:pPr marL="0" indent="0">
              <a:buNone/>
            </a:pPr>
            <a:r>
              <a:rPr lang="tr-TR" sz="3200" dirty="0"/>
              <a:t>X-ışınları da gün ışığı gibi elektromanyetik </a:t>
            </a:r>
            <a:r>
              <a:rPr lang="tr-TR" sz="3200" dirty="0" smtClean="0"/>
              <a:t>radyasyonlardır</a:t>
            </a:r>
            <a:r>
              <a:rPr lang="tr-TR" sz="3200" dirty="0" smtClean="0"/>
              <a:t>, ışık gibi </a:t>
            </a:r>
            <a:r>
              <a:rPr lang="de-DE" sz="3200" dirty="0"/>
              <a:t>3x10</a:t>
            </a:r>
            <a:r>
              <a:rPr lang="de-DE" sz="3200" baseline="30000" dirty="0"/>
              <a:t>10</a:t>
            </a:r>
            <a:r>
              <a:rPr lang="de-DE" sz="3200" dirty="0"/>
              <a:t>  cm/</a:t>
            </a:r>
            <a:r>
              <a:rPr lang="de-DE" sz="3200" dirty="0" err="1"/>
              <a:t>sn</a:t>
            </a:r>
            <a:r>
              <a:rPr lang="de-DE" sz="3200" dirty="0"/>
              <a:t> </a:t>
            </a:r>
            <a:r>
              <a:rPr lang="de-DE" sz="3200" dirty="0" err="1"/>
              <a:t>hızla</a:t>
            </a:r>
            <a:r>
              <a:rPr lang="de-DE" sz="3200" dirty="0"/>
              <a:t> </a:t>
            </a:r>
            <a:r>
              <a:rPr lang="tr-TR" sz="3200" dirty="0" smtClean="0"/>
              <a:t>yayılırlar</a:t>
            </a:r>
            <a:r>
              <a:rPr lang="de-DE" sz="3200" dirty="0" smtClean="0"/>
              <a:t> </a:t>
            </a:r>
            <a:r>
              <a:rPr lang="de-DE" sz="3200" dirty="0" err="1"/>
              <a:t>ve</a:t>
            </a:r>
            <a:r>
              <a:rPr lang="de-DE" sz="3200" dirty="0"/>
              <a:t> </a:t>
            </a:r>
            <a:r>
              <a:rPr lang="tr-TR" sz="3200" b="1" dirty="0">
                <a:sym typeface="Symbol" charset="2"/>
              </a:rPr>
              <a:t></a:t>
            </a:r>
            <a:r>
              <a:rPr lang="tr-TR" sz="3200" dirty="0"/>
              <a:t> </a:t>
            </a:r>
            <a:r>
              <a:rPr lang="tr-TR" sz="3200" b="1" dirty="0"/>
              <a:t>(</a:t>
            </a:r>
            <a:r>
              <a:rPr lang="tr-TR" sz="3200" dirty="0"/>
              <a:t>nü</a:t>
            </a:r>
            <a:r>
              <a:rPr lang="tr-TR" sz="3200" b="1" dirty="0"/>
              <a:t>) </a:t>
            </a:r>
            <a:r>
              <a:rPr lang="de-DE" sz="3200" dirty="0"/>
              <a:t>(</a:t>
            </a:r>
            <a:r>
              <a:rPr lang="de-DE" sz="3200" dirty="0" err="1"/>
              <a:t>frekans</a:t>
            </a:r>
            <a:r>
              <a:rPr lang="de-DE" sz="3200" dirty="0"/>
              <a:t> (</a:t>
            </a:r>
            <a:r>
              <a:rPr lang="de-DE" sz="3200" dirty="0" err="1"/>
              <a:t>sn</a:t>
            </a:r>
            <a:r>
              <a:rPr lang="de-DE" sz="3200" baseline="30000" dirty="0"/>
              <a:t>–1</a:t>
            </a:r>
            <a:r>
              <a:rPr lang="de-DE" sz="3200" dirty="0"/>
              <a:t>)) </a:t>
            </a:r>
            <a:r>
              <a:rPr lang="de-DE" sz="3200" dirty="0" err="1"/>
              <a:t>ve</a:t>
            </a:r>
            <a:r>
              <a:rPr lang="de-DE" sz="3200" dirty="0"/>
              <a:t> </a:t>
            </a:r>
            <a:r>
              <a:rPr lang="tr-TR" sz="3200" b="1" dirty="0">
                <a:sym typeface="Symbol" charset="2"/>
              </a:rPr>
              <a:t></a:t>
            </a:r>
            <a:r>
              <a:rPr lang="tr-TR" sz="3200" b="1" dirty="0"/>
              <a:t> (</a:t>
            </a:r>
            <a:r>
              <a:rPr lang="tr-TR" sz="3200" dirty="0" err="1"/>
              <a:t>lambda</a:t>
            </a:r>
            <a:r>
              <a:rPr lang="tr-TR" sz="3200" b="1" dirty="0"/>
              <a:t>)</a:t>
            </a:r>
            <a:r>
              <a:rPr lang="de-DE" sz="3200" dirty="0"/>
              <a:t> (</a:t>
            </a:r>
            <a:r>
              <a:rPr lang="de-DE" sz="3200" dirty="0" err="1"/>
              <a:t>dalga</a:t>
            </a:r>
            <a:r>
              <a:rPr lang="de-DE" sz="3200" dirty="0"/>
              <a:t> </a:t>
            </a:r>
            <a:r>
              <a:rPr lang="de-DE" sz="3200" dirty="0" err="1"/>
              <a:t>boyu</a:t>
            </a:r>
            <a:r>
              <a:rPr lang="de-DE" sz="3200" dirty="0"/>
              <a:t>) </a:t>
            </a:r>
            <a:r>
              <a:rPr lang="de-DE" sz="3200" dirty="0" err="1"/>
              <a:t>ile</a:t>
            </a:r>
            <a:r>
              <a:rPr lang="de-DE" sz="3200" dirty="0"/>
              <a:t> </a:t>
            </a:r>
            <a:r>
              <a:rPr lang="de-DE" sz="3200" dirty="0" err="1"/>
              <a:t>karakterize</a:t>
            </a:r>
            <a:r>
              <a:rPr lang="de-DE" sz="3200" dirty="0"/>
              <a:t> </a:t>
            </a:r>
            <a:r>
              <a:rPr lang="de-DE" sz="3200" dirty="0" err="1" smtClean="0"/>
              <a:t>edilirler</a:t>
            </a:r>
            <a:r>
              <a:rPr lang="tr-TR" sz="3200" dirty="0" smtClean="0"/>
              <a:t>.</a:t>
            </a:r>
          </a:p>
          <a:p>
            <a:pPr marL="0" indent="0">
              <a:buNone/>
            </a:pPr>
            <a:endParaRPr lang="de-DE" sz="3200" dirty="0" smtClean="0"/>
          </a:p>
          <a:p>
            <a:pPr marL="0" indent="0">
              <a:buNone/>
            </a:pPr>
            <a:r>
              <a:rPr lang="tr-TR" sz="3200" b="1" dirty="0" smtClean="0"/>
              <a:t>Dalga boyu (</a:t>
            </a:r>
            <a:r>
              <a:rPr lang="tr-TR" sz="3200" b="1" dirty="0" smtClean="0">
                <a:sym typeface="Symbol" charset="2"/>
              </a:rPr>
              <a:t>): </a:t>
            </a:r>
            <a:r>
              <a:rPr lang="tr-TR" sz="3200" dirty="0" smtClean="0">
                <a:sym typeface="Symbol" charset="2"/>
              </a:rPr>
              <a:t>Arka arkaya iki maksimum veya minimum arasındaki uzaklıktır.</a:t>
            </a:r>
            <a:endParaRPr lang="de-DE" sz="3200" dirty="0" smtClean="0"/>
          </a:p>
          <a:p>
            <a:pPr marL="0" indent="0">
              <a:buNone/>
            </a:pPr>
            <a:r>
              <a:rPr lang="de-DE" sz="3200" b="1" dirty="0" err="1" smtClean="0"/>
              <a:t>Frekans</a:t>
            </a:r>
            <a:r>
              <a:rPr lang="tr-TR" sz="3200" b="1" dirty="0">
                <a:sym typeface="Symbol" charset="2"/>
              </a:rPr>
              <a:t> </a:t>
            </a:r>
            <a:r>
              <a:rPr lang="tr-TR" sz="3200" b="1" dirty="0" smtClean="0">
                <a:sym typeface="Symbol" charset="2"/>
              </a:rPr>
              <a:t>() </a:t>
            </a:r>
            <a:r>
              <a:rPr lang="de-DE" sz="3200" b="1" dirty="0" smtClean="0"/>
              <a:t>: </a:t>
            </a:r>
            <a:r>
              <a:rPr lang="de-DE" sz="3200" dirty="0" err="1"/>
              <a:t>Bir</a:t>
            </a:r>
            <a:r>
              <a:rPr lang="de-DE" sz="3200" dirty="0"/>
              <a:t> </a:t>
            </a:r>
            <a:r>
              <a:rPr lang="de-DE" sz="3200" dirty="0" err="1"/>
              <a:t>noktadan</a:t>
            </a:r>
            <a:r>
              <a:rPr lang="de-DE" sz="3200" dirty="0"/>
              <a:t> 1 </a:t>
            </a:r>
            <a:r>
              <a:rPr lang="de-DE" sz="3200" dirty="0" err="1"/>
              <a:t>sn</a:t>
            </a:r>
            <a:r>
              <a:rPr lang="de-DE" sz="3200" dirty="0"/>
              <a:t> de </a:t>
            </a:r>
            <a:r>
              <a:rPr lang="de-DE" sz="3200" dirty="0" err="1"/>
              <a:t>geçen</a:t>
            </a:r>
            <a:r>
              <a:rPr lang="de-DE" sz="3200" dirty="0"/>
              <a:t> </a:t>
            </a:r>
            <a:r>
              <a:rPr lang="de-DE" sz="3200" dirty="0" err="1"/>
              <a:t>dalga</a:t>
            </a:r>
            <a:r>
              <a:rPr lang="de-DE" sz="3200" dirty="0"/>
              <a:t> </a:t>
            </a:r>
            <a:r>
              <a:rPr lang="de-DE" sz="3200" dirty="0" err="1"/>
              <a:t>sayısıdır</a:t>
            </a:r>
            <a:r>
              <a:rPr lang="de-DE" sz="3200" dirty="0"/>
              <a:t>.</a:t>
            </a:r>
            <a:endParaRPr lang="tr-TR" sz="3200" dirty="0"/>
          </a:p>
          <a:p>
            <a:pPr marL="0" indent="0">
              <a:buNone/>
            </a:pPr>
            <a:endParaRPr lang="tr-TR" sz="3200" dirty="0"/>
          </a:p>
          <a:p>
            <a:pPr marL="0" indent="0">
              <a:buNone/>
            </a:pPr>
            <a:r>
              <a:rPr lang="tr-TR" sz="3200" dirty="0" smtClean="0"/>
              <a:t>Enerji </a:t>
            </a:r>
            <a:r>
              <a:rPr lang="tr-TR" sz="3200" dirty="0"/>
              <a:t>(</a:t>
            </a:r>
            <a:r>
              <a:rPr lang="tr-TR" sz="3200" b="1" dirty="0"/>
              <a:t>E</a:t>
            </a:r>
            <a:r>
              <a:rPr lang="tr-TR" sz="3200" dirty="0"/>
              <a:t>) aşağıdaki şekilde </a:t>
            </a:r>
            <a:r>
              <a:rPr lang="de-DE" sz="3200" b="1" dirty="0"/>
              <a:t>h </a:t>
            </a:r>
            <a:r>
              <a:rPr lang="de-DE" sz="3200" dirty="0" err="1"/>
              <a:t>ve</a:t>
            </a:r>
            <a:r>
              <a:rPr lang="de-DE" sz="3200" b="1" dirty="0"/>
              <a:t> </a:t>
            </a:r>
            <a:r>
              <a:rPr lang="tr-TR" sz="3200" b="1" dirty="0">
                <a:sym typeface="Symbol" charset="2"/>
              </a:rPr>
              <a:t></a:t>
            </a:r>
            <a:r>
              <a:rPr lang="tr-TR" sz="3200" b="1" dirty="0"/>
              <a:t> </a:t>
            </a:r>
            <a:r>
              <a:rPr lang="de-DE" sz="3200" dirty="0"/>
              <a:t> </a:t>
            </a:r>
            <a:r>
              <a:rPr lang="de-DE" sz="3200" dirty="0" err="1"/>
              <a:t>ile</a:t>
            </a:r>
            <a:r>
              <a:rPr lang="de-DE" sz="3200" dirty="0"/>
              <a:t> </a:t>
            </a:r>
            <a:r>
              <a:rPr lang="de-DE" sz="3200" dirty="0" err="1"/>
              <a:t>bağıntılıdır</a:t>
            </a:r>
            <a:r>
              <a:rPr lang="tr-TR" sz="3200" dirty="0"/>
              <a:t>;</a:t>
            </a:r>
          </a:p>
          <a:p>
            <a:pPr marL="0" indent="0">
              <a:buNone/>
            </a:pPr>
            <a:r>
              <a:rPr lang="tr-TR" sz="3200" dirty="0"/>
              <a:t>      </a:t>
            </a:r>
            <a:r>
              <a:rPr lang="de-DE" sz="3200" b="1" dirty="0"/>
              <a:t>E = h . </a:t>
            </a:r>
            <a:r>
              <a:rPr lang="tr-TR" sz="3200" b="1" dirty="0">
                <a:sym typeface="Symbol" charset="2"/>
              </a:rPr>
              <a:t></a:t>
            </a:r>
            <a:r>
              <a:rPr lang="de-DE" sz="3200" dirty="0"/>
              <a:t>  </a:t>
            </a:r>
            <a:r>
              <a:rPr lang="de-DE" sz="3200" dirty="0" err="1"/>
              <a:t>dür</a:t>
            </a:r>
            <a:r>
              <a:rPr lang="de-DE" sz="3200" dirty="0"/>
              <a:t>. </a:t>
            </a:r>
            <a:endParaRPr lang="tr-TR" sz="3200" dirty="0" smtClean="0"/>
          </a:p>
          <a:p>
            <a:pPr marL="0" indent="0">
              <a:buNone/>
            </a:pPr>
            <a:r>
              <a:rPr lang="de-DE" sz="3200" b="1" dirty="0" smtClean="0"/>
              <a:t>h</a:t>
            </a:r>
            <a:r>
              <a:rPr lang="de-DE" sz="3200" dirty="0" smtClean="0"/>
              <a:t> </a:t>
            </a:r>
            <a:r>
              <a:rPr lang="de-DE" sz="3200" dirty="0"/>
              <a:t>(</a:t>
            </a:r>
            <a:r>
              <a:rPr lang="de-DE" sz="3200" dirty="0" err="1"/>
              <a:t>Planc</a:t>
            </a:r>
            <a:r>
              <a:rPr lang="de-DE" sz="3200" dirty="0"/>
              <a:t> </a:t>
            </a:r>
            <a:r>
              <a:rPr lang="de-DE" sz="3200" dirty="0" err="1"/>
              <a:t>sabiti</a:t>
            </a:r>
            <a:r>
              <a:rPr lang="de-DE" sz="3200" dirty="0"/>
              <a:t>) = 6.62 10</a:t>
            </a:r>
            <a:r>
              <a:rPr lang="de-DE" sz="3200" baseline="30000" dirty="0"/>
              <a:t>–27</a:t>
            </a:r>
            <a:r>
              <a:rPr lang="de-DE" sz="3200" dirty="0"/>
              <a:t> erg.sn, </a:t>
            </a:r>
            <a:endParaRPr lang="tr-TR" sz="3200" dirty="0" smtClean="0"/>
          </a:p>
          <a:p>
            <a:pPr>
              <a:buFont typeface="Symbol" panose="05050102010706020507" pitchFamily="18" charset="2"/>
              <a:buChar char="n"/>
            </a:pPr>
            <a:r>
              <a:rPr lang="tr-TR" sz="3200" b="1" dirty="0" smtClean="0"/>
              <a:t>(</a:t>
            </a:r>
            <a:r>
              <a:rPr lang="tr-TR" sz="3200" dirty="0"/>
              <a:t>nü</a:t>
            </a:r>
            <a:r>
              <a:rPr lang="tr-TR" sz="3200" b="1" dirty="0"/>
              <a:t>) </a:t>
            </a:r>
            <a:r>
              <a:rPr lang="de-DE" sz="3200" dirty="0" smtClean="0"/>
              <a:t>(</a:t>
            </a:r>
            <a:r>
              <a:rPr lang="de-DE" sz="3200" dirty="0" err="1" smtClean="0"/>
              <a:t>sn</a:t>
            </a:r>
            <a:r>
              <a:rPr lang="de-DE" sz="3200" baseline="30000" dirty="0" smtClean="0"/>
              <a:t>–1</a:t>
            </a:r>
            <a:r>
              <a:rPr lang="de-DE" sz="3200" dirty="0" smtClean="0"/>
              <a:t> </a:t>
            </a:r>
            <a:r>
              <a:rPr lang="de-DE" sz="3200" dirty="0" err="1"/>
              <a:t>veya</a:t>
            </a:r>
            <a:r>
              <a:rPr lang="de-DE" sz="3200" dirty="0"/>
              <a:t> Hz</a:t>
            </a:r>
            <a:r>
              <a:rPr lang="de-DE" sz="3200" dirty="0" smtClean="0"/>
              <a:t>)</a:t>
            </a:r>
            <a:endParaRPr lang="tr-TR" sz="3200" dirty="0"/>
          </a:p>
          <a:p>
            <a:pPr marL="0" indent="0">
              <a:buNone/>
            </a:pPr>
            <a:r>
              <a:rPr lang="de-DE" sz="3200" b="1" dirty="0"/>
              <a:t>c</a:t>
            </a:r>
            <a:r>
              <a:rPr lang="de-DE" sz="3200" dirty="0"/>
              <a:t> </a:t>
            </a:r>
            <a:r>
              <a:rPr lang="de-DE" sz="3200" dirty="0" err="1"/>
              <a:t>ise</a:t>
            </a:r>
            <a:r>
              <a:rPr lang="de-DE" sz="3200" dirty="0"/>
              <a:t> </a:t>
            </a:r>
            <a:r>
              <a:rPr lang="de-DE" sz="3200" dirty="0" err="1"/>
              <a:t>ışık</a:t>
            </a:r>
            <a:r>
              <a:rPr lang="de-DE" sz="3200" dirty="0"/>
              <a:t> </a:t>
            </a:r>
            <a:r>
              <a:rPr lang="de-DE" sz="3200" dirty="0" err="1"/>
              <a:t>hızıdır</a:t>
            </a:r>
            <a:r>
              <a:rPr lang="de-DE" sz="3200" dirty="0"/>
              <a:t> </a:t>
            </a:r>
            <a:r>
              <a:rPr lang="de-DE" sz="3200" dirty="0" err="1"/>
              <a:t>ve</a:t>
            </a:r>
            <a:r>
              <a:rPr lang="de-DE" sz="3200" dirty="0"/>
              <a:t> </a:t>
            </a:r>
            <a:r>
              <a:rPr lang="de-DE" sz="3200" dirty="0" err="1"/>
              <a:t>değeri</a:t>
            </a:r>
            <a:r>
              <a:rPr lang="de-DE" sz="3200" dirty="0"/>
              <a:t>  3x10</a:t>
            </a:r>
            <a:r>
              <a:rPr lang="de-DE" sz="3200" baseline="30000" dirty="0"/>
              <a:t>10</a:t>
            </a:r>
            <a:r>
              <a:rPr lang="de-DE" sz="3200" dirty="0"/>
              <a:t>  cm/</a:t>
            </a:r>
            <a:r>
              <a:rPr lang="de-DE" sz="3200" dirty="0" err="1"/>
              <a:t>sn</a:t>
            </a:r>
            <a:endParaRPr lang="de-DE" sz="3200" dirty="0" smtClean="0"/>
          </a:p>
          <a:p>
            <a:pPr marL="0" indent="0">
              <a:buNone/>
            </a:pPr>
            <a:endParaRPr lang="de-DE" sz="3200" dirty="0" smtClean="0"/>
          </a:p>
        </p:txBody>
      </p:sp>
    </p:spTree>
    <p:extLst>
      <p:ext uri="{BB962C8B-B14F-4D97-AF65-F5344CB8AC3E}">
        <p14:creationId xmlns:p14="http://schemas.microsoft.com/office/powerpoint/2010/main" val="6534688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481081"/>
            <a:ext cx="11788902" cy="6119744"/>
          </a:xfrm>
        </p:spPr>
        <p:txBody>
          <a:bodyPr>
            <a:normAutofit fontScale="92500" lnSpcReduction="10000"/>
          </a:bodyPr>
          <a:lstStyle/>
          <a:p>
            <a:pPr marL="0" indent="0">
              <a:buNone/>
            </a:pPr>
            <a:r>
              <a:rPr lang="de-DE" dirty="0" err="1"/>
              <a:t>Frekans</a:t>
            </a:r>
            <a:r>
              <a:rPr lang="de-DE" dirty="0"/>
              <a:t> </a:t>
            </a:r>
            <a:r>
              <a:rPr lang="de-DE" dirty="0" err="1"/>
              <a:t>ile</a:t>
            </a:r>
            <a:r>
              <a:rPr lang="de-DE" dirty="0"/>
              <a:t> </a:t>
            </a:r>
            <a:r>
              <a:rPr lang="de-DE" dirty="0" err="1"/>
              <a:t>dalga</a:t>
            </a:r>
            <a:r>
              <a:rPr lang="de-DE" dirty="0"/>
              <a:t> </a:t>
            </a:r>
            <a:r>
              <a:rPr lang="de-DE" dirty="0" err="1"/>
              <a:t>boyu</a:t>
            </a:r>
            <a:r>
              <a:rPr lang="de-DE" dirty="0"/>
              <a:t> </a:t>
            </a:r>
            <a:r>
              <a:rPr lang="de-DE" dirty="0" err="1"/>
              <a:t>arasında</a:t>
            </a:r>
            <a:r>
              <a:rPr lang="de-DE" dirty="0"/>
              <a:t>   </a:t>
            </a:r>
            <a:r>
              <a:rPr lang="tr-TR" b="1" dirty="0">
                <a:sym typeface="Symbol" charset="2"/>
              </a:rPr>
              <a:t></a:t>
            </a:r>
            <a:r>
              <a:rPr lang="de-DE" b="1" dirty="0"/>
              <a:t> = c / </a:t>
            </a:r>
            <a:r>
              <a:rPr lang="tr-TR" b="1" dirty="0">
                <a:sym typeface="Symbol" charset="2"/>
              </a:rPr>
              <a:t></a:t>
            </a:r>
            <a:r>
              <a:rPr lang="de-DE" dirty="0"/>
              <a:t>  </a:t>
            </a:r>
            <a:r>
              <a:rPr lang="de-DE" dirty="0" err="1"/>
              <a:t>şeklinde</a:t>
            </a:r>
            <a:r>
              <a:rPr lang="de-DE" dirty="0"/>
              <a:t> </a:t>
            </a:r>
            <a:r>
              <a:rPr lang="de-DE" dirty="0" err="1"/>
              <a:t>bir</a:t>
            </a:r>
            <a:r>
              <a:rPr lang="de-DE" dirty="0"/>
              <a:t> </a:t>
            </a:r>
            <a:r>
              <a:rPr lang="de-DE" dirty="0" err="1"/>
              <a:t>bağıntı</a:t>
            </a:r>
            <a:r>
              <a:rPr lang="de-DE" dirty="0"/>
              <a:t> </a:t>
            </a:r>
            <a:r>
              <a:rPr lang="de-DE" dirty="0" err="1"/>
              <a:t>vardır</a:t>
            </a:r>
            <a:r>
              <a:rPr lang="de-DE" dirty="0" smtClean="0"/>
              <a:t>.</a:t>
            </a:r>
            <a:endParaRPr lang="tr-TR" dirty="0" smtClean="0"/>
          </a:p>
          <a:p>
            <a:pPr marL="0" indent="0">
              <a:buNone/>
            </a:pPr>
            <a:r>
              <a:rPr lang="de-DE" dirty="0" err="1">
                <a:latin typeface="Cambria Math" charset="0"/>
                <a:ea typeface="Calibri" charset="-94"/>
                <a:cs typeface="Times New Roman" charset="-94"/>
              </a:rPr>
              <a:t>Buna</a:t>
            </a:r>
            <a:r>
              <a:rPr lang="de-DE" dirty="0">
                <a:latin typeface="Cambria Math" charset="0"/>
                <a:ea typeface="Calibri" charset="-94"/>
                <a:cs typeface="Times New Roman" charset="-94"/>
              </a:rPr>
              <a:t> göre:    </a:t>
            </a:r>
            <a:r>
              <a:rPr lang="de-DE" b="1" dirty="0">
                <a:latin typeface="Cambria Math" charset="0"/>
                <a:ea typeface="Calibri" charset="-94"/>
                <a:cs typeface="Times New Roman" charset="-94"/>
              </a:rPr>
              <a:t>E = h (c / </a:t>
            </a:r>
            <a:r>
              <a:rPr lang="tr-TR" b="1" dirty="0">
                <a:latin typeface="Cambria Math" charset="0"/>
                <a:ea typeface="Calibri" charset="-94"/>
                <a:cs typeface="Times New Roman" charset="-94"/>
                <a:sym typeface="Symbol" charset="2"/>
              </a:rPr>
              <a:t></a:t>
            </a:r>
            <a:r>
              <a:rPr lang="de-DE" b="1" dirty="0">
                <a:latin typeface="Cambria Math" charset="0"/>
                <a:ea typeface="Calibri" charset="-94"/>
                <a:cs typeface="Times New Roman" charset="-94"/>
              </a:rPr>
              <a:t>) </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olur</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Bu</a:t>
            </a:r>
            <a:r>
              <a:rPr lang="de-DE" dirty="0">
                <a:latin typeface="Cambria Math" charset="0"/>
                <a:ea typeface="Calibri" charset="-94"/>
                <a:cs typeface="Times New Roman" charset="-94"/>
              </a:rPr>
              <a:t> da; </a:t>
            </a:r>
            <a:r>
              <a:rPr lang="de-DE" dirty="0" err="1">
                <a:latin typeface="Cambria Math" charset="0"/>
                <a:ea typeface="Calibri" charset="-94"/>
                <a:cs typeface="Times New Roman" charset="-94"/>
              </a:rPr>
              <a:t>dalga</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boyu</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ile</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enerji</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arasında</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ters</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bir</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ilişki</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olduğunu</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gösterir</a:t>
            </a:r>
            <a:r>
              <a:rPr lang="de-DE" dirty="0" smtClean="0">
                <a:latin typeface="Cambria Math" charset="0"/>
                <a:ea typeface="Calibri" charset="-94"/>
                <a:cs typeface="Times New Roman" charset="-94"/>
              </a:rPr>
              <a:t>.</a:t>
            </a:r>
            <a:endParaRPr lang="tr-TR" dirty="0" smtClean="0">
              <a:latin typeface="Cambria Math" charset="0"/>
              <a:ea typeface="Calibri" charset="-94"/>
              <a:cs typeface="Times New Roman" charset="-94"/>
            </a:endParaRPr>
          </a:p>
          <a:p>
            <a:pPr marL="0" indent="0">
              <a:buNone/>
            </a:pPr>
            <a:r>
              <a:rPr lang="tr-TR" dirty="0"/>
              <a:t>Dalga boyunun bir uzunluk olması ve çok küçük değerler olması nedeniyle yeni birimler ile ifade edilmesi uygun bulunmuştur. </a:t>
            </a:r>
          </a:p>
          <a:p>
            <a:pPr marL="0" indent="0">
              <a:buNone/>
            </a:pPr>
            <a:r>
              <a:rPr lang="tr-TR" dirty="0"/>
              <a:t>Bu birimlerden en çok kullanılanları aşağıda gösterilmiştir</a:t>
            </a:r>
            <a:r>
              <a:rPr lang="tr-TR" dirty="0" smtClean="0"/>
              <a:t>:</a:t>
            </a:r>
          </a:p>
          <a:p>
            <a:pPr marL="0" indent="0" algn="just">
              <a:lnSpc>
                <a:spcPct val="115000"/>
              </a:lnSpc>
              <a:spcAft>
                <a:spcPts val="0"/>
              </a:spcAft>
              <a:buNone/>
            </a:pPr>
            <a:r>
              <a:rPr lang="tr-TR" dirty="0" smtClean="0">
                <a:latin typeface="Cambria Math" charset="0"/>
                <a:ea typeface="Calibri" charset="-94"/>
                <a:cs typeface="Times New Roman" charset="-94"/>
              </a:rPr>
              <a:t>    </a:t>
            </a:r>
            <a:r>
              <a:rPr lang="de-DE" dirty="0" smtClean="0">
                <a:latin typeface="Cambria Math" charset="0"/>
                <a:ea typeface="Calibri" charset="-94"/>
                <a:cs typeface="Times New Roman" charset="-94"/>
              </a:rPr>
              <a:t>1</a:t>
            </a:r>
            <a:r>
              <a:rPr lang="de-DE" b="1" dirty="0" smtClean="0">
                <a:latin typeface="Cambria Math" charset="0"/>
                <a:ea typeface="Calibri" charset="-94"/>
                <a:cs typeface="Times New Roman" charset="-94"/>
              </a:rPr>
              <a:t> </a:t>
            </a:r>
            <a:r>
              <a:rPr lang="de-DE" b="1" dirty="0" err="1">
                <a:latin typeface="Cambria Math" charset="0"/>
                <a:ea typeface="Calibri" charset="-94"/>
                <a:cs typeface="Times New Roman" charset="-94"/>
              </a:rPr>
              <a:t>nm</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nanometre</a:t>
            </a:r>
            <a:r>
              <a:rPr lang="de-DE" dirty="0">
                <a:latin typeface="Cambria Math" charset="0"/>
                <a:ea typeface="Calibri" charset="-94"/>
                <a:cs typeface="Times New Roman" charset="-94"/>
              </a:rPr>
              <a:t>) = 10 </a:t>
            </a:r>
            <a:r>
              <a:rPr lang="de-DE" b="1" dirty="0" err="1">
                <a:latin typeface="Cambria Math" charset="0"/>
                <a:ea typeface="Calibri" charset="-94"/>
                <a:cs typeface="Times New Roman" charset="-94"/>
              </a:rPr>
              <a:t>A</a:t>
            </a:r>
            <a:r>
              <a:rPr lang="de-DE" b="1" baseline="30000" dirty="0" err="1">
                <a:latin typeface="Cambria Math" charset="0"/>
                <a:ea typeface="Calibri" charset="-94"/>
                <a:cs typeface="Times New Roman" charset="-94"/>
              </a:rPr>
              <a:t>o</a:t>
            </a:r>
            <a:r>
              <a:rPr lang="de-DE" b="1" baseline="30000" dirty="0">
                <a:latin typeface="Cambria Math" charset="0"/>
                <a:ea typeface="Calibri" charset="-94"/>
                <a:cs typeface="Times New Roman" charset="-94"/>
              </a:rPr>
              <a:t> </a:t>
            </a:r>
            <a:r>
              <a:rPr lang="de-DE" dirty="0">
                <a:latin typeface="Cambria Math" charset="0"/>
                <a:ea typeface="Calibri" charset="-94"/>
                <a:cs typeface="Times New Roman" charset="-94"/>
              </a:rPr>
              <a:t>(</a:t>
            </a:r>
            <a:r>
              <a:rPr lang="de-DE" dirty="0" err="1">
                <a:latin typeface="Cambria Math" charset="0"/>
                <a:ea typeface="Calibri" charset="-94"/>
                <a:cs typeface="Times New Roman" charset="-94"/>
              </a:rPr>
              <a:t>angström</a:t>
            </a:r>
            <a:r>
              <a:rPr lang="de-DE" dirty="0">
                <a:latin typeface="Cambria Math" charset="0"/>
                <a:ea typeface="Calibri" charset="-94"/>
                <a:cs typeface="Times New Roman" charset="-94"/>
              </a:rPr>
              <a:t>)</a:t>
            </a:r>
            <a:endParaRPr lang="tr-TR" dirty="0">
              <a:latin typeface="Calibri" charset="-94"/>
              <a:ea typeface="Calibri" charset="-94"/>
              <a:cs typeface="Times New Roman" charset="-94"/>
            </a:endParaRPr>
          </a:p>
          <a:p>
            <a:pPr marL="0" indent="0" algn="just">
              <a:lnSpc>
                <a:spcPct val="115000"/>
              </a:lnSpc>
              <a:spcAft>
                <a:spcPts val="0"/>
              </a:spcAft>
              <a:buNone/>
            </a:pPr>
            <a:r>
              <a:rPr lang="de-DE" dirty="0">
                <a:latin typeface="Cambria Math" charset="0"/>
                <a:ea typeface="Calibri" charset="-94"/>
                <a:cs typeface="Times New Roman" charset="-94"/>
              </a:rPr>
              <a:t>    </a:t>
            </a:r>
            <a:r>
              <a:rPr lang="tr-TR" dirty="0" smtClean="0">
                <a:latin typeface="Cambria Math" charset="0"/>
                <a:ea typeface="Calibri" charset="-94"/>
                <a:cs typeface="Times New Roman" charset="-94"/>
              </a:rPr>
              <a:t> </a:t>
            </a:r>
            <a:r>
              <a:rPr lang="de-DE" b="1" dirty="0" err="1" smtClean="0">
                <a:latin typeface="Cambria Math" charset="0"/>
                <a:ea typeface="Calibri" charset="-94"/>
                <a:cs typeface="Times New Roman" charset="-94"/>
              </a:rPr>
              <a:t>A</a:t>
            </a:r>
            <a:r>
              <a:rPr lang="de-DE" b="1" baseline="30000" dirty="0" err="1" smtClean="0">
                <a:latin typeface="Cambria Math" charset="0"/>
                <a:ea typeface="Calibri" charset="-94"/>
                <a:cs typeface="Times New Roman" charset="-94"/>
              </a:rPr>
              <a:t>o</a:t>
            </a:r>
            <a:r>
              <a:rPr lang="de-DE" dirty="0" smtClean="0">
                <a:latin typeface="Cambria Math" charset="0"/>
                <a:ea typeface="Calibri" charset="-94"/>
                <a:cs typeface="Times New Roman" charset="-94"/>
              </a:rPr>
              <a:t> </a:t>
            </a:r>
            <a:r>
              <a:rPr lang="de-DE" dirty="0">
                <a:latin typeface="Cambria Math" charset="0"/>
                <a:ea typeface="Calibri" charset="-94"/>
                <a:cs typeface="Times New Roman" charset="-94"/>
              </a:rPr>
              <a:t>= 10</a:t>
            </a:r>
            <a:r>
              <a:rPr lang="de-DE" baseline="30000" dirty="0">
                <a:latin typeface="Cambria Math" charset="0"/>
                <a:ea typeface="Calibri" charset="-94"/>
                <a:cs typeface="Times New Roman" charset="-94"/>
              </a:rPr>
              <a:t>–8</a:t>
            </a:r>
            <a:r>
              <a:rPr lang="de-DE" dirty="0">
                <a:latin typeface="Cambria Math" charset="0"/>
                <a:ea typeface="Calibri" charset="-94"/>
                <a:cs typeface="Times New Roman" charset="-94"/>
              </a:rPr>
              <a:t> cm</a:t>
            </a:r>
            <a:endParaRPr lang="tr-TR" dirty="0">
              <a:latin typeface="Calibri" charset="-94"/>
              <a:ea typeface="Calibri" charset="-94"/>
              <a:cs typeface="Times New Roman" charset="-94"/>
            </a:endParaRPr>
          </a:p>
          <a:p>
            <a:pPr marL="0" indent="0" algn="just">
              <a:lnSpc>
                <a:spcPct val="115000"/>
              </a:lnSpc>
              <a:spcAft>
                <a:spcPts val="0"/>
              </a:spcAft>
              <a:buNone/>
            </a:pPr>
            <a:r>
              <a:rPr lang="de-DE" dirty="0">
                <a:latin typeface="Cambria Math" charset="0"/>
                <a:ea typeface="Calibri" charset="-94"/>
                <a:cs typeface="Times New Roman" charset="-94"/>
              </a:rPr>
              <a:t>    1 </a:t>
            </a:r>
            <a:r>
              <a:rPr lang="de-DE" dirty="0" err="1">
                <a:latin typeface="Cambria Math" charset="0"/>
                <a:ea typeface="Calibri" charset="-94"/>
                <a:cs typeface="Times New Roman" charset="-94"/>
              </a:rPr>
              <a:t>nm</a:t>
            </a:r>
            <a:r>
              <a:rPr lang="de-DE" dirty="0">
                <a:latin typeface="Cambria Math" charset="0"/>
                <a:ea typeface="Calibri" charset="-94"/>
                <a:cs typeface="Times New Roman" charset="-94"/>
              </a:rPr>
              <a:t> = 10</a:t>
            </a:r>
            <a:r>
              <a:rPr lang="de-DE" baseline="30000" dirty="0">
                <a:latin typeface="Cambria Math" charset="0"/>
                <a:ea typeface="Calibri" charset="-94"/>
                <a:cs typeface="Times New Roman" charset="-94"/>
              </a:rPr>
              <a:t>–9</a:t>
            </a:r>
            <a:r>
              <a:rPr lang="de-DE" dirty="0">
                <a:latin typeface="Cambria Math" charset="0"/>
                <a:ea typeface="Calibri" charset="-94"/>
                <a:cs typeface="Times New Roman" charset="-94"/>
              </a:rPr>
              <a:t> m = 10</a:t>
            </a:r>
            <a:r>
              <a:rPr lang="de-DE" baseline="30000" dirty="0">
                <a:latin typeface="Cambria Math" charset="0"/>
                <a:ea typeface="Calibri" charset="-94"/>
                <a:cs typeface="Times New Roman" charset="-94"/>
              </a:rPr>
              <a:t>–7</a:t>
            </a:r>
            <a:r>
              <a:rPr lang="de-DE" dirty="0">
                <a:latin typeface="Cambria Math" charset="0"/>
                <a:ea typeface="Calibri" charset="-94"/>
                <a:cs typeface="Times New Roman" charset="-94"/>
              </a:rPr>
              <a:t> cm = 1 </a:t>
            </a:r>
            <a:r>
              <a:rPr lang="de-DE" b="1" dirty="0">
                <a:latin typeface="Cambria Math" charset="0"/>
                <a:ea typeface="Calibri" charset="-94"/>
                <a:cs typeface="Times New Roman" charset="-94"/>
              </a:rPr>
              <a:t>m</a:t>
            </a:r>
            <a:r>
              <a:rPr lang="tr-TR" b="1" dirty="0">
                <a:latin typeface="Cambria Math" charset="0"/>
                <a:ea typeface="Calibri" charset="-94"/>
                <a:cs typeface="Times New Roman" charset="-94"/>
                <a:sym typeface="Symbol" charset="2"/>
              </a:rPr>
              <a:t></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milimikron</a:t>
            </a:r>
            <a:r>
              <a:rPr lang="de-DE" dirty="0">
                <a:latin typeface="Cambria Math" charset="0"/>
                <a:ea typeface="Calibri" charset="-94"/>
                <a:cs typeface="Times New Roman" charset="-94"/>
              </a:rPr>
              <a:t>)</a:t>
            </a:r>
            <a:endParaRPr lang="tr-TR" dirty="0">
              <a:latin typeface="Calibri" charset="-94"/>
              <a:ea typeface="Calibri" charset="-94"/>
              <a:cs typeface="Times New Roman" charset="-94"/>
            </a:endParaRPr>
          </a:p>
          <a:p>
            <a:pPr marL="0" indent="0" algn="just">
              <a:lnSpc>
                <a:spcPct val="115000"/>
              </a:lnSpc>
              <a:spcAft>
                <a:spcPts val="0"/>
              </a:spcAft>
              <a:buNone/>
            </a:pPr>
            <a:r>
              <a:rPr lang="de-DE" dirty="0">
                <a:latin typeface="Cambria Math" charset="0"/>
                <a:ea typeface="Calibri" charset="-94"/>
                <a:cs typeface="Times New Roman" charset="-94"/>
              </a:rPr>
              <a:t>    1 </a:t>
            </a:r>
            <a:r>
              <a:rPr lang="tr-TR" b="1" dirty="0">
                <a:latin typeface="Cambria Math" charset="0"/>
                <a:ea typeface="Calibri" charset="-94"/>
                <a:cs typeface="Times New Roman" charset="-94"/>
                <a:sym typeface="Symbol" charset="2"/>
              </a:rPr>
              <a:t></a:t>
            </a:r>
            <a:r>
              <a:rPr lang="de-DE" b="1" dirty="0">
                <a:latin typeface="Cambria Math" charset="0"/>
                <a:ea typeface="Calibri" charset="-94"/>
                <a:cs typeface="Times New Roman" charset="-94"/>
              </a:rPr>
              <a:t>m</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mikrometre</a:t>
            </a:r>
            <a:r>
              <a:rPr lang="de-DE" dirty="0">
                <a:latin typeface="Cambria Math" charset="0"/>
                <a:ea typeface="Calibri" charset="-94"/>
                <a:cs typeface="Times New Roman" charset="-94"/>
              </a:rPr>
              <a:t>) = 10</a:t>
            </a:r>
            <a:r>
              <a:rPr lang="de-DE" baseline="30000" dirty="0">
                <a:latin typeface="Cambria Math" charset="0"/>
                <a:ea typeface="Calibri" charset="-94"/>
                <a:cs typeface="Times New Roman" charset="-94"/>
              </a:rPr>
              <a:t>–6</a:t>
            </a:r>
            <a:r>
              <a:rPr lang="de-DE" dirty="0">
                <a:latin typeface="Cambria Math" charset="0"/>
                <a:ea typeface="Calibri" charset="-94"/>
                <a:cs typeface="Times New Roman" charset="-94"/>
              </a:rPr>
              <a:t> m = 1 </a:t>
            </a:r>
            <a:r>
              <a:rPr lang="tr-TR" b="1" dirty="0">
                <a:latin typeface="Cambria Math" charset="0"/>
                <a:ea typeface="Calibri" charset="-94"/>
                <a:cs typeface="Times New Roman" charset="-94"/>
                <a:sym typeface="Symbol" charset="2"/>
              </a:rPr>
              <a:t></a:t>
            </a:r>
            <a:r>
              <a:rPr lang="de-DE" dirty="0">
                <a:latin typeface="Cambria Math" charset="0"/>
                <a:ea typeface="Calibri" charset="-94"/>
                <a:cs typeface="Times New Roman" charset="-94"/>
              </a:rPr>
              <a:t> (</a:t>
            </a:r>
            <a:r>
              <a:rPr lang="de-DE" dirty="0" err="1">
                <a:latin typeface="Cambria Math" charset="0"/>
                <a:ea typeface="Calibri" charset="-94"/>
                <a:cs typeface="Times New Roman" charset="-94"/>
              </a:rPr>
              <a:t>mikron</a:t>
            </a:r>
            <a:r>
              <a:rPr lang="de-DE" dirty="0">
                <a:latin typeface="Cambria Math" charset="0"/>
                <a:ea typeface="Calibri" charset="-94"/>
                <a:cs typeface="Times New Roman" charset="-94"/>
              </a:rPr>
              <a:t>)</a:t>
            </a:r>
            <a:endParaRPr lang="en-US" dirty="0"/>
          </a:p>
          <a:p>
            <a:pPr marL="0" indent="0">
              <a:buNone/>
            </a:pPr>
            <a:endParaRPr lang="tr-TR" dirty="0"/>
          </a:p>
          <a:p>
            <a:pPr marL="0" indent="0">
              <a:buNone/>
            </a:pPr>
            <a:endParaRPr lang="tr-TR" dirty="0">
              <a:latin typeface="Calibri" charset="-94"/>
              <a:ea typeface="Calibri" charset="-94"/>
              <a:cs typeface="Times New Roman" charset="-94"/>
            </a:endParaRPr>
          </a:p>
          <a:p>
            <a:pPr marL="0" indent="0">
              <a:buNone/>
            </a:pPr>
            <a:r>
              <a:rPr lang="de-DE" dirty="0" smtClean="0"/>
              <a:t> </a:t>
            </a:r>
            <a:endParaRPr lang="tr-TR" dirty="0" smtClean="0"/>
          </a:p>
          <a:p>
            <a:pPr marL="0" indent="0">
              <a:buNone/>
            </a:pPr>
            <a:endParaRPr lang="en-US" dirty="0"/>
          </a:p>
        </p:txBody>
      </p:sp>
    </p:spTree>
    <p:extLst>
      <p:ext uri="{BB962C8B-B14F-4D97-AF65-F5344CB8AC3E}">
        <p14:creationId xmlns:p14="http://schemas.microsoft.com/office/powerpoint/2010/main" val="13353543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598868"/>
            <a:ext cx="11208829" cy="5551297"/>
          </a:xfrm>
        </p:spPr>
        <p:txBody>
          <a:bodyPr>
            <a:normAutofit/>
          </a:bodyPr>
          <a:lstStyle/>
          <a:p>
            <a:r>
              <a:rPr lang="de-DE" i="1" dirty="0"/>
              <a:t>Moseley,</a:t>
            </a:r>
            <a:r>
              <a:rPr lang="de-DE" dirty="0"/>
              <a:t> </a:t>
            </a:r>
            <a:r>
              <a:rPr lang="de-DE" dirty="0" err="1" smtClean="0"/>
              <a:t>deneyler</a:t>
            </a:r>
            <a:r>
              <a:rPr lang="de-DE" dirty="0" smtClean="0"/>
              <a:t> </a:t>
            </a:r>
            <a:r>
              <a:rPr lang="de-DE" dirty="0" err="1"/>
              <a:t>sonucunda</a:t>
            </a:r>
            <a:r>
              <a:rPr lang="de-DE" dirty="0"/>
              <a:t> </a:t>
            </a:r>
            <a:r>
              <a:rPr lang="tr-TR" dirty="0" smtClean="0"/>
              <a:t>elde ettiği</a:t>
            </a:r>
            <a:r>
              <a:rPr lang="de-DE" dirty="0" smtClean="0"/>
              <a:t> </a:t>
            </a:r>
            <a:r>
              <a:rPr lang="de-DE" dirty="0"/>
              <a:t>X-</a:t>
            </a:r>
            <a:r>
              <a:rPr lang="de-DE" dirty="0" err="1"/>
              <a:t>ışınlarının</a:t>
            </a:r>
            <a:r>
              <a:rPr lang="de-DE" dirty="0"/>
              <a:t> </a:t>
            </a:r>
            <a:r>
              <a:rPr lang="de-DE" dirty="0" err="1"/>
              <a:t>frekanslarının</a:t>
            </a:r>
            <a:r>
              <a:rPr lang="de-DE" dirty="0"/>
              <a:t> </a:t>
            </a:r>
            <a:r>
              <a:rPr lang="de-DE" dirty="0" err="1" smtClean="0"/>
              <a:t>karekökünü</a:t>
            </a:r>
            <a:r>
              <a:rPr lang="tr-TR" dirty="0" smtClean="0"/>
              <a:t>,</a:t>
            </a:r>
            <a:r>
              <a:rPr lang="de-DE" dirty="0" smtClean="0"/>
              <a:t> </a:t>
            </a:r>
            <a:r>
              <a:rPr lang="de-DE" dirty="0" err="1"/>
              <a:t>elementlerin</a:t>
            </a:r>
            <a:r>
              <a:rPr lang="de-DE" dirty="0"/>
              <a:t> </a:t>
            </a:r>
            <a:r>
              <a:rPr lang="de-DE" dirty="0" err="1"/>
              <a:t>periyodik</a:t>
            </a:r>
            <a:r>
              <a:rPr lang="de-DE" dirty="0"/>
              <a:t> </a:t>
            </a:r>
            <a:r>
              <a:rPr lang="de-DE" dirty="0" err="1"/>
              <a:t>sistemdeki</a:t>
            </a:r>
            <a:r>
              <a:rPr lang="de-DE" dirty="0"/>
              <a:t> </a:t>
            </a:r>
            <a:r>
              <a:rPr lang="de-DE" dirty="0" err="1"/>
              <a:t>sıra</a:t>
            </a:r>
            <a:r>
              <a:rPr lang="de-DE" dirty="0"/>
              <a:t> </a:t>
            </a:r>
            <a:r>
              <a:rPr lang="de-DE" dirty="0" err="1"/>
              <a:t>numaralarına</a:t>
            </a:r>
            <a:r>
              <a:rPr lang="de-DE" dirty="0"/>
              <a:t> </a:t>
            </a:r>
            <a:r>
              <a:rPr lang="de-DE" dirty="0" err="1"/>
              <a:t>karşı</a:t>
            </a:r>
            <a:r>
              <a:rPr lang="de-DE" dirty="0"/>
              <a:t> </a:t>
            </a:r>
            <a:r>
              <a:rPr lang="de-DE" dirty="0" err="1"/>
              <a:t>grafiğe</a:t>
            </a:r>
            <a:r>
              <a:rPr lang="de-DE" dirty="0"/>
              <a:t> </a:t>
            </a:r>
            <a:r>
              <a:rPr lang="de-DE" dirty="0" err="1"/>
              <a:t>geçirdiğinde</a:t>
            </a:r>
            <a:r>
              <a:rPr lang="de-DE" dirty="0"/>
              <a:t> </a:t>
            </a:r>
            <a:r>
              <a:rPr lang="de-DE" dirty="0" err="1"/>
              <a:t>bir</a:t>
            </a:r>
            <a:r>
              <a:rPr lang="de-DE" dirty="0"/>
              <a:t> </a:t>
            </a:r>
            <a:r>
              <a:rPr lang="de-DE" dirty="0" err="1"/>
              <a:t>doğru</a:t>
            </a:r>
            <a:r>
              <a:rPr lang="de-DE" dirty="0"/>
              <a:t> </a:t>
            </a:r>
            <a:r>
              <a:rPr lang="de-DE" dirty="0" err="1"/>
              <a:t>elde</a:t>
            </a:r>
            <a:r>
              <a:rPr lang="de-DE" dirty="0"/>
              <a:t> </a:t>
            </a:r>
            <a:r>
              <a:rPr lang="de-DE" dirty="0" smtClean="0"/>
              <a:t>e</a:t>
            </a:r>
            <a:r>
              <a:rPr lang="tr-TR" dirty="0" smtClean="0"/>
              <a:t>dilebileceğini göstermiştir. Pek çok sorunla karşılaşmıştır. O sırada keşfedilmemiş pek çok element vardır.</a:t>
            </a:r>
          </a:p>
          <a:p>
            <a:pPr marL="0" indent="0">
              <a:buNone/>
            </a:pPr>
            <a:r>
              <a:rPr lang="tr-TR" b="1" dirty="0" smtClean="0"/>
              <a:t>Sonuç olarak </a:t>
            </a:r>
            <a:r>
              <a:rPr lang="tr-TR" b="1" dirty="0" err="1" smtClean="0"/>
              <a:t>Moseley</a:t>
            </a:r>
            <a:r>
              <a:rPr lang="tr-TR" b="1" dirty="0" smtClean="0"/>
              <a:t>, </a:t>
            </a:r>
            <a:r>
              <a:rPr lang="tr-TR" b="1" dirty="0"/>
              <a:t>k</a:t>
            </a:r>
            <a:r>
              <a:rPr lang="de-DE" b="1" dirty="0" err="1" smtClean="0"/>
              <a:t>imyasal</a:t>
            </a:r>
            <a:r>
              <a:rPr lang="de-DE" b="1" dirty="0" smtClean="0"/>
              <a:t> </a:t>
            </a:r>
            <a:r>
              <a:rPr lang="de-DE" b="1" dirty="0" err="1"/>
              <a:t>özelliklerin</a:t>
            </a:r>
            <a:r>
              <a:rPr lang="de-DE" b="1" dirty="0"/>
              <a:t> de </a:t>
            </a:r>
            <a:r>
              <a:rPr lang="de-DE" b="1" dirty="0" err="1"/>
              <a:t>atomik</a:t>
            </a:r>
            <a:r>
              <a:rPr lang="de-DE" b="1" dirty="0"/>
              <a:t> </a:t>
            </a:r>
            <a:r>
              <a:rPr lang="de-DE" b="1" dirty="0" err="1"/>
              <a:t>yapı</a:t>
            </a:r>
            <a:r>
              <a:rPr lang="de-DE" b="1" dirty="0"/>
              <a:t> </a:t>
            </a:r>
            <a:r>
              <a:rPr lang="de-DE" b="1" dirty="0" err="1"/>
              <a:t>ile</a:t>
            </a:r>
            <a:r>
              <a:rPr lang="de-DE" b="1" dirty="0"/>
              <a:t> </a:t>
            </a:r>
            <a:r>
              <a:rPr lang="de-DE" b="1" dirty="0" err="1"/>
              <a:t>ilgili</a:t>
            </a:r>
            <a:r>
              <a:rPr lang="de-DE" b="1" dirty="0"/>
              <a:t> </a:t>
            </a:r>
            <a:r>
              <a:rPr lang="de-DE" b="1" dirty="0" err="1"/>
              <a:t>olduğunu</a:t>
            </a:r>
            <a:r>
              <a:rPr lang="de-DE" b="1" dirty="0"/>
              <a:t> </a:t>
            </a:r>
            <a:r>
              <a:rPr lang="de-DE" b="1" dirty="0" err="1"/>
              <a:t>gözönüne</a:t>
            </a:r>
            <a:r>
              <a:rPr lang="de-DE" b="1" dirty="0"/>
              <a:t> </a:t>
            </a:r>
            <a:r>
              <a:rPr lang="de-DE" b="1" dirty="0" err="1"/>
              <a:t>alarak</a:t>
            </a:r>
            <a:r>
              <a:rPr lang="de-DE" b="1" dirty="0"/>
              <a:t> </a:t>
            </a:r>
            <a:r>
              <a:rPr lang="de-DE" b="1" dirty="0" err="1"/>
              <a:t>sıralamada</a:t>
            </a:r>
            <a:r>
              <a:rPr lang="de-DE" b="1" dirty="0"/>
              <a:t> </a:t>
            </a:r>
            <a:r>
              <a:rPr lang="de-DE" b="1" dirty="0" err="1"/>
              <a:t>elementlerin</a:t>
            </a:r>
            <a:r>
              <a:rPr lang="de-DE" b="1" dirty="0"/>
              <a:t> </a:t>
            </a:r>
            <a:r>
              <a:rPr lang="de-DE" b="1" i="1" dirty="0" err="1"/>
              <a:t>atom</a:t>
            </a:r>
            <a:r>
              <a:rPr lang="de-DE" b="1" i="1" dirty="0"/>
              <a:t> </a:t>
            </a:r>
            <a:r>
              <a:rPr lang="de-DE" b="1" i="1" dirty="0" err="1"/>
              <a:t>numaralarına</a:t>
            </a:r>
            <a:r>
              <a:rPr lang="de-DE" b="1" i="1" dirty="0"/>
              <a:t> göre</a:t>
            </a:r>
            <a:r>
              <a:rPr lang="de-DE" b="1" dirty="0"/>
              <a:t>  </a:t>
            </a:r>
            <a:r>
              <a:rPr lang="de-DE" b="1" dirty="0" err="1"/>
              <a:t>dizilmeleri</a:t>
            </a:r>
            <a:r>
              <a:rPr lang="de-DE" b="1" dirty="0"/>
              <a:t> </a:t>
            </a:r>
            <a:r>
              <a:rPr lang="de-DE" b="1" dirty="0" err="1"/>
              <a:t>gerektiğini</a:t>
            </a:r>
            <a:r>
              <a:rPr lang="de-DE" b="1" dirty="0"/>
              <a:t> </a:t>
            </a:r>
            <a:r>
              <a:rPr lang="de-DE" b="1" dirty="0" err="1" smtClean="0"/>
              <a:t>göster</a:t>
            </a:r>
            <a:r>
              <a:rPr lang="tr-TR" b="1" dirty="0" err="1" smtClean="0"/>
              <a:t>miştir</a:t>
            </a:r>
            <a:r>
              <a:rPr lang="de-DE" b="1" dirty="0" smtClean="0"/>
              <a:t>.</a:t>
            </a:r>
            <a:endParaRPr lang="tr-TR" b="1" dirty="0"/>
          </a:p>
          <a:p>
            <a:pPr marL="0" indent="0">
              <a:buNone/>
            </a:pPr>
            <a:r>
              <a:rPr lang="tr-TR" b="1" i="1" dirty="0"/>
              <a:t>A</a:t>
            </a:r>
            <a:r>
              <a:rPr lang="de-DE" b="1" dirty="0" err="1" smtClean="0"/>
              <a:t>yrıca</a:t>
            </a:r>
            <a:r>
              <a:rPr lang="de-DE" b="1" dirty="0"/>
              <a:t>; </a:t>
            </a:r>
            <a:r>
              <a:rPr lang="de-DE" b="1" dirty="0" err="1"/>
              <a:t>atom</a:t>
            </a:r>
            <a:r>
              <a:rPr lang="de-DE" b="1" dirty="0"/>
              <a:t> </a:t>
            </a:r>
            <a:r>
              <a:rPr lang="de-DE" b="1" dirty="0" err="1"/>
              <a:t>numaralarının</a:t>
            </a:r>
            <a:r>
              <a:rPr lang="de-DE" b="1" dirty="0"/>
              <a:t> </a:t>
            </a:r>
            <a:r>
              <a:rPr lang="de-DE" b="1" dirty="0" err="1"/>
              <a:t>çekirdekteki</a:t>
            </a:r>
            <a:r>
              <a:rPr lang="de-DE" b="1" dirty="0"/>
              <a:t>  +  </a:t>
            </a:r>
            <a:r>
              <a:rPr lang="de-DE" b="1" dirty="0" err="1"/>
              <a:t>yük</a:t>
            </a:r>
            <a:r>
              <a:rPr lang="de-DE" b="1" dirty="0"/>
              <a:t> </a:t>
            </a:r>
            <a:r>
              <a:rPr lang="de-DE" b="1" dirty="0" err="1"/>
              <a:t>sayısına</a:t>
            </a:r>
            <a:r>
              <a:rPr lang="de-DE" b="1" dirty="0"/>
              <a:t> </a:t>
            </a:r>
            <a:r>
              <a:rPr lang="de-DE" b="1" dirty="0" err="1"/>
              <a:t>eşit</a:t>
            </a:r>
            <a:r>
              <a:rPr lang="de-DE" b="1" dirty="0"/>
              <a:t> </a:t>
            </a:r>
            <a:r>
              <a:rPr lang="de-DE" b="1" dirty="0" err="1"/>
              <a:t>olduğunu</a:t>
            </a:r>
            <a:r>
              <a:rPr lang="de-DE" b="1" dirty="0"/>
              <a:t> </a:t>
            </a:r>
            <a:r>
              <a:rPr lang="de-DE" b="1" dirty="0" err="1"/>
              <a:t>ileri</a:t>
            </a:r>
            <a:r>
              <a:rPr lang="de-DE" b="1" dirty="0"/>
              <a:t> </a:t>
            </a:r>
            <a:r>
              <a:rPr lang="de-DE" b="1" dirty="0" err="1" smtClean="0"/>
              <a:t>sür</a:t>
            </a:r>
            <a:r>
              <a:rPr lang="tr-TR" b="1" dirty="0" err="1" smtClean="0"/>
              <a:t>müştür</a:t>
            </a:r>
            <a:r>
              <a:rPr lang="tr-TR" b="1" dirty="0" smtClean="0"/>
              <a:t>.</a:t>
            </a:r>
            <a:endParaRPr lang="de-DE" b="1" dirty="0"/>
          </a:p>
          <a:p>
            <a:endParaRPr lang="tr-TR" dirty="0"/>
          </a:p>
        </p:txBody>
      </p:sp>
    </p:spTree>
    <p:extLst>
      <p:ext uri="{BB962C8B-B14F-4D97-AF65-F5344CB8AC3E}">
        <p14:creationId xmlns:p14="http://schemas.microsoft.com/office/powerpoint/2010/main" val="1886086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4776" y="1110343"/>
            <a:ext cx="11148253" cy="4618103"/>
          </a:xfrm>
        </p:spPr>
        <p:txBody>
          <a:bodyPr>
            <a:noAutofit/>
          </a:bodyPr>
          <a:lstStyle/>
          <a:p>
            <a:pPr marL="0" indent="0" algn="just">
              <a:buNone/>
            </a:pPr>
            <a:r>
              <a:rPr lang="tr-TR" sz="3200" u="sng" dirty="0" err="1" smtClean="0"/>
              <a:t>Dalton</a:t>
            </a:r>
            <a:r>
              <a:rPr lang="tr-TR" sz="3200" u="sng" dirty="0" smtClean="0"/>
              <a:t> Atom kuramı</a:t>
            </a:r>
          </a:p>
          <a:p>
            <a:pPr algn="just"/>
            <a:r>
              <a:rPr lang="tr-TR" sz="3200" dirty="0" smtClean="0"/>
              <a:t>Atomlar </a:t>
            </a:r>
            <a:r>
              <a:rPr lang="tr-TR" sz="3200" dirty="0"/>
              <a:t>kimyasal </a:t>
            </a:r>
            <a:r>
              <a:rPr lang="tr-TR" sz="3200" dirty="0" smtClean="0"/>
              <a:t>tepkimelerde oluşamazlar ve bölünemezler.</a:t>
            </a:r>
          </a:p>
          <a:p>
            <a:pPr algn="just"/>
            <a:r>
              <a:rPr lang="tr-TR" sz="3200" dirty="0" smtClean="0"/>
              <a:t>Bir elementin bütün </a:t>
            </a:r>
            <a:r>
              <a:rPr lang="tr-TR" sz="3200" dirty="0"/>
              <a:t>atomları aynıdır ve aynı kütleye sahiptirler. </a:t>
            </a:r>
            <a:endParaRPr lang="tr-TR" sz="3200" dirty="0" smtClean="0"/>
          </a:p>
          <a:p>
            <a:pPr algn="just"/>
            <a:r>
              <a:rPr lang="tr-TR" sz="3200" dirty="0"/>
              <a:t>D</a:t>
            </a:r>
            <a:r>
              <a:rPr lang="tr-TR" sz="3200" dirty="0" smtClean="0"/>
              <a:t>eğişik </a:t>
            </a:r>
            <a:r>
              <a:rPr lang="tr-TR" sz="3200" dirty="0"/>
              <a:t>elementlerin atomları birbirlerinden farklıdır. </a:t>
            </a:r>
            <a:endParaRPr lang="tr-TR" sz="3200" dirty="0" smtClean="0"/>
          </a:p>
          <a:p>
            <a:pPr algn="just"/>
            <a:r>
              <a:rPr lang="tr-TR" sz="3200" dirty="0" smtClean="0"/>
              <a:t>Kimyasal bir bileşik iki ya da daha çok sayıda elementin basit sayısal bir oranda birleşmesiyle oluşur. </a:t>
            </a:r>
            <a:endParaRPr lang="tr-TR" sz="3200" dirty="0"/>
          </a:p>
        </p:txBody>
      </p:sp>
    </p:spTree>
    <p:extLst>
      <p:ext uri="{BB962C8B-B14F-4D97-AF65-F5344CB8AC3E}">
        <p14:creationId xmlns:p14="http://schemas.microsoft.com/office/powerpoint/2010/main" val="1472713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1886" y="391887"/>
            <a:ext cx="11582400" cy="5939902"/>
          </a:xfrm>
        </p:spPr>
        <p:txBody>
          <a:bodyPr>
            <a:noAutofit/>
          </a:bodyPr>
          <a:lstStyle/>
          <a:p>
            <a:r>
              <a:rPr lang="tr-TR" sz="3200" i="1" dirty="0" err="1" smtClean="0"/>
              <a:t>Dalton</a:t>
            </a:r>
            <a:r>
              <a:rPr lang="tr-TR" sz="3200" i="1" dirty="0" smtClean="0"/>
              <a:t> atom kuramı katlı oranlar yasasını anlamamızı sağlar. </a:t>
            </a:r>
            <a:r>
              <a:rPr lang="tr-TR" sz="3200" dirty="0"/>
              <a:t>A</a:t>
            </a:r>
            <a:r>
              <a:rPr lang="tr-TR" sz="3200" dirty="0" smtClean="0"/>
              <a:t>ynı </a:t>
            </a:r>
            <a:r>
              <a:rPr lang="tr-TR" sz="3200" dirty="0"/>
              <a:t>iki element çeşitli bileşikler oluşturuyorsa bunlardan birinin sabit kütlesiyle birleşen diğer elementin artan kütleleri arasında tam sayılarla </a:t>
            </a:r>
            <a:r>
              <a:rPr lang="tr-TR" sz="3200" dirty="0" smtClean="0"/>
              <a:t>ifade edilen </a:t>
            </a:r>
            <a:r>
              <a:rPr lang="tr-TR" sz="3200" dirty="0"/>
              <a:t>bir oran vardır.  </a:t>
            </a:r>
            <a:endParaRPr lang="tr-TR" sz="3200" dirty="0" smtClean="0"/>
          </a:p>
          <a:p>
            <a:r>
              <a:rPr lang="tr-TR" sz="3200" i="1" dirty="0" smtClean="0"/>
              <a:t>Örneğin</a:t>
            </a:r>
            <a:r>
              <a:rPr lang="tr-TR" sz="3200" i="1" dirty="0"/>
              <a:t>;</a:t>
            </a:r>
            <a:r>
              <a:rPr lang="tr-TR" sz="3200" dirty="0"/>
              <a:t>  karbon, oksijen ile CO ve CO</a:t>
            </a:r>
            <a:r>
              <a:rPr lang="tr-TR" sz="3200" baseline="-25000" dirty="0"/>
              <a:t>2</a:t>
            </a:r>
            <a:r>
              <a:rPr lang="tr-TR" sz="3200" dirty="0"/>
              <a:t>  meydana getirebilir. Bu durumda; </a:t>
            </a:r>
            <a:endParaRPr lang="tr-TR" sz="3200" dirty="0" smtClean="0"/>
          </a:p>
          <a:p>
            <a:r>
              <a:rPr lang="tr-TR" sz="3200" dirty="0" smtClean="0"/>
              <a:t>CO   </a:t>
            </a:r>
            <a:r>
              <a:rPr lang="tr-TR" sz="3200" dirty="0"/>
              <a:t>de  12 g  C ile  16 g  O  ile birleşir, CO</a:t>
            </a:r>
            <a:r>
              <a:rPr lang="tr-TR" sz="3200" baseline="-25000" dirty="0"/>
              <a:t>2</a:t>
            </a:r>
            <a:r>
              <a:rPr lang="tr-TR" sz="3200" dirty="0"/>
              <a:t> de ise  12 g  C ile 32 g O ile birleşir. </a:t>
            </a:r>
            <a:endParaRPr lang="tr-TR" sz="3200" dirty="0" smtClean="0"/>
          </a:p>
          <a:p>
            <a:r>
              <a:rPr lang="tr-TR" sz="3200" dirty="0"/>
              <a:t>S</a:t>
            </a:r>
            <a:r>
              <a:rPr lang="tr-TR" sz="3200" dirty="0" smtClean="0"/>
              <a:t>abit </a:t>
            </a:r>
            <a:r>
              <a:rPr lang="tr-TR" sz="3200" dirty="0"/>
              <a:t>12 g C ile birleşen oksijenler arasında 32/16 = </a:t>
            </a:r>
            <a:r>
              <a:rPr lang="tr-TR" sz="3200" b="1" dirty="0"/>
              <a:t>2</a:t>
            </a:r>
            <a:r>
              <a:rPr lang="tr-TR" sz="3200" dirty="0"/>
              <a:t>  gibi katlı bir oran vardır.</a:t>
            </a:r>
          </a:p>
          <a:p>
            <a:endParaRPr lang="tr-TR" sz="3200" dirty="0"/>
          </a:p>
        </p:txBody>
      </p:sp>
    </p:spTree>
    <p:extLst>
      <p:ext uri="{BB962C8B-B14F-4D97-AF65-F5344CB8AC3E}">
        <p14:creationId xmlns:p14="http://schemas.microsoft.com/office/powerpoint/2010/main" val="19433276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847" y="540795"/>
            <a:ext cx="11519565" cy="5035251"/>
          </a:xfrm>
        </p:spPr>
        <p:txBody>
          <a:bodyPr>
            <a:normAutofit/>
          </a:bodyPr>
          <a:lstStyle/>
          <a:p>
            <a:pPr marL="0" indent="0">
              <a:buNone/>
            </a:pPr>
            <a:r>
              <a:rPr lang="tr-TR" sz="3200" i="1" dirty="0" smtClean="0"/>
              <a:t>J</a:t>
            </a:r>
            <a:r>
              <a:rPr lang="tr-TR" sz="3200" i="1" dirty="0"/>
              <a:t>. </a:t>
            </a:r>
            <a:r>
              <a:rPr lang="tr-TR" sz="3200" i="1" dirty="0" err="1"/>
              <a:t>Proust</a:t>
            </a:r>
            <a:r>
              <a:rPr lang="tr-TR" sz="3200" dirty="0"/>
              <a:t> ve </a:t>
            </a:r>
            <a:r>
              <a:rPr lang="tr-TR" sz="3200" i="1" dirty="0"/>
              <a:t>J. Richter</a:t>
            </a:r>
            <a:r>
              <a:rPr lang="tr-TR" sz="3200" dirty="0"/>
              <a:t>  ise </a:t>
            </a:r>
            <a:r>
              <a:rPr lang="tr-TR" sz="3200" i="1" dirty="0" smtClean="0">
                <a:solidFill>
                  <a:srgbClr val="FF0000"/>
                </a:solidFill>
              </a:rPr>
              <a:t>Sabit </a:t>
            </a:r>
            <a:r>
              <a:rPr lang="tr-TR" sz="3200" i="1" dirty="0">
                <a:solidFill>
                  <a:srgbClr val="FF0000"/>
                </a:solidFill>
              </a:rPr>
              <a:t>oranlar </a:t>
            </a:r>
            <a:r>
              <a:rPr lang="tr-TR" sz="3200" i="1" dirty="0" err="1" smtClean="0">
                <a:solidFill>
                  <a:srgbClr val="FF0000"/>
                </a:solidFill>
              </a:rPr>
              <a:t>kanunu‘</a:t>
            </a:r>
            <a:r>
              <a:rPr lang="tr-TR" sz="3200" dirty="0" err="1" smtClean="0">
                <a:solidFill>
                  <a:srgbClr val="FF0000"/>
                </a:solidFill>
              </a:rPr>
              <a:t>nu</a:t>
            </a:r>
            <a:r>
              <a:rPr lang="tr-TR" sz="3200" dirty="0" smtClean="0"/>
              <a:t> </a:t>
            </a:r>
            <a:r>
              <a:rPr lang="tr-TR" sz="3200" dirty="0"/>
              <a:t>ortaya </a:t>
            </a:r>
            <a:r>
              <a:rPr lang="tr-TR" sz="3200" dirty="0" smtClean="0"/>
              <a:t>koymuşlardır.</a:t>
            </a:r>
            <a:r>
              <a:rPr lang="tr-TR" sz="3200" dirty="0"/>
              <a:t> </a:t>
            </a:r>
            <a:r>
              <a:rPr lang="tr-TR" sz="3200" dirty="0" smtClean="0"/>
              <a:t>Bu kanuna göre bir </a:t>
            </a:r>
            <a:r>
              <a:rPr lang="tr-TR" sz="3200" dirty="0"/>
              <a:t>bileşiği oluşturan elementlerin kütleleri arasında değişmez bir oran vardır. </a:t>
            </a:r>
            <a:endParaRPr lang="tr-TR" sz="3200" dirty="0" smtClean="0"/>
          </a:p>
          <a:p>
            <a:pPr marL="0" indent="0">
              <a:buNone/>
            </a:pPr>
            <a:r>
              <a:rPr lang="tr-TR" sz="3200" i="1" dirty="0" smtClean="0"/>
              <a:t>Örneğin</a:t>
            </a:r>
            <a:r>
              <a:rPr lang="tr-TR" sz="3200" dirty="0" smtClean="0"/>
              <a:t> </a:t>
            </a:r>
            <a:r>
              <a:rPr lang="tr-TR" sz="3200" dirty="0"/>
              <a:t>H</a:t>
            </a:r>
            <a:r>
              <a:rPr lang="tr-TR" sz="3200" baseline="-25000" dirty="0"/>
              <a:t>2</a:t>
            </a:r>
            <a:r>
              <a:rPr lang="tr-TR" sz="3200" dirty="0"/>
              <a:t>O da bu oran 1/8 </a:t>
            </a:r>
            <a:r>
              <a:rPr lang="tr-TR" sz="3200" dirty="0" err="1"/>
              <a:t>dir</a:t>
            </a:r>
            <a:r>
              <a:rPr lang="tr-TR" sz="3200" dirty="0"/>
              <a:t> (2/16). </a:t>
            </a:r>
            <a:endParaRPr lang="tr-TR" sz="3200" dirty="0" smtClean="0"/>
          </a:p>
          <a:p>
            <a:pPr marL="0" indent="0">
              <a:buNone/>
            </a:pPr>
            <a:r>
              <a:rPr lang="tr-TR" sz="3200" dirty="0" smtClean="0"/>
              <a:t>H</a:t>
            </a:r>
            <a:r>
              <a:rPr lang="tr-TR" sz="3200" baseline="-25000" dirty="0" smtClean="0"/>
              <a:t>2</a:t>
            </a:r>
            <a:r>
              <a:rPr lang="tr-TR" sz="3200" dirty="0" smtClean="0"/>
              <a:t>O  parçalansa da </a:t>
            </a:r>
            <a:r>
              <a:rPr lang="tr-TR" sz="3200" dirty="0"/>
              <a:t>meydana </a:t>
            </a:r>
            <a:r>
              <a:rPr lang="tr-TR" sz="3200" dirty="0" smtClean="0"/>
              <a:t>gelse de </a:t>
            </a:r>
            <a:r>
              <a:rPr lang="tr-TR" sz="3200" dirty="0"/>
              <a:t>O ve H bu oranlarda reaksiyona girer ve parçalanır. </a:t>
            </a:r>
            <a:endParaRPr lang="en-US" sz="3200" dirty="0"/>
          </a:p>
        </p:txBody>
      </p:sp>
    </p:spTree>
    <p:extLst>
      <p:ext uri="{BB962C8B-B14F-4D97-AF65-F5344CB8AC3E}">
        <p14:creationId xmlns:p14="http://schemas.microsoft.com/office/powerpoint/2010/main" val="3874516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58588" y="1051484"/>
            <a:ext cx="11600330" cy="5170021"/>
          </a:xfrm>
        </p:spPr>
        <p:txBody>
          <a:bodyPr>
            <a:normAutofit/>
          </a:bodyPr>
          <a:lstStyle/>
          <a:p>
            <a:pPr>
              <a:buFont typeface="Arial" panose="020B0604020202020204" pitchFamily="34" charset="0"/>
              <a:buChar char="•"/>
            </a:pPr>
            <a:r>
              <a:rPr lang="tr-TR" dirty="0"/>
              <a:t>Daha sonraları (19.yüzyıl sonlarında) atomların daha küçük tanecikler içerdikleri bulunmuştur. Bu buluş elektrik deneyleri sayesinde olmuştur</a:t>
            </a:r>
            <a:r>
              <a:rPr lang="tr-TR" dirty="0" smtClean="0"/>
              <a:t>.</a:t>
            </a:r>
          </a:p>
          <a:p>
            <a:pPr>
              <a:buFont typeface="Arial" panose="020B0604020202020204" pitchFamily="34" charset="0"/>
              <a:buChar char="•"/>
            </a:pPr>
            <a:r>
              <a:rPr lang="tr-TR" dirty="0" smtClean="0"/>
              <a:t>Yeterince </a:t>
            </a:r>
            <a:r>
              <a:rPr lang="tr-TR" dirty="0"/>
              <a:t>enerji </a:t>
            </a:r>
            <a:r>
              <a:rPr lang="tr-TR" dirty="0" smtClean="0"/>
              <a:t>alan </a:t>
            </a:r>
            <a:r>
              <a:rPr lang="tr-TR" dirty="0" err="1"/>
              <a:t>n</a:t>
            </a:r>
            <a:r>
              <a:rPr lang="tr-TR" dirty="0" err="1" smtClean="0"/>
              <a:t>ötral</a:t>
            </a:r>
            <a:r>
              <a:rPr lang="tr-TR" dirty="0" smtClean="0"/>
              <a:t> </a:t>
            </a:r>
            <a:r>
              <a:rPr lang="tr-TR" dirty="0"/>
              <a:t>atomlar </a:t>
            </a:r>
            <a:r>
              <a:rPr lang="tr-TR" dirty="0" smtClean="0"/>
              <a:t>iyonlaşırlar, </a:t>
            </a:r>
            <a:r>
              <a:rPr lang="tr-TR" dirty="0"/>
              <a:t>(+) ve (–)  yüklü parçacıklar meydana gelir. </a:t>
            </a:r>
            <a:endParaRPr lang="tr-TR" dirty="0" smtClean="0"/>
          </a:p>
          <a:p>
            <a:pPr>
              <a:buFont typeface="Arial" panose="020B0604020202020204" pitchFamily="34" charset="0"/>
              <a:buChar char="•"/>
            </a:pPr>
            <a:r>
              <a:rPr lang="tr-TR" dirty="0" smtClean="0"/>
              <a:t>Eksi </a:t>
            </a:r>
            <a:r>
              <a:rPr lang="tr-TR" dirty="0"/>
              <a:t>(–) yüklü parçacıklar “</a:t>
            </a:r>
            <a:r>
              <a:rPr lang="tr-TR" i="1" dirty="0"/>
              <a:t>elektron”</a:t>
            </a:r>
            <a:r>
              <a:rPr lang="tr-TR" dirty="0"/>
              <a:t> </a:t>
            </a:r>
            <a:r>
              <a:rPr lang="tr-TR" dirty="0" err="1"/>
              <a:t>lardır</a:t>
            </a:r>
            <a:r>
              <a:rPr lang="tr-TR" dirty="0"/>
              <a:t>. </a:t>
            </a:r>
            <a:endParaRPr lang="tr-TR" dirty="0" smtClean="0"/>
          </a:p>
          <a:p>
            <a:pPr>
              <a:buFont typeface="Arial" panose="020B0604020202020204" pitchFamily="34" charset="0"/>
              <a:buChar char="•"/>
            </a:pPr>
            <a:r>
              <a:rPr lang="tr-TR" dirty="0" smtClean="0"/>
              <a:t>Atomun </a:t>
            </a:r>
            <a:r>
              <a:rPr lang="tr-TR" dirty="0"/>
              <a:t>keşfedilen ilk temel </a:t>
            </a:r>
            <a:r>
              <a:rPr lang="tr-TR" dirty="0" smtClean="0"/>
              <a:t>parçacığı elektronlardır.</a:t>
            </a:r>
          </a:p>
          <a:p>
            <a:pPr>
              <a:buFont typeface="Arial" panose="020B0604020202020204" pitchFamily="34" charset="0"/>
              <a:buChar char="•"/>
            </a:pPr>
            <a:r>
              <a:rPr lang="tr-TR" dirty="0"/>
              <a:t>1897 </a:t>
            </a:r>
            <a:r>
              <a:rPr lang="tr-TR" dirty="0" smtClean="0"/>
              <a:t>yılında </a:t>
            </a:r>
            <a:r>
              <a:rPr lang="tr-TR" i="1" dirty="0" err="1" smtClean="0"/>
              <a:t>J.J.Thomson</a:t>
            </a:r>
            <a:r>
              <a:rPr lang="tr-TR" dirty="0" smtClean="0"/>
              <a:t>, </a:t>
            </a:r>
            <a:r>
              <a:rPr lang="tr-TR" dirty="0"/>
              <a:t>katot ışınlarının yük/kütle (e/m) oranının bir atomun tamamından 1000 kez daha küçük ve onun bir parçası olduğunu ve bunun bugün bilinen şekliyle </a:t>
            </a:r>
            <a:r>
              <a:rPr lang="tr-TR" b="1" i="1" dirty="0"/>
              <a:t>elektron</a:t>
            </a:r>
            <a:r>
              <a:rPr lang="tr-TR" dirty="0"/>
              <a:t> olduğunu bulmuştur. </a:t>
            </a:r>
          </a:p>
          <a:p>
            <a:pPr marL="0" indent="0">
              <a:buNone/>
            </a:pPr>
            <a:endParaRPr lang="tr-TR" dirty="0"/>
          </a:p>
          <a:p>
            <a:pPr marL="0" indent="0">
              <a:buNone/>
            </a:pPr>
            <a:endParaRPr lang="tr-TR" dirty="0"/>
          </a:p>
          <a:p>
            <a:endParaRPr lang="tr-TR" dirty="0"/>
          </a:p>
        </p:txBody>
      </p:sp>
    </p:spTree>
    <p:extLst>
      <p:ext uri="{BB962C8B-B14F-4D97-AF65-F5344CB8AC3E}">
        <p14:creationId xmlns:p14="http://schemas.microsoft.com/office/powerpoint/2010/main" val="228059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6309"/>
          </a:xfrm>
        </p:spPr>
        <p:txBody>
          <a:bodyPr>
            <a:normAutofit fontScale="90000"/>
          </a:bodyPr>
          <a:lstStyle/>
          <a:p>
            <a:pPr algn="ctr"/>
            <a:r>
              <a:rPr lang="tr-TR" b="1">
                <a:solidFill>
                  <a:srgbClr val="FF0000"/>
                </a:solidFill>
              </a:rPr>
              <a:t>ELEKTRONLARIN e/m ORANININ HESAPLANMASI</a:t>
            </a:r>
            <a:endParaRPr lang="tr-TR">
              <a:solidFill>
                <a:srgbClr val="FF0000"/>
              </a:solidFill>
            </a:endParaRPr>
          </a:p>
        </p:txBody>
      </p:sp>
      <p:sp>
        <p:nvSpPr>
          <p:cNvPr id="3" name="Content Placeholder 2"/>
          <p:cNvSpPr>
            <a:spLocks noGrp="1"/>
          </p:cNvSpPr>
          <p:nvPr>
            <p:ph idx="1"/>
          </p:nvPr>
        </p:nvSpPr>
        <p:spPr>
          <a:xfrm>
            <a:off x="268942" y="1318657"/>
            <a:ext cx="11654118" cy="4813202"/>
          </a:xfrm>
        </p:spPr>
        <p:txBody>
          <a:bodyPr>
            <a:noAutofit/>
          </a:bodyPr>
          <a:lstStyle/>
          <a:p>
            <a:pPr marL="0" indent="0">
              <a:buNone/>
            </a:pPr>
            <a:r>
              <a:rPr lang="tr-TR" i="1" dirty="0" err="1" smtClean="0"/>
              <a:t>J.J.Thomson</a:t>
            </a:r>
            <a:r>
              <a:rPr lang="tr-TR" dirty="0"/>
              <a:t>, katot ışınları tüpü </a:t>
            </a:r>
            <a:r>
              <a:rPr lang="tr-TR" dirty="0" smtClean="0"/>
              <a:t>deneyleriyle elektronların </a:t>
            </a:r>
            <a:r>
              <a:rPr lang="tr-TR" dirty="0"/>
              <a:t>yük/kütle (e/m) oranını hesapladı. </a:t>
            </a:r>
            <a:r>
              <a:rPr lang="tr-TR" dirty="0" smtClean="0"/>
              <a:t>Bu amaçla kullanılabilecek düzenekte katot (negatif elektrot) elektron yaymaktadır. Bu yayılan elektronlar havası boşaltılmış tüp içinde sağa doğru hızlandırılırlar. </a:t>
            </a:r>
          </a:p>
          <a:p>
            <a:pPr marL="0" indent="0">
              <a:buNone/>
            </a:pPr>
            <a:r>
              <a:rPr lang="tr-TR" dirty="0" smtClean="0"/>
              <a:t>Hızlandırılmış olan bu elektronlardan bazıları pozitif elektrot (anot) üzerindeki delikten geçerek ince bir demet halinde, tam karşılarındaki tüpün yüzeyine belirtici olarak sürülmüş olan </a:t>
            </a:r>
            <a:r>
              <a:rPr lang="tr-TR" dirty="0" err="1" smtClean="0"/>
              <a:t>ZnS</a:t>
            </a:r>
            <a:r>
              <a:rPr lang="tr-TR" dirty="0" smtClean="0"/>
              <a:t> üzerine düşerler. </a:t>
            </a:r>
            <a:r>
              <a:rPr lang="tr-TR" dirty="0" err="1" smtClean="0"/>
              <a:t>ZnS</a:t>
            </a:r>
            <a:r>
              <a:rPr lang="tr-TR" dirty="0" smtClean="0"/>
              <a:t> bu şartlarda parıldama yapar. </a:t>
            </a:r>
          </a:p>
          <a:p>
            <a:pPr marL="0" indent="0">
              <a:buNone/>
            </a:pPr>
            <a:r>
              <a:rPr lang="tr-TR" dirty="0" smtClean="0"/>
              <a:t>Elektronların bu sapma miktarlarının yük ve kütlelerine göre değişiklik göstermesi </a:t>
            </a:r>
            <a:r>
              <a:rPr lang="tr-TR" dirty="0"/>
              <a:t>özelliklerinden  (e/m) </a:t>
            </a:r>
            <a:r>
              <a:rPr lang="tr-TR" dirty="0" smtClean="0"/>
              <a:t>oranları tayin edilmiştir.</a:t>
            </a:r>
            <a:endParaRPr lang="en-US" dirty="0"/>
          </a:p>
        </p:txBody>
      </p:sp>
    </p:spTree>
    <p:extLst>
      <p:ext uri="{BB962C8B-B14F-4D97-AF65-F5344CB8AC3E}">
        <p14:creationId xmlns:p14="http://schemas.microsoft.com/office/powerpoint/2010/main" val="7116456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6870" y="731928"/>
            <a:ext cx="11456894" cy="5274423"/>
          </a:xfrm>
        </p:spPr>
        <p:txBody>
          <a:bodyPr>
            <a:normAutofit/>
          </a:bodyPr>
          <a:lstStyle/>
          <a:p>
            <a:pPr marL="0" indent="0">
              <a:buNone/>
            </a:pPr>
            <a:r>
              <a:rPr lang="tr-TR" dirty="0" smtClean="0"/>
              <a:t>Şekil düzlemine dik ve şiddeti H olan bir </a:t>
            </a:r>
            <a:r>
              <a:rPr lang="tr-TR" dirty="0" err="1" smtClean="0"/>
              <a:t>magnetik</a:t>
            </a:r>
            <a:r>
              <a:rPr lang="tr-TR" dirty="0" smtClean="0"/>
              <a:t> alana giren bir elektron doğru halindeki yolundan sapar ve yarıçapı r olan bir daire yayı üzerinde hareket etmeye başlar. </a:t>
            </a:r>
          </a:p>
          <a:p>
            <a:pPr marL="0" indent="0">
              <a:buNone/>
            </a:pPr>
            <a:r>
              <a:rPr lang="tr-TR" dirty="0" smtClean="0"/>
              <a:t>Bu dairenin yarıçapı r, deney tüpünün ucunda elektron demetinin meydana getirdiği ışıklı kısmın yer değiştirmesinden ölçülebilir. </a:t>
            </a:r>
          </a:p>
          <a:p>
            <a:pPr marL="0" indent="0">
              <a:buNone/>
            </a:pPr>
            <a:r>
              <a:rPr lang="tr-TR" dirty="0" smtClean="0"/>
              <a:t>Böyle bir alanda elektron üzerinde meydan gelen </a:t>
            </a:r>
            <a:r>
              <a:rPr lang="tr-TR" dirty="0" err="1" smtClean="0"/>
              <a:t>magnetik</a:t>
            </a:r>
            <a:r>
              <a:rPr lang="tr-TR" dirty="0" smtClean="0"/>
              <a:t> kuvvet  </a:t>
            </a:r>
            <a:r>
              <a:rPr lang="tr-TR" dirty="0" err="1" smtClean="0"/>
              <a:t>H.e.v</a:t>
            </a:r>
            <a:r>
              <a:rPr lang="tr-TR" dirty="0" smtClean="0"/>
              <a:t> ‘</a:t>
            </a:r>
            <a:r>
              <a:rPr lang="tr-TR" dirty="0" err="1" smtClean="0"/>
              <a:t>dir</a:t>
            </a:r>
            <a:r>
              <a:rPr lang="tr-TR" dirty="0" smtClean="0"/>
              <a:t>. </a:t>
            </a:r>
          </a:p>
          <a:p>
            <a:pPr marL="0" indent="0">
              <a:buNone/>
            </a:pPr>
            <a:r>
              <a:rPr lang="tr-TR" dirty="0" smtClean="0"/>
              <a:t>Bu kuvvet elektronun kütlesi ile ivmesinin çarpımına, dairesel bir hareket için de mV</a:t>
            </a:r>
            <a:r>
              <a:rPr lang="tr-TR" baseline="30000" dirty="0" smtClean="0"/>
              <a:t>2</a:t>
            </a:r>
            <a:r>
              <a:rPr lang="tr-TR" dirty="0" smtClean="0"/>
              <a:t>/r’ye eşittir. </a:t>
            </a:r>
          </a:p>
          <a:p>
            <a:pPr marL="0" indent="0">
              <a:buNone/>
            </a:pPr>
            <a:r>
              <a:rPr lang="tr-TR" dirty="0" smtClean="0"/>
              <a:t>Sonuç olarak;</a:t>
            </a:r>
          </a:p>
          <a:p>
            <a:pPr marL="0" indent="0">
              <a:buNone/>
            </a:pPr>
            <a:endParaRPr lang="tr-TR" dirty="0"/>
          </a:p>
        </p:txBody>
      </p:sp>
    </p:spTree>
    <p:extLst>
      <p:ext uri="{BB962C8B-B14F-4D97-AF65-F5344CB8AC3E}">
        <p14:creationId xmlns:p14="http://schemas.microsoft.com/office/powerpoint/2010/main" val="2136578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66165" y="430306"/>
                <a:ext cx="10757647" cy="2779059"/>
              </a:xfrm>
            </p:spPr>
            <p:txBody>
              <a:bodyPr>
                <a:normAutofit/>
              </a:bodyPr>
              <a:lstStyle/>
              <a:p>
                <a:pPr marL="0" indent="0">
                  <a:buNone/>
                </a:pPr>
                <a:r>
                  <a:rPr lang="tr-TR" dirty="0" smtClean="0"/>
                  <a:t>Bu </a:t>
                </a:r>
                <a:r>
                  <a:rPr lang="tr-TR" dirty="0"/>
                  <a:t>anda</a:t>
                </a:r>
                <a:r>
                  <a:rPr lang="tr-TR" dirty="0" smtClean="0"/>
                  <a:t>:</a:t>
                </a:r>
                <a:endParaRPr lang="tr-TR" dirty="0"/>
              </a:p>
              <a:p>
                <a:pPr marL="0" indent="0">
                  <a:buNone/>
                </a:pPr>
                <a14:m>
                  <m:oMathPara xmlns:m="http://schemas.openxmlformats.org/officeDocument/2006/math">
                    <m:oMathParaPr>
                      <m:jc m:val="centerGroup"/>
                    </m:oMathParaPr>
                    <m:oMath xmlns:m="http://schemas.openxmlformats.org/officeDocument/2006/math">
                      <m:r>
                        <a:rPr lang="tr-TR" i="1">
                          <a:latin typeface="Cambria Math" charset="0"/>
                        </a:rPr>
                        <m:t> </m:t>
                      </m:r>
                      <m:r>
                        <m:rPr>
                          <m:sty m:val="p"/>
                        </m:rPr>
                        <a:rPr lang="tr-TR" smtClean="0">
                          <a:latin typeface="Cambria Math" charset="0"/>
                        </a:rPr>
                        <m:t>H</m:t>
                      </m:r>
                      <m:r>
                        <a:rPr lang="tr-TR">
                          <a:latin typeface="Cambria Math" charset="0"/>
                        </a:rPr>
                        <m:t> </m:t>
                      </m:r>
                      <m:r>
                        <m:rPr>
                          <m:sty m:val="p"/>
                        </m:rPr>
                        <a:rPr lang="tr-TR">
                          <a:latin typeface="Cambria Math" charset="0"/>
                        </a:rPr>
                        <m:t>e</m:t>
                      </m:r>
                      <m:r>
                        <a:rPr lang="tr-TR">
                          <a:latin typeface="Cambria Math" charset="0"/>
                        </a:rPr>
                        <m:t> </m:t>
                      </m:r>
                      <m:r>
                        <m:rPr>
                          <m:sty m:val="p"/>
                        </m:rPr>
                        <a:rPr lang="tr-TR">
                          <a:latin typeface="Cambria Math" charset="0"/>
                        </a:rPr>
                        <m:t>v</m:t>
                      </m:r>
                      <m:r>
                        <a:rPr lang="tr-TR">
                          <a:latin typeface="Cambria Math" charset="0"/>
                        </a:rPr>
                        <m:t> = </m:t>
                      </m:r>
                      <m:f>
                        <m:fPr>
                          <m:ctrlPr>
                            <a:rPr lang="tr-TR" i="1">
                              <a:latin typeface="Cambria Math" panose="02040503050406030204" pitchFamily="18" charset="0"/>
                            </a:rPr>
                          </m:ctrlPr>
                        </m:fPr>
                        <m:num>
                          <m:r>
                            <m:rPr>
                              <m:sty m:val="p"/>
                            </m:rPr>
                            <a:rPr lang="tr-TR">
                              <a:latin typeface="Cambria Math" charset="0"/>
                            </a:rPr>
                            <m:t>m</m:t>
                          </m:r>
                          <m:sSup>
                            <m:sSupPr>
                              <m:ctrlPr>
                                <a:rPr lang="tr-TR" i="1">
                                  <a:latin typeface="Cambria Math" panose="02040503050406030204" pitchFamily="18" charset="0"/>
                                </a:rPr>
                              </m:ctrlPr>
                            </m:sSupPr>
                            <m:e>
                              <m:r>
                                <a:rPr lang="tr-TR">
                                  <a:latin typeface="Cambria Math" charset="0"/>
                                </a:rPr>
                                <m:t> </m:t>
                              </m:r>
                              <m:r>
                                <m:rPr>
                                  <m:sty m:val="p"/>
                                </m:rPr>
                                <a:rPr lang="tr-TR">
                                  <a:latin typeface="Cambria Math" charset="0"/>
                                </a:rPr>
                                <m:t>v</m:t>
                              </m:r>
                            </m:e>
                            <m:sup>
                              <m:r>
                                <a:rPr lang="tr-TR">
                                  <a:latin typeface="Cambria Math" charset="0"/>
                                </a:rPr>
                                <m:t>2</m:t>
                              </m:r>
                            </m:sup>
                          </m:sSup>
                        </m:num>
                        <m:den>
                          <m:r>
                            <m:rPr>
                              <m:sty m:val="p"/>
                            </m:rPr>
                            <a:rPr lang="tr-TR">
                              <a:latin typeface="Cambria Math" charset="0"/>
                            </a:rPr>
                            <m:t>r</m:t>
                          </m:r>
                        </m:den>
                      </m:f>
                      <m:r>
                        <a:rPr lang="tr-TR">
                          <a:latin typeface="Cambria Math" charset="0"/>
                        </a:rPr>
                        <m:t>               </m:t>
                      </m:r>
                      <m:r>
                        <m:rPr>
                          <m:sty m:val="p"/>
                        </m:rPr>
                        <a:rPr lang="tr-TR">
                          <a:latin typeface="Cambria Math" charset="0"/>
                        </a:rPr>
                        <m:t>dir</m:t>
                      </m:r>
                      <m:r>
                        <a:rPr lang="tr-TR">
                          <a:latin typeface="Cambria Math" charset="0"/>
                        </a:rPr>
                        <m:t>.  </m:t>
                      </m:r>
                      <m:r>
                        <m:rPr>
                          <m:sty m:val="p"/>
                        </m:rPr>
                        <a:rPr lang="tr-TR" smtClean="0">
                          <a:latin typeface="Cambria Math" charset="0"/>
                        </a:rPr>
                        <m:t>Bu</m:t>
                      </m:r>
                      <m:r>
                        <a:rPr lang="tr-TR" smtClean="0">
                          <a:latin typeface="Cambria Math" charset="0"/>
                        </a:rPr>
                        <m:t>;</m:t>
                      </m:r>
                    </m:oMath>
                  </m:oMathPara>
                </a14:m>
                <a:endParaRPr lang="tr-TR" dirty="0" smtClean="0"/>
              </a:p>
              <a:p>
                <a:pPr marL="0" indent="0">
                  <a:buNone/>
                </a:pPr>
                <a:endParaRPr lang="en-US" dirty="0" smtClean="0"/>
              </a:p>
              <a:p>
                <a:pPr marL="0" indent="0">
                  <a:buNone/>
                </a:pPr>
                <a14:m>
                  <m:oMathPara xmlns:m="http://schemas.openxmlformats.org/officeDocument/2006/math">
                    <m:oMathParaPr>
                      <m:jc m:val="centerGroup"/>
                    </m:oMathParaPr>
                    <m:oMath xmlns:m="http://schemas.openxmlformats.org/officeDocument/2006/math">
                      <m:r>
                        <a:rPr lang="tr-TR" smtClean="0">
                          <a:latin typeface="Cambria Math" charset="0"/>
                        </a:rPr>
                        <m:t> </m:t>
                      </m:r>
                      <m:f>
                        <m:fPr>
                          <m:ctrlPr>
                            <a:rPr lang="tr-TR" i="1">
                              <a:latin typeface="Cambria Math" panose="02040503050406030204" pitchFamily="18" charset="0"/>
                            </a:rPr>
                          </m:ctrlPr>
                        </m:fPr>
                        <m:num>
                          <m:r>
                            <m:rPr>
                              <m:sty m:val="p"/>
                            </m:rPr>
                            <a:rPr lang="tr-TR">
                              <a:latin typeface="Cambria Math" charset="0"/>
                            </a:rPr>
                            <m:t>e</m:t>
                          </m:r>
                        </m:num>
                        <m:den>
                          <m:r>
                            <m:rPr>
                              <m:sty m:val="p"/>
                            </m:rPr>
                            <a:rPr lang="tr-TR">
                              <a:latin typeface="Cambria Math" charset="0"/>
                            </a:rPr>
                            <m:t>m</m:t>
                          </m:r>
                        </m:den>
                      </m:f>
                      <m:r>
                        <a:rPr lang="tr-TR">
                          <a:latin typeface="Cambria Math" charset="0"/>
                        </a:rPr>
                        <m:t>  =   </m:t>
                      </m:r>
                      <m:f>
                        <m:fPr>
                          <m:ctrlPr>
                            <a:rPr lang="tr-TR" i="1">
                              <a:latin typeface="Cambria Math" panose="02040503050406030204" pitchFamily="18" charset="0"/>
                            </a:rPr>
                          </m:ctrlPr>
                        </m:fPr>
                        <m:num>
                          <m:r>
                            <m:rPr>
                              <m:sty m:val="p"/>
                            </m:rPr>
                            <a:rPr lang="tr-TR">
                              <a:latin typeface="Cambria Math" charset="0"/>
                            </a:rPr>
                            <m:t>v</m:t>
                          </m:r>
                        </m:num>
                        <m:den>
                          <m:r>
                            <m:rPr>
                              <m:sty m:val="p"/>
                            </m:rPr>
                            <a:rPr lang="tr-TR">
                              <a:latin typeface="Cambria Math" charset="0"/>
                            </a:rPr>
                            <m:t>H</m:t>
                          </m:r>
                          <m:r>
                            <a:rPr lang="tr-TR">
                              <a:latin typeface="Cambria Math" charset="0"/>
                            </a:rPr>
                            <m:t> </m:t>
                          </m:r>
                          <m:r>
                            <m:rPr>
                              <m:sty m:val="p"/>
                            </m:rPr>
                            <a:rPr lang="tr-TR">
                              <a:latin typeface="Cambria Math" charset="0"/>
                            </a:rPr>
                            <m:t>r</m:t>
                          </m:r>
                        </m:den>
                      </m:f>
                      <m:r>
                        <a:rPr lang="tr-TR">
                          <a:latin typeface="Cambria Math" charset="0"/>
                        </a:rPr>
                        <m:t>                 </m:t>
                      </m:r>
                      <m:r>
                        <m:rPr>
                          <m:sty m:val="p"/>
                        </m:rPr>
                        <a:rPr lang="tr-TR">
                          <a:latin typeface="Cambria Math" charset="0"/>
                        </a:rPr>
                        <m:t>demektir</m:t>
                      </m:r>
                      <m:r>
                        <a:rPr lang="tr-TR">
                          <a:latin typeface="Cambria Math" charset="0"/>
                        </a:rPr>
                        <m:t>.</m:t>
                      </m:r>
                    </m:oMath>
                  </m:oMathPara>
                </a14:m>
                <a:endParaRPr lang="en-US" dirty="0" smtClean="0"/>
              </a:p>
              <a:p>
                <a:pPr marL="0" indent="0">
                  <a:buNone/>
                </a:pPr>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66165" y="430306"/>
                <a:ext cx="10757647" cy="2779059"/>
              </a:xfrm>
              <a:blipFill rotWithShape="0">
                <a:blip r:embed="rId2"/>
                <a:stretch>
                  <a:fillRect l="-1133" t="-3736"/>
                </a:stretch>
              </a:blipFill>
            </p:spPr>
            <p:txBody>
              <a:bodyPr/>
              <a:lstStyle/>
              <a:p>
                <a:r>
                  <a:rPr lang="tr-TR">
                    <a:noFill/>
                  </a:rPr>
                  <a:t> </a:t>
                </a:r>
              </a:p>
            </p:txBody>
          </p:sp>
        </mc:Fallback>
      </mc:AlternateContent>
      <p:sp>
        <p:nvSpPr>
          <p:cNvPr id="2" name="Metin kutusu 1"/>
          <p:cNvSpPr txBox="1"/>
          <p:nvPr/>
        </p:nvSpPr>
        <p:spPr>
          <a:xfrm>
            <a:off x="340659" y="3209365"/>
            <a:ext cx="10883153" cy="3539430"/>
          </a:xfrm>
          <a:prstGeom prst="rect">
            <a:avLst/>
          </a:prstGeom>
          <a:noFill/>
        </p:spPr>
        <p:txBody>
          <a:bodyPr wrap="square" rtlCol="0">
            <a:spAutoFit/>
          </a:bodyPr>
          <a:lstStyle/>
          <a:p>
            <a:r>
              <a:rPr lang="tr-TR" sz="2800" dirty="0" smtClean="0"/>
              <a:t>Bu bağıntıdaki H ve r ölçülebilir. Elektronun hızı v’de bilindiği zaman</a:t>
            </a:r>
          </a:p>
          <a:p>
            <a:r>
              <a:rPr lang="tr-TR" sz="2800" dirty="0" smtClean="0"/>
              <a:t>yük/kütle oranı bulunur. v’yi bulmak için </a:t>
            </a:r>
            <a:r>
              <a:rPr lang="tr-TR" sz="2800" dirty="0" smtClean="0"/>
              <a:t>deneyin ikinci kısmına başvurulur ve E’yi ölçeriz. </a:t>
            </a:r>
          </a:p>
          <a:p>
            <a:r>
              <a:rPr lang="tr-TR" sz="2800" dirty="0" smtClean="0"/>
              <a:t>E, </a:t>
            </a:r>
            <a:r>
              <a:rPr lang="tr-TR" sz="2800" dirty="0" err="1" smtClean="0"/>
              <a:t>magnetik</a:t>
            </a:r>
            <a:r>
              <a:rPr lang="tr-TR" sz="2800" dirty="0" smtClean="0"/>
              <a:t> alanda sapmış olan elektron demetini ilk yerine döndürmek için elektrotlar arasında birim uzaklık için uygulanması gereken potansiyeldir. Hiç sapma olmadığı zaman </a:t>
            </a:r>
            <a:r>
              <a:rPr lang="tr-TR" sz="2800" dirty="0" err="1" smtClean="0"/>
              <a:t>magnetik</a:t>
            </a:r>
            <a:r>
              <a:rPr lang="tr-TR" sz="2800" dirty="0" smtClean="0"/>
              <a:t> kuvvet </a:t>
            </a:r>
            <a:r>
              <a:rPr lang="tr-TR" sz="2800" dirty="0" err="1" smtClean="0"/>
              <a:t>H.e.v</a:t>
            </a:r>
            <a:r>
              <a:rPr lang="tr-TR" sz="2800" dirty="0" smtClean="0"/>
              <a:t>, elektriksel kuvvet </a:t>
            </a:r>
            <a:r>
              <a:rPr lang="tr-TR" sz="2800" dirty="0" err="1" smtClean="0"/>
              <a:t>E.e’ye</a:t>
            </a:r>
            <a:r>
              <a:rPr lang="tr-TR" sz="2800" dirty="0" smtClean="0"/>
              <a:t> eşit olur. Bu eşitlikten </a:t>
            </a:r>
          </a:p>
          <a:p>
            <a:endParaRPr lang="tr-TR" sz="2800" dirty="0"/>
          </a:p>
        </p:txBody>
      </p:sp>
    </p:spTree>
    <p:extLst>
      <p:ext uri="{BB962C8B-B14F-4D97-AF65-F5344CB8AC3E}">
        <p14:creationId xmlns:p14="http://schemas.microsoft.com/office/powerpoint/2010/main" val="669908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1703</TotalTime>
  <Words>1757</Words>
  <Application>Microsoft Office PowerPoint</Application>
  <PresentationFormat>Geniş ekran</PresentationFormat>
  <Paragraphs>118</Paragraphs>
  <Slides>26</Slides>
  <Notes>5</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26</vt:i4>
      </vt:variant>
    </vt:vector>
  </HeadingPairs>
  <TitlesOfParts>
    <vt:vector size="33" baseType="lpstr">
      <vt:lpstr>Arial</vt:lpstr>
      <vt:lpstr>Calibri</vt:lpstr>
      <vt:lpstr>Calibri Light</vt:lpstr>
      <vt:lpstr>Cambria Math</vt:lpstr>
      <vt:lpstr>Symbol</vt:lpstr>
      <vt:lpstr>Times New Roman</vt:lpstr>
      <vt:lpstr>Office Theme</vt:lpstr>
      <vt:lpstr>1. GİRİŞ</vt:lpstr>
      <vt:lpstr>2.ATOMUN YAPISI</vt:lpstr>
      <vt:lpstr>PowerPoint Sunusu</vt:lpstr>
      <vt:lpstr>PowerPoint Sunusu</vt:lpstr>
      <vt:lpstr>PowerPoint Sunusu</vt:lpstr>
      <vt:lpstr>PowerPoint Sunusu</vt:lpstr>
      <vt:lpstr>ELEKTRONLARIN e/m ORANININ HESAPLANMASI</vt:lpstr>
      <vt:lpstr>PowerPoint Sunusu</vt:lpstr>
      <vt:lpstr>PowerPoint Sunusu</vt:lpstr>
      <vt:lpstr>PowerPoint Sunusu</vt:lpstr>
      <vt:lpstr>PowerPoint Sunusu</vt:lpstr>
      <vt:lpstr>MILLIKAN  ’IN YAĞ DENEYİ</vt:lpstr>
      <vt:lpstr>PowerPoint Sunusu</vt:lpstr>
      <vt:lpstr>PowerPoint Sunusu</vt:lpstr>
      <vt:lpstr>PowerPoint Sunusu</vt:lpstr>
      <vt:lpstr>ÇEKİRDEĞİN KEŞFİ</vt:lpstr>
      <vt:lpstr>PowerPoint Sunusu</vt:lpstr>
      <vt:lpstr>PowerPoint Sunusu</vt:lpstr>
      <vt:lpstr>ATOM NUMARASI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GİRİŞ</dc:title>
  <dc:creator>Microsoft Office User</dc:creator>
  <cp:lastModifiedBy>Burcu Doğan Topal</cp:lastModifiedBy>
  <cp:revision>78</cp:revision>
  <dcterms:created xsi:type="dcterms:W3CDTF">2017-09-17T20:37:11Z</dcterms:created>
  <dcterms:modified xsi:type="dcterms:W3CDTF">2017-10-25T12:11:33Z</dcterms:modified>
</cp:coreProperties>
</file>