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C29D964-28BE-4DDE-A6A6-28258D93AFF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BD3418-A714-4644-8E3C-6E4580F6A2CD}"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75796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8C29D964-28BE-4DDE-A6A6-28258D93AFF9}" type="datetimeFigureOut">
              <a:rPr lang="tr-TR" smtClean="0"/>
              <a:t>28.03.2018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ABD3418-A714-4644-8E3C-6E4580F6A2CD}" type="slidenum">
              <a:rPr lang="tr-TR" smtClean="0"/>
              <a:t>‹#›</a:t>
            </a:fld>
            <a:endParaRPr lang="tr-TR"/>
          </a:p>
        </p:txBody>
      </p:sp>
    </p:spTree>
    <p:extLst>
      <p:ext uri="{BB962C8B-B14F-4D97-AF65-F5344CB8AC3E}">
        <p14:creationId xmlns:p14="http://schemas.microsoft.com/office/powerpoint/2010/main" val="951111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C29D964-28BE-4DDE-A6A6-28258D93AFF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BD3418-A714-4644-8E3C-6E4580F6A2CD}" type="slidenum">
              <a:rPr lang="tr-TR" smtClean="0"/>
              <a:t>‹#›</a:t>
            </a:fld>
            <a:endParaRPr lang="tr-TR"/>
          </a:p>
        </p:txBody>
      </p:sp>
    </p:spTree>
    <p:extLst>
      <p:ext uri="{BB962C8B-B14F-4D97-AF65-F5344CB8AC3E}">
        <p14:creationId xmlns:p14="http://schemas.microsoft.com/office/powerpoint/2010/main" val="37897194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C29D964-28BE-4DDE-A6A6-28258D93AFF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BD3418-A714-4644-8E3C-6E4580F6A2CD}"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2822511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C29D964-28BE-4DDE-A6A6-28258D93AFF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BD3418-A714-4644-8E3C-6E4580F6A2CD}" type="slidenum">
              <a:rPr lang="tr-TR" smtClean="0"/>
              <a:t>‹#›</a:t>
            </a:fld>
            <a:endParaRPr lang="tr-TR"/>
          </a:p>
        </p:txBody>
      </p:sp>
    </p:spTree>
    <p:extLst>
      <p:ext uri="{BB962C8B-B14F-4D97-AF65-F5344CB8AC3E}">
        <p14:creationId xmlns:p14="http://schemas.microsoft.com/office/powerpoint/2010/main" val="39303207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C29D964-28BE-4DDE-A6A6-28258D93AFF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BD3418-A714-4644-8E3C-6E4580F6A2CD}"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9543617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C29D964-28BE-4DDE-A6A6-28258D93AFF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BD3418-A714-4644-8E3C-6E4580F6A2CD}" type="slidenum">
              <a:rPr lang="tr-TR" smtClean="0"/>
              <a:t>‹#›</a:t>
            </a:fld>
            <a:endParaRPr lang="tr-TR"/>
          </a:p>
        </p:txBody>
      </p:sp>
    </p:spTree>
    <p:extLst>
      <p:ext uri="{BB962C8B-B14F-4D97-AF65-F5344CB8AC3E}">
        <p14:creationId xmlns:p14="http://schemas.microsoft.com/office/powerpoint/2010/main" val="483515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C29D964-28BE-4DDE-A6A6-28258D93AFF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BD3418-A714-4644-8E3C-6E4580F6A2CD}" type="slidenum">
              <a:rPr lang="tr-TR" smtClean="0"/>
              <a:t>‹#›</a:t>
            </a:fld>
            <a:endParaRPr lang="tr-TR"/>
          </a:p>
        </p:txBody>
      </p:sp>
    </p:spTree>
    <p:extLst>
      <p:ext uri="{BB962C8B-B14F-4D97-AF65-F5344CB8AC3E}">
        <p14:creationId xmlns:p14="http://schemas.microsoft.com/office/powerpoint/2010/main" val="1050343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C29D964-28BE-4DDE-A6A6-28258D93AFF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BD3418-A714-4644-8E3C-6E4580F6A2CD}" type="slidenum">
              <a:rPr lang="tr-TR" smtClean="0"/>
              <a:t>‹#›</a:t>
            </a:fld>
            <a:endParaRPr lang="tr-TR"/>
          </a:p>
        </p:txBody>
      </p:sp>
    </p:spTree>
    <p:extLst>
      <p:ext uri="{BB962C8B-B14F-4D97-AF65-F5344CB8AC3E}">
        <p14:creationId xmlns:p14="http://schemas.microsoft.com/office/powerpoint/2010/main" val="3441060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5BE913A9-D6BA-4A47-8FF1-6FE47BE3E856}" type="slidenum">
              <a:rPr lang="tr-TR" altLang="tr-TR"/>
              <a:pPr>
                <a:defRPr/>
              </a:pPr>
              <a:t>‹#›</a:t>
            </a:fld>
            <a:endParaRPr lang="tr-TR" altLang="tr-TR"/>
          </a:p>
        </p:txBody>
      </p:sp>
    </p:spTree>
    <p:extLst>
      <p:ext uri="{BB962C8B-B14F-4D97-AF65-F5344CB8AC3E}">
        <p14:creationId xmlns:p14="http://schemas.microsoft.com/office/powerpoint/2010/main" val="84808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C29D964-28BE-4DDE-A6A6-28258D93AFF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BD3418-A714-4644-8E3C-6E4580F6A2CD}" type="slidenum">
              <a:rPr lang="tr-TR" smtClean="0"/>
              <a:t>‹#›</a:t>
            </a:fld>
            <a:endParaRPr lang="tr-TR"/>
          </a:p>
        </p:txBody>
      </p:sp>
    </p:spTree>
    <p:extLst>
      <p:ext uri="{BB962C8B-B14F-4D97-AF65-F5344CB8AC3E}">
        <p14:creationId xmlns:p14="http://schemas.microsoft.com/office/powerpoint/2010/main" val="2651614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C29D964-28BE-4DDE-A6A6-28258D93AFF9}"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BD3418-A714-4644-8E3C-6E4580F6A2CD}" type="slidenum">
              <a:rPr lang="tr-TR" smtClean="0"/>
              <a:t>‹#›</a:t>
            </a:fld>
            <a:endParaRPr lang="tr-TR"/>
          </a:p>
        </p:txBody>
      </p:sp>
    </p:spTree>
    <p:extLst>
      <p:ext uri="{BB962C8B-B14F-4D97-AF65-F5344CB8AC3E}">
        <p14:creationId xmlns:p14="http://schemas.microsoft.com/office/powerpoint/2010/main" val="1705618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C29D964-28BE-4DDE-A6A6-28258D93AFF9}" type="datetimeFigureOut">
              <a:rPr lang="tr-TR" smtClean="0"/>
              <a:t>28.03.2018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ABD3418-A714-4644-8E3C-6E4580F6A2CD}" type="slidenum">
              <a:rPr lang="tr-TR" smtClean="0"/>
              <a:t>‹#›</a:t>
            </a:fld>
            <a:endParaRPr lang="tr-TR"/>
          </a:p>
        </p:txBody>
      </p:sp>
    </p:spTree>
    <p:extLst>
      <p:ext uri="{BB962C8B-B14F-4D97-AF65-F5344CB8AC3E}">
        <p14:creationId xmlns:p14="http://schemas.microsoft.com/office/powerpoint/2010/main" val="2925927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C29D964-28BE-4DDE-A6A6-28258D93AFF9}" type="datetimeFigureOut">
              <a:rPr lang="tr-TR" smtClean="0"/>
              <a:t>28.03.2018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ABD3418-A714-4644-8E3C-6E4580F6A2CD}" type="slidenum">
              <a:rPr lang="tr-TR" smtClean="0"/>
              <a:t>‹#›</a:t>
            </a:fld>
            <a:endParaRPr lang="tr-TR"/>
          </a:p>
        </p:txBody>
      </p:sp>
    </p:spTree>
    <p:extLst>
      <p:ext uri="{BB962C8B-B14F-4D97-AF65-F5344CB8AC3E}">
        <p14:creationId xmlns:p14="http://schemas.microsoft.com/office/powerpoint/2010/main" val="2907938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C29D964-28BE-4DDE-A6A6-28258D93AFF9}" type="datetimeFigureOut">
              <a:rPr lang="tr-TR" smtClean="0"/>
              <a:t>28.03.2018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ABD3418-A714-4644-8E3C-6E4580F6A2CD}" type="slidenum">
              <a:rPr lang="tr-TR" smtClean="0"/>
              <a:t>‹#›</a:t>
            </a:fld>
            <a:endParaRPr lang="tr-TR"/>
          </a:p>
        </p:txBody>
      </p:sp>
    </p:spTree>
    <p:extLst>
      <p:ext uri="{BB962C8B-B14F-4D97-AF65-F5344CB8AC3E}">
        <p14:creationId xmlns:p14="http://schemas.microsoft.com/office/powerpoint/2010/main" val="326733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29D964-28BE-4DDE-A6A6-28258D93AFF9}" type="datetimeFigureOut">
              <a:rPr lang="tr-TR" smtClean="0"/>
              <a:t>28.03.2018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ABD3418-A714-4644-8E3C-6E4580F6A2CD}" type="slidenum">
              <a:rPr lang="tr-TR" smtClean="0"/>
              <a:t>‹#›</a:t>
            </a:fld>
            <a:endParaRPr lang="tr-TR"/>
          </a:p>
        </p:txBody>
      </p:sp>
    </p:spTree>
    <p:extLst>
      <p:ext uri="{BB962C8B-B14F-4D97-AF65-F5344CB8AC3E}">
        <p14:creationId xmlns:p14="http://schemas.microsoft.com/office/powerpoint/2010/main" val="1063444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C29D964-28BE-4DDE-A6A6-28258D93AFF9}" type="datetimeFigureOut">
              <a:rPr lang="tr-TR" smtClean="0"/>
              <a:t>28.03.2018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ABD3418-A714-4644-8E3C-6E4580F6A2CD}" type="slidenum">
              <a:rPr lang="tr-TR" smtClean="0"/>
              <a:t>‹#›</a:t>
            </a:fld>
            <a:endParaRPr lang="tr-TR"/>
          </a:p>
        </p:txBody>
      </p:sp>
    </p:spTree>
    <p:extLst>
      <p:ext uri="{BB962C8B-B14F-4D97-AF65-F5344CB8AC3E}">
        <p14:creationId xmlns:p14="http://schemas.microsoft.com/office/powerpoint/2010/main" val="2435052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C29D964-28BE-4DDE-A6A6-28258D93AFF9}" type="datetimeFigureOut">
              <a:rPr lang="tr-TR" smtClean="0"/>
              <a:t>28.03.2018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ABD3418-A714-4644-8E3C-6E4580F6A2CD}" type="slidenum">
              <a:rPr lang="tr-TR" smtClean="0"/>
              <a:t>‹#›</a:t>
            </a:fld>
            <a:endParaRPr lang="tr-TR"/>
          </a:p>
        </p:txBody>
      </p:sp>
    </p:spTree>
    <p:extLst>
      <p:ext uri="{BB962C8B-B14F-4D97-AF65-F5344CB8AC3E}">
        <p14:creationId xmlns:p14="http://schemas.microsoft.com/office/powerpoint/2010/main" val="87141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8C29D964-28BE-4DDE-A6A6-28258D93AFF9}" type="datetimeFigureOut">
              <a:rPr lang="tr-TR" smtClean="0"/>
              <a:t>28.03.2018</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5ABD3418-A714-4644-8E3C-6E4580F6A2CD}" type="slidenum">
              <a:rPr lang="tr-TR" smtClean="0"/>
              <a:t>‹#›</a:t>
            </a:fld>
            <a:endParaRPr lang="tr-TR"/>
          </a:p>
        </p:txBody>
      </p:sp>
    </p:spTree>
    <p:extLst>
      <p:ext uri="{BB962C8B-B14F-4D97-AF65-F5344CB8AC3E}">
        <p14:creationId xmlns:p14="http://schemas.microsoft.com/office/powerpoint/2010/main" val="2000910607"/>
      </p:ext>
    </p:extLst>
  </p:cSld>
  <p:clrMap bg1="dk1" tx1="lt1" bg2="dk2" tx2="lt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 id="2147483713" r:id="rId15"/>
    <p:sldLayoutId id="2147483714" r:id="rId16"/>
    <p:sldLayoutId id="2147483715" r:id="rId17"/>
    <p:sldLayoutId id="2147483716" r:id="rId18"/>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ChangeArrowheads="1"/>
          </p:cNvSpPr>
          <p:nvPr/>
        </p:nvSpPr>
        <p:spPr bwMode="auto">
          <a:xfrm>
            <a:off x="1703389" y="260350"/>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Depolama</a:t>
            </a:r>
            <a:endParaRPr lang="en-US" sz="3000">
              <a:solidFill>
                <a:srgbClr val="FF0000"/>
              </a:solidFill>
              <a:effectLst>
                <a:outerShdw blurRad="38100" dist="38100" dir="2700000" algn="tl">
                  <a:srgbClr val="C0C0C0"/>
                </a:outerShdw>
              </a:effectLst>
              <a:latin typeface="Comic Sans MS" pitchFamily="66" charset="0"/>
            </a:endParaRPr>
          </a:p>
        </p:txBody>
      </p:sp>
      <p:sp>
        <p:nvSpPr>
          <p:cNvPr id="9219" name="Line 3"/>
          <p:cNvSpPr>
            <a:spLocks noChangeShapeType="1"/>
          </p:cNvSpPr>
          <p:nvPr/>
        </p:nvSpPr>
        <p:spPr bwMode="auto">
          <a:xfrm>
            <a:off x="1847851" y="763588"/>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34148" name="Rectangle 4"/>
          <p:cNvSpPr>
            <a:spLocks noChangeArrowheads="1"/>
          </p:cNvSpPr>
          <p:nvPr/>
        </p:nvSpPr>
        <p:spPr bwMode="auto">
          <a:xfrm>
            <a:off x="1847850" y="1052514"/>
            <a:ext cx="8496300" cy="270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FontTx/>
              <a:buNone/>
            </a:pPr>
            <a:r>
              <a:rPr lang="tr-TR" altLang="tr-TR" sz="1800">
                <a:latin typeface="Comic Sans MS" panose="030F0702030302020204" pitchFamily="66" charset="0"/>
              </a:rPr>
              <a:t>Patates fazla miktarda su ihtiva eden bir ürün olduğundan dikkatli bir şekilde depolanmazsa çok zarara uğrar. Yumrular çürür, pörsür, filiz verir ve değerini kaybeder.</a:t>
            </a:r>
          </a:p>
          <a:p>
            <a:pPr algn="just" eaLnBrk="1" hangingPunct="1">
              <a:spcBef>
                <a:spcPct val="0"/>
              </a:spcBef>
              <a:spcAft>
                <a:spcPct val="50000"/>
              </a:spcAft>
              <a:buFontTx/>
              <a:buNone/>
            </a:pPr>
            <a:r>
              <a:rPr lang="tr-TR" altLang="tr-TR" sz="1800">
                <a:latin typeface="Comic Sans MS" panose="030F0702030302020204" pitchFamily="66" charset="0"/>
              </a:rPr>
              <a:t>Yumrular en iyi şekilde; olgun, zedelenmemiş ve temiz olarak 3-4°C sıcaklık, %85-90 nisbi nemde ve solunum sonucu meydana gelen karbondioksit, su ve ısıyı uzaklaştırıp oksijen sağlamak için havalandırma tertibatı iyi olan özel koruma depolarında saklanabilir. Depolamada yığın yüksekliği, yemeklik patateslerde 3-4 metre olabilir. Tohumluk patateslerde ise en fazla 1 metre olmalıdır. </a:t>
            </a:r>
          </a:p>
        </p:txBody>
      </p:sp>
    </p:spTree>
    <p:extLst>
      <p:ext uri="{BB962C8B-B14F-4D97-AF65-F5344CB8AC3E}">
        <p14:creationId xmlns:p14="http://schemas.microsoft.com/office/powerpoint/2010/main" val="791147124"/>
      </p:ext>
    </p:extLst>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34148">
                                            <p:txEl>
                                              <p:pRg st="0" end="0"/>
                                            </p:txEl>
                                          </p:spTgt>
                                        </p:tgtEl>
                                        <p:attrNameLst>
                                          <p:attrName>style.visibility</p:attrName>
                                        </p:attrNameLst>
                                      </p:cBhvr>
                                      <p:to>
                                        <p:strVal val="visible"/>
                                      </p:to>
                                    </p:set>
                                    <p:animEffect transition="in" filter="box(out)">
                                      <p:cBhvr>
                                        <p:cTn id="7" dur="500"/>
                                        <p:tgtEl>
                                          <p:spTgt spid="13414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134148">
                                            <p:txEl>
                                              <p:pRg st="1" end="1"/>
                                            </p:txEl>
                                          </p:spTgt>
                                        </p:tgtEl>
                                        <p:attrNameLst>
                                          <p:attrName>style.visibility</p:attrName>
                                        </p:attrNameLst>
                                      </p:cBhvr>
                                      <p:to>
                                        <p:strVal val="visible"/>
                                      </p:to>
                                    </p:set>
                                    <p:animEffect transition="in" filter="box(out)">
                                      <p:cBhvr>
                                        <p:cTn id="12" dur="500"/>
                                        <p:tgtEl>
                                          <p:spTgt spid="13414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ChangeArrowheads="1"/>
          </p:cNvSpPr>
          <p:nvPr/>
        </p:nvSpPr>
        <p:spPr bwMode="auto">
          <a:xfrm>
            <a:off x="1703389" y="476251"/>
            <a:ext cx="8713787" cy="936625"/>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ctr"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Patates Üretiminde Karşılaşılan Sorunlar ve Çözüm Önerileri</a:t>
            </a:r>
            <a:endParaRPr lang="en-US" sz="3000">
              <a:solidFill>
                <a:srgbClr val="FF0000"/>
              </a:solidFill>
              <a:effectLst>
                <a:outerShdw blurRad="38100" dist="38100" dir="2700000" algn="tl">
                  <a:srgbClr val="C0C0C0"/>
                </a:outerShdw>
              </a:effectLst>
              <a:latin typeface="Comic Sans MS" pitchFamily="66" charset="0"/>
            </a:endParaRPr>
          </a:p>
        </p:txBody>
      </p:sp>
      <p:sp>
        <p:nvSpPr>
          <p:cNvPr id="10243" name="Line 3"/>
          <p:cNvSpPr>
            <a:spLocks noChangeShapeType="1"/>
          </p:cNvSpPr>
          <p:nvPr/>
        </p:nvSpPr>
        <p:spPr bwMode="auto">
          <a:xfrm>
            <a:off x="1847851" y="1484313"/>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35172" name="Rectangle 4"/>
          <p:cNvSpPr>
            <a:spLocks noChangeArrowheads="1"/>
          </p:cNvSpPr>
          <p:nvPr/>
        </p:nvSpPr>
        <p:spPr bwMode="auto">
          <a:xfrm>
            <a:off x="1847850" y="1773239"/>
            <a:ext cx="8496300" cy="421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342900" indent="-342900" defTabSz="628650">
              <a:spcBef>
                <a:spcPct val="20000"/>
              </a:spcBef>
              <a:buChar char="•"/>
              <a:defRPr sz="3200">
                <a:solidFill>
                  <a:schemeClr val="tx1"/>
                </a:solidFill>
                <a:latin typeface="Arial" panose="020B0604020202020204" pitchFamily="34" charset="0"/>
              </a:defRPr>
            </a:lvl1pPr>
            <a:lvl2pPr marL="742950" indent="-285750" defTabSz="628650">
              <a:spcBef>
                <a:spcPct val="20000"/>
              </a:spcBef>
              <a:buChar char="–"/>
              <a:defRPr sz="2800">
                <a:solidFill>
                  <a:schemeClr val="tx1"/>
                </a:solidFill>
                <a:latin typeface="Arial" panose="020B0604020202020204" pitchFamily="34" charset="0"/>
              </a:defRPr>
            </a:lvl2pPr>
            <a:lvl3pPr marL="1143000" indent="-228600" defTabSz="628650">
              <a:spcBef>
                <a:spcPct val="20000"/>
              </a:spcBef>
              <a:buChar char="•"/>
              <a:defRPr sz="2400">
                <a:solidFill>
                  <a:schemeClr val="tx1"/>
                </a:solidFill>
                <a:latin typeface="Arial" panose="020B0604020202020204" pitchFamily="34" charset="0"/>
              </a:defRPr>
            </a:lvl3pPr>
            <a:lvl4pPr marL="1600200" indent="-228600" defTabSz="628650">
              <a:spcBef>
                <a:spcPct val="20000"/>
              </a:spcBef>
              <a:buChar char="–"/>
              <a:defRPr sz="2000">
                <a:solidFill>
                  <a:schemeClr val="tx1"/>
                </a:solidFill>
                <a:latin typeface="Arial" panose="020B0604020202020204" pitchFamily="34" charset="0"/>
              </a:defRPr>
            </a:lvl4pPr>
            <a:lvl5pPr marL="2057400" indent="-228600" defTabSz="628650">
              <a:spcBef>
                <a:spcPct val="20000"/>
              </a:spcBef>
              <a:buChar char="»"/>
              <a:defRPr sz="2000">
                <a:solidFill>
                  <a:schemeClr val="tx1"/>
                </a:solidFill>
                <a:latin typeface="Arial" panose="020B0604020202020204" pitchFamily="34" charset="0"/>
              </a:defRPr>
            </a:lvl5pPr>
            <a:lvl6pPr marL="2514600" indent="-228600" defTabSz="62865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62865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62865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62865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Ülkemiz çok farklı ekolojik özelliklere sahip tarım bölgelerinden oluşmaktadır. Oysa kullandığımız çeşitlerin büyük bölümünün ıslah edildiği Hollanda ve Almanya gibi ülkelerde tüm bölgeler genel hatlarıyla benzer iklim özelliklerine sahiptir. Bu durumda bu ülkelerde ıslah edilen çeşitlerin ülkemizin farklı koşullarına aynı uyumu göstermesi beklenemez. Ülkemizin  değişik bölgelerinin iklim ve toprak özellikleri açısından farklılık gösterdiği düşünülürse, bu bölgelere uyum gösteren patates çeşitlerine ihtiyaç vardır.</a:t>
            </a:r>
          </a:p>
          <a:p>
            <a:pPr algn="just" eaLnBrk="1" hangingPunct="1">
              <a:spcBef>
                <a:spcPct val="0"/>
              </a:spcBef>
              <a:buFontTx/>
              <a:buNone/>
            </a:pPr>
            <a:r>
              <a:rPr lang="tr-TR" altLang="tr-TR" sz="1800">
                <a:latin typeface="Comic Sans MS" panose="030F0702030302020204" pitchFamily="66" charset="0"/>
              </a:rPr>
              <a:t>	- 1972 yılında Ege Tarımsal Araştırma Enstitüsü tarafından Alpha, Ari   	ve Sarıkız,</a:t>
            </a:r>
          </a:p>
          <a:p>
            <a:pPr algn="just" eaLnBrk="1" hangingPunct="1">
              <a:spcBef>
                <a:spcPct val="0"/>
              </a:spcBef>
              <a:buFontTx/>
              <a:buNone/>
            </a:pPr>
            <a:r>
              <a:rPr lang="tr-TR" altLang="tr-TR" sz="1800">
                <a:latin typeface="Comic Sans MS" panose="030F0702030302020204" pitchFamily="66" charset="0"/>
              </a:rPr>
              <a:t>	- 1975 yılında Tohum Islah ve Üretme A.Ş. tarafından Atica, Cosima, 	Fina ve Frigga,</a:t>
            </a:r>
          </a:p>
          <a:p>
            <a:pPr algn="just" eaLnBrk="1" hangingPunct="1">
              <a:spcBef>
                <a:spcPct val="0"/>
              </a:spcBef>
              <a:buFontTx/>
              <a:buNone/>
            </a:pPr>
            <a:r>
              <a:rPr lang="tr-TR" altLang="tr-TR" sz="1800">
                <a:latin typeface="Comic Sans MS" panose="030F0702030302020204" pitchFamily="66" charset="0"/>
              </a:rPr>
              <a:t>	- Satüdaş tarafından Baraka, Desiree, Favorita, Jaerla,</a:t>
            </a:r>
          </a:p>
          <a:p>
            <a:pPr algn="just" eaLnBrk="1" hangingPunct="1">
              <a:spcBef>
                <a:spcPct val="0"/>
              </a:spcBef>
              <a:spcAft>
                <a:spcPct val="50000"/>
              </a:spcAft>
              <a:buFontTx/>
              <a:buNone/>
            </a:pPr>
            <a:r>
              <a:rPr lang="tr-TR" altLang="tr-TR" sz="1800">
                <a:latin typeface="Comic Sans MS" panose="030F0702030302020204" pitchFamily="66" charset="0"/>
              </a:rPr>
              <a:t>	- Ege Tarımsal Araştırma Enstitüsü tarafından Isola ve Resy</a:t>
            </a:r>
          </a:p>
          <a:p>
            <a:pPr algn="just" eaLnBrk="1" hangingPunct="1">
              <a:spcBef>
                <a:spcPct val="0"/>
              </a:spcBef>
              <a:spcAft>
                <a:spcPct val="50000"/>
              </a:spcAft>
              <a:buFontTx/>
              <a:buNone/>
            </a:pPr>
            <a:r>
              <a:rPr lang="tr-TR" altLang="tr-TR" sz="1800">
                <a:latin typeface="Comic Sans MS" panose="030F0702030302020204" pitchFamily="66" charset="0"/>
              </a:rPr>
              <a:t>çeşitleri tescil ettirilmiştir. </a:t>
            </a:r>
          </a:p>
        </p:txBody>
      </p:sp>
    </p:spTree>
    <p:extLst>
      <p:ext uri="{BB962C8B-B14F-4D97-AF65-F5344CB8AC3E}">
        <p14:creationId xmlns:p14="http://schemas.microsoft.com/office/powerpoint/2010/main" val="1756049065"/>
      </p:ext>
    </p:extLst>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35172">
                                            <p:txEl>
                                              <p:pRg st="0" end="0"/>
                                            </p:txEl>
                                          </p:spTgt>
                                        </p:tgtEl>
                                        <p:attrNameLst>
                                          <p:attrName>style.visibility</p:attrName>
                                        </p:attrNameLst>
                                      </p:cBhvr>
                                      <p:to>
                                        <p:strVal val="visible"/>
                                      </p:to>
                                    </p:set>
                                    <p:animEffect transition="in" filter="box(out)">
                                      <p:cBhvr>
                                        <p:cTn id="7" dur="500"/>
                                        <p:tgtEl>
                                          <p:spTgt spid="135172">
                                            <p:txEl>
                                              <p:pRg st="0" end="0"/>
                                            </p:txEl>
                                          </p:spTgt>
                                        </p:tgtEl>
                                      </p:cBhvr>
                                    </p:animEffect>
                                  </p:childTnLst>
                                </p:cTn>
                              </p:par>
                              <p:par>
                                <p:cTn id="8" presetID="4" presetClass="entr" presetSubtype="32" fill="hold" nodeType="withEffect">
                                  <p:stCondLst>
                                    <p:cond delay="0"/>
                                  </p:stCondLst>
                                  <p:childTnLst>
                                    <p:set>
                                      <p:cBhvr>
                                        <p:cTn id="9" dur="1" fill="hold">
                                          <p:stCondLst>
                                            <p:cond delay="0"/>
                                          </p:stCondLst>
                                        </p:cTn>
                                        <p:tgtEl>
                                          <p:spTgt spid="135172">
                                            <p:txEl>
                                              <p:pRg st="1" end="1"/>
                                            </p:txEl>
                                          </p:spTgt>
                                        </p:tgtEl>
                                        <p:attrNameLst>
                                          <p:attrName>style.visibility</p:attrName>
                                        </p:attrNameLst>
                                      </p:cBhvr>
                                      <p:to>
                                        <p:strVal val="visible"/>
                                      </p:to>
                                    </p:set>
                                    <p:animEffect transition="in" filter="box(out)">
                                      <p:cBhvr>
                                        <p:cTn id="10" dur="500"/>
                                        <p:tgtEl>
                                          <p:spTgt spid="135172">
                                            <p:txEl>
                                              <p:pRg st="1" end="1"/>
                                            </p:txEl>
                                          </p:spTgt>
                                        </p:tgtEl>
                                      </p:cBhvr>
                                    </p:animEffect>
                                  </p:childTnLst>
                                </p:cTn>
                              </p:par>
                              <p:par>
                                <p:cTn id="11" presetID="4" presetClass="entr" presetSubtype="32" fill="hold" nodeType="withEffect">
                                  <p:stCondLst>
                                    <p:cond delay="0"/>
                                  </p:stCondLst>
                                  <p:childTnLst>
                                    <p:set>
                                      <p:cBhvr>
                                        <p:cTn id="12" dur="1" fill="hold">
                                          <p:stCondLst>
                                            <p:cond delay="0"/>
                                          </p:stCondLst>
                                        </p:cTn>
                                        <p:tgtEl>
                                          <p:spTgt spid="135172">
                                            <p:txEl>
                                              <p:pRg st="2" end="2"/>
                                            </p:txEl>
                                          </p:spTgt>
                                        </p:tgtEl>
                                        <p:attrNameLst>
                                          <p:attrName>style.visibility</p:attrName>
                                        </p:attrNameLst>
                                      </p:cBhvr>
                                      <p:to>
                                        <p:strVal val="visible"/>
                                      </p:to>
                                    </p:set>
                                    <p:animEffect transition="in" filter="box(out)">
                                      <p:cBhvr>
                                        <p:cTn id="13" dur="500"/>
                                        <p:tgtEl>
                                          <p:spTgt spid="135172">
                                            <p:txEl>
                                              <p:pRg st="2" end="2"/>
                                            </p:txEl>
                                          </p:spTgt>
                                        </p:tgtEl>
                                      </p:cBhvr>
                                    </p:animEffect>
                                  </p:childTnLst>
                                </p:cTn>
                              </p:par>
                              <p:par>
                                <p:cTn id="14" presetID="4" presetClass="entr" presetSubtype="32" fill="hold" nodeType="withEffect">
                                  <p:stCondLst>
                                    <p:cond delay="0"/>
                                  </p:stCondLst>
                                  <p:childTnLst>
                                    <p:set>
                                      <p:cBhvr>
                                        <p:cTn id="15" dur="1" fill="hold">
                                          <p:stCondLst>
                                            <p:cond delay="0"/>
                                          </p:stCondLst>
                                        </p:cTn>
                                        <p:tgtEl>
                                          <p:spTgt spid="135172">
                                            <p:txEl>
                                              <p:pRg st="3" end="3"/>
                                            </p:txEl>
                                          </p:spTgt>
                                        </p:tgtEl>
                                        <p:attrNameLst>
                                          <p:attrName>style.visibility</p:attrName>
                                        </p:attrNameLst>
                                      </p:cBhvr>
                                      <p:to>
                                        <p:strVal val="visible"/>
                                      </p:to>
                                    </p:set>
                                    <p:animEffect transition="in" filter="box(out)">
                                      <p:cBhvr>
                                        <p:cTn id="16" dur="500"/>
                                        <p:tgtEl>
                                          <p:spTgt spid="135172">
                                            <p:txEl>
                                              <p:pRg st="3" end="3"/>
                                            </p:txEl>
                                          </p:spTgt>
                                        </p:tgtEl>
                                      </p:cBhvr>
                                    </p:animEffect>
                                  </p:childTnLst>
                                </p:cTn>
                              </p:par>
                              <p:par>
                                <p:cTn id="17" presetID="4" presetClass="entr" presetSubtype="32" fill="hold" nodeType="withEffect">
                                  <p:stCondLst>
                                    <p:cond delay="0"/>
                                  </p:stCondLst>
                                  <p:childTnLst>
                                    <p:set>
                                      <p:cBhvr>
                                        <p:cTn id="18" dur="1" fill="hold">
                                          <p:stCondLst>
                                            <p:cond delay="0"/>
                                          </p:stCondLst>
                                        </p:cTn>
                                        <p:tgtEl>
                                          <p:spTgt spid="135172">
                                            <p:txEl>
                                              <p:pRg st="4" end="4"/>
                                            </p:txEl>
                                          </p:spTgt>
                                        </p:tgtEl>
                                        <p:attrNameLst>
                                          <p:attrName>style.visibility</p:attrName>
                                        </p:attrNameLst>
                                      </p:cBhvr>
                                      <p:to>
                                        <p:strVal val="visible"/>
                                      </p:to>
                                    </p:set>
                                    <p:animEffect transition="in" filter="box(out)">
                                      <p:cBhvr>
                                        <p:cTn id="19" dur="500"/>
                                        <p:tgtEl>
                                          <p:spTgt spid="135172">
                                            <p:txEl>
                                              <p:pRg st="4" end="4"/>
                                            </p:txEl>
                                          </p:spTgt>
                                        </p:tgtEl>
                                      </p:cBhvr>
                                    </p:animEffect>
                                  </p:childTnLst>
                                </p:cTn>
                              </p:par>
                              <p:par>
                                <p:cTn id="20" presetID="4" presetClass="entr" presetSubtype="32" fill="hold" nodeType="withEffect">
                                  <p:stCondLst>
                                    <p:cond delay="0"/>
                                  </p:stCondLst>
                                  <p:childTnLst>
                                    <p:set>
                                      <p:cBhvr>
                                        <p:cTn id="21" dur="1" fill="hold">
                                          <p:stCondLst>
                                            <p:cond delay="0"/>
                                          </p:stCondLst>
                                        </p:cTn>
                                        <p:tgtEl>
                                          <p:spTgt spid="135172">
                                            <p:txEl>
                                              <p:pRg st="5" end="5"/>
                                            </p:txEl>
                                          </p:spTgt>
                                        </p:tgtEl>
                                        <p:attrNameLst>
                                          <p:attrName>style.visibility</p:attrName>
                                        </p:attrNameLst>
                                      </p:cBhvr>
                                      <p:to>
                                        <p:strVal val="visible"/>
                                      </p:to>
                                    </p:set>
                                    <p:animEffect transition="in" filter="box(out)">
                                      <p:cBhvr>
                                        <p:cTn id="22" dur="500"/>
                                        <p:tgtEl>
                                          <p:spTgt spid="13517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ChangeArrowheads="1"/>
          </p:cNvSpPr>
          <p:nvPr/>
        </p:nvSpPr>
        <p:spPr bwMode="auto">
          <a:xfrm>
            <a:off x="1703389" y="476251"/>
            <a:ext cx="8713787" cy="936625"/>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ctr"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Patates Üretiminde Karşılaşılan Sorunlar ve Çözüm Önerileri</a:t>
            </a:r>
            <a:endParaRPr lang="en-US" sz="3000">
              <a:solidFill>
                <a:srgbClr val="FF0000"/>
              </a:solidFill>
              <a:effectLst>
                <a:outerShdw blurRad="38100" dist="38100" dir="2700000" algn="tl">
                  <a:srgbClr val="C0C0C0"/>
                </a:outerShdw>
              </a:effectLst>
              <a:latin typeface="Comic Sans MS" pitchFamily="66" charset="0"/>
            </a:endParaRPr>
          </a:p>
        </p:txBody>
      </p:sp>
      <p:sp>
        <p:nvSpPr>
          <p:cNvPr id="11267" name="Line 3"/>
          <p:cNvSpPr>
            <a:spLocks noChangeShapeType="1"/>
          </p:cNvSpPr>
          <p:nvPr/>
        </p:nvSpPr>
        <p:spPr bwMode="auto">
          <a:xfrm>
            <a:off x="1847851" y="1484313"/>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37220" name="Rectangle 4"/>
          <p:cNvSpPr>
            <a:spLocks noChangeArrowheads="1"/>
          </p:cNvSpPr>
          <p:nvPr/>
        </p:nvSpPr>
        <p:spPr bwMode="auto">
          <a:xfrm>
            <a:off x="1847850" y="1773238"/>
            <a:ext cx="8496300" cy="3941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342900" indent="-342900" defTabSz="542925">
              <a:spcBef>
                <a:spcPct val="20000"/>
              </a:spcBef>
              <a:buChar char="•"/>
              <a:defRPr sz="3200">
                <a:solidFill>
                  <a:schemeClr val="tx1"/>
                </a:solidFill>
                <a:latin typeface="Arial" panose="020B0604020202020204" pitchFamily="34" charset="0"/>
              </a:defRPr>
            </a:lvl1pPr>
            <a:lvl2pPr marL="742950" indent="-285750" defTabSz="542925">
              <a:spcBef>
                <a:spcPct val="20000"/>
              </a:spcBef>
              <a:buChar char="–"/>
              <a:defRPr sz="2800">
                <a:solidFill>
                  <a:schemeClr val="tx1"/>
                </a:solidFill>
                <a:latin typeface="Arial" panose="020B0604020202020204" pitchFamily="34" charset="0"/>
              </a:defRPr>
            </a:lvl2pPr>
            <a:lvl3pPr marL="1143000" indent="-228600" defTabSz="542925">
              <a:spcBef>
                <a:spcPct val="20000"/>
              </a:spcBef>
              <a:buChar char="•"/>
              <a:defRPr sz="2400">
                <a:solidFill>
                  <a:schemeClr val="tx1"/>
                </a:solidFill>
                <a:latin typeface="Arial" panose="020B0604020202020204" pitchFamily="34" charset="0"/>
              </a:defRPr>
            </a:lvl3pPr>
            <a:lvl4pPr marL="1600200" indent="-228600" defTabSz="542925">
              <a:spcBef>
                <a:spcPct val="20000"/>
              </a:spcBef>
              <a:buChar char="–"/>
              <a:defRPr sz="2000">
                <a:solidFill>
                  <a:schemeClr val="tx1"/>
                </a:solidFill>
                <a:latin typeface="Arial" panose="020B0604020202020204" pitchFamily="34" charset="0"/>
              </a:defRPr>
            </a:lvl4pPr>
            <a:lvl5pPr marL="2057400" indent="-228600" defTabSz="542925">
              <a:spcBef>
                <a:spcPct val="20000"/>
              </a:spcBef>
              <a:buChar char="»"/>
              <a:defRPr sz="2000">
                <a:solidFill>
                  <a:schemeClr val="tx1"/>
                </a:solidFill>
                <a:latin typeface="Arial" panose="020B0604020202020204" pitchFamily="34" charset="0"/>
              </a:defRPr>
            </a:lvl5pPr>
            <a:lvl6pPr marL="25146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Tohumluk üretim alanlarının belirlenmesi ve ayrılması gerekir.</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Tohumluk yetiştirecek üreticiler eğitilmeldir.</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Tohumluk üretiminin kontrol ve takibini yapacak bir birim oluşturulmalıdır. </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Yüksek kademede tohumluk üretimine yönelik yatırımlar teşvik edilmelidir.</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Gübre dozu; toprak ve yaprak analizi sonucunda belirlenmeli, aşırı gübrelemeden kaçınılmalıdır.</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Patates siğili hastalığına karşın;</a:t>
            </a:r>
          </a:p>
          <a:p>
            <a:pPr algn="just" eaLnBrk="1" hangingPunct="1">
              <a:spcBef>
                <a:spcPct val="0"/>
              </a:spcBef>
              <a:buFontTx/>
              <a:buNone/>
            </a:pPr>
            <a:r>
              <a:rPr lang="tr-TR" altLang="tr-TR" sz="1800">
                <a:latin typeface="Comic Sans MS" panose="030F0702030302020204" pitchFamily="66" charset="0"/>
              </a:rPr>
              <a:t>	- Anaç tohumluk üretimine teşvik verilmelidir.</a:t>
            </a:r>
          </a:p>
          <a:p>
            <a:pPr algn="just" eaLnBrk="1" hangingPunct="1">
              <a:spcBef>
                <a:spcPct val="0"/>
              </a:spcBef>
              <a:buFontTx/>
              <a:buNone/>
            </a:pPr>
            <a:r>
              <a:rPr lang="tr-TR" altLang="tr-TR" sz="1800">
                <a:latin typeface="Comic Sans MS" panose="030F0702030302020204" pitchFamily="66" charset="0"/>
              </a:rPr>
              <a:t>	- Üreticiler eğitilmelidir.</a:t>
            </a:r>
          </a:p>
          <a:p>
            <a:pPr algn="just" eaLnBrk="1" hangingPunct="1">
              <a:spcBef>
                <a:spcPct val="0"/>
              </a:spcBef>
              <a:buFontTx/>
              <a:buNone/>
            </a:pPr>
            <a:r>
              <a:rPr lang="tr-TR" altLang="tr-TR" sz="1800">
                <a:latin typeface="Comic Sans MS" panose="030F0702030302020204" pitchFamily="66" charset="0"/>
              </a:rPr>
              <a:t>	- Bulaşık alanlardaki yemeklik patates üretimleri de kontrol edilerek 	 	sağlıkları sertifika ile belgelenmelidir. </a:t>
            </a:r>
          </a:p>
        </p:txBody>
      </p:sp>
    </p:spTree>
    <p:extLst>
      <p:ext uri="{BB962C8B-B14F-4D97-AF65-F5344CB8AC3E}">
        <p14:creationId xmlns:p14="http://schemas.microsoft.com/office/powerpoint/2010/main" val="529937419"/>
      </p:ext>
    </p:extLst>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37220">
                                            <p:txEl>
                                              <p:pRg st="0" end="0"/>
                                            </p:txEl>
                                          </p:spTgt>
                                        </p:tgtEl>
                                        <p:attrNameLst>
                                          <p:attrName>style.visibility</p:attrName>
                                        </p:attrNameLst>
                                      </p:cBhvr>
                                      <p:to>
                                        <p:strVal val="visible"/>
                                      </p:to>
                                    </p:set>
                                    <p:animEffect transition="in" filter="box(out)">
                                      <p:cBhvr>
                                        <p:cTn id="7" dur="500"/>
                                        <p:tgtEl>
                                          <p:spTgt spid="13722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137220">
                                            <p:txEl>
                                              <p:pRg st="1" end="1"/>
                                            </p:txEl>
                                          </p:spTgt>
                                        </p:tgtEl>
                                        <p:attrNameLst>
                                          <p:attrName>style.visibility</p:attrName>
                                        </p:attrNameLst>
                                      </p:cBhvr>
                                      <p:to>
                                        <p:strVal val="visible"/>
                                      </p:to>
                                    </p:set>
                                    <p:animEffect transition="in" filter="box(out)">
                                      <p:cBhvr>
                                        <p:cTn id="12" dur="500"/>
                                        <p:tgtEl>
                                          <p:spTgt spid="13722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137220">
                                            <p:txEl>
                                              <p:pRg st="2" end="2"/>
                                            </p:txEl>
                                          </p:spTgt>
                                        </p:tgtEl>
                                        <p:attrNameLst>
                                          <p:attrName>style.visibility</p:attrName>
                                        </p:attrNameLst>
                                      </p:cBhvr>
                                      <p:to>
                                        <p:strVal val="visible"/>
                                      </p:to>
                                    </p:set>
                                    <p:animEffect transition="in" filter="box(out)">
                                      <p:cBhvr>
                                        <p:cTn id="17" dur="500"/>
                                        <p:tgtEl>
                                          <p:spTgt spid="13722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nodeType="clickEffect">
                                  <p:stCondLst>
                                    <p:cond delay="0"/>
                                  </p:stCondLst>
                                  <p:childTnLst>
                                    <p:set>
                                      <p:cBhvr>
                                        <p:cTn id="21" dur="1" fill="hold">
                                          <p:stCondLst>
                                            <p:cond delay="0"/>
                                          </p:stCondLst>
                                        </p:cTn>
                                        <p:tgtEl>
                                          <p:spTgt spid="137220">
                                            <p:txEl>
                                              <p:pRg st="3" end="3"/>
                                            </p:txEl>
                                          </p:spTgt>
                                        </p:tgtEl>
                                        <p:attrNameLst>
                                          <p:attrName>style.visibility</p:attrName>
                                        </p:attrNameLst>
                                      </p:cBhvr>
                                      <p:to>
                                        <p:strVal val="visible"/>
                                      </p:to>
                                    </p:set>
                                    <p:animEffect transition="in" filter="box(out)">
                                      <p:cBhvr>
                                        <p:cTn id="22" dur="500"/>
                                        <p:tgtEl>
                                          <p:spTgt spid="13722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nodeType="clickEffect">
                                  <p:stCondLst>
                                    <p:cond delay="0"/>
                                  </p:stCondLst>
                                  <p:childTnLst>
                                    <p:set>
                                      <p:cBhvr>
                                        <p:cTn id="26" dur="1" fill="hold">
                                          <p:stCondLst>
                                            <p:cond delay="0"/>
                                          </p:stCondLst>
                                        </p:cTn>
                                        <p:tgtEl>
                                          <p:spTgt spid="137220">
                                            <p:txEl>
                                              <p:pRg st="4" end="4"/>
                                            </p:txEl>
                                          </p:spTgt>
                                        </p:tgtEl>
                                        <p:attrNameLst>
                                          <p:attrName>style.visibility</p:attrName>
                                        </p:attrNameLst>
                                      </p:cBhvr>
                                      <p:to>
                                        <p:strVal val="visible"/>
                                      </p:to>
                                    </p:set>
                                    <p:animEffect transition="in" filter="box(out)">
                                      <p:cBhvr>
                                        <p:cTn id="27" dur="500"/>
                                        <p:tgtEl>
                                          <p:spTgt spid="137220">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nodeType="clickEffect">
                                  <p:stCondLst>
                                    <p:cond delay="0"/>
                                  </p:stCondLst>
                                  <p:childTnLst>
                                    <p:set>
                                      <p:cBhvr>
                                        <p:cTn id="31" dur="1" fill="hold">
                                          <p:stCondLst>
                                            <p:cond delay="0"/>
                                          </p:stCondLst>
                                        </p:cTn>
                                        <p:tgtEl>
                                          <p:spTgt spid="137220">
                                            <p:txEl>
                                              <p:pRg st="5" end="5"/>
                                            </p:txEl>
                                          </p:spTgt>
                                        </p:tgtEl>
                                        <p:attrNameLst>
                                          <p:attrName>style.visibility</p:attrName>
                                        </p:attrNameLst>
                                      </p:cBhvr>
                                      <p:to>
                                        <p:strVal val="visible"/>
                                      </p:to>
                                    </p:set>
                                    <p:animEffect transition="in" filter="box(out)">
                                      <p:cBhvr>
                                        <p:cTn id="32" dur="500"/>
                                        <p:tgtEl>
                                          <p:spTgt spid="137220">
                                            <p:txEl>
                                              <p:pRg st="5" end="5"/>
                                            </p:txEl>
                                          </p:spTgt>
                                        </p:tgtEl>
                                      </p:cBhvr>
                                    </p:animEffect>
                                  </p:childTnLst>
                                </p:cTn>
                              </p:par>
                              <p:par>
                                <p:cTn id="33" presetID="4" presetClass="entr" presetSubtype="32" fill="hold" nodeType="withEffect">
                                  <p:stCondLst>
                                    <p:cond delay="0"/>
                                  </p:stCondLst>
                                  <p:childTnLst>
                                    <p:set>
                                      <p:cBhvr>
                                        <p:cTn id="34" dur="1" fill="hold">
                                          <p:stCondLst>
                                            <p:cond delay="0"/>
                                          </p:stCondLst>
                                        </p:cTn>
                                        <p:tgtEl>
                                          <p:spTgt spid="137220">
                                            <p:txEl>
                                              <p:pRg st="6" end="6"/>
                                            </p:txEl>
                                          </p:spTgt>
                                        </p:tgtEl>
                                        <p:attrNameLst>
                                          <p:attrName>style.visibility</p:attrName>
                                        </p:attrNameLst>
                                      </p:cBhvr>
                                      <p:to>
                                        <p:strVal val="visible"/>
                                      </p:to>
                                    </p:set>
                                    <p:animEffect transition="in" filter="box(out)">
                                      <p:cBhvr>
                                        <p:cTn id="35" dur="500"/>
                                        <p:tgtEl>
                                          <p:spTgt spid="137220">
                                            <p:txEl>
                                              <p:pRg st="6" end="6"/>
                                            </p:txEl>
                                          </p:spTgt>
                                        </p:tgtEl>
                                      </p:cBhvr>
                                    </p:animEffect>
                                  </p:childTnLst>
                                </p:cTn>
                              </p:par>
                              <p:par>
                                <p:cTn id="36" presetID="4" presetClass="entr" presetSubtype="32" fill="hold" nodeType="withEffect">
                                  <p:stCondLst>
                                    <p:cond delay="0"/>
                                  </p:stCondLst>
                                  <p:childTnLst>
                                    <p:set>
                                      <p:cBhvr>
                                        <p:cTn id="37" dur="1" fill="hold">
                                          <p:stCondLst>
                                            <p:cond delay="0"/>
                                          </p:stCondLst>
                                        </p:cTn>
                                        <p:tgtEl>
                                          <p:spTgt spid="137220">
                                            <p:txEl>
                                              <p:pRg st="7" end="7"/>
                                            </p:txEl>
                                          </p:spTgt>
                                        </p:tgtEl>
                                        <p:attrNameLst>
                                          <p:attrName>style.visibility</p:attrName>
                                        </p:attrNameLst>
                                      </p:cBhvr>
                                      <p:to>
                                        <p:strVal val="visible"/>
                                      </p:to>
                                    </p:set>
                                    <p:animEffect transition="in" filter="box(out)">
                                      <p:cBhvr>
                                        <p:cTn id="38" dur="500"/>
                                        <p:tgtEl>
                                          <p:spTgt spid="137220">
                                            <p:txEl>
                                              <p:pRg st="7" end="7"/>
                                            </p:txEl>
                                          </p:spTgt>
                                        </p:tgtEl>
                                      </p:cBhvr>
                                    </p:animEffect>
                                  </p:childTnLst>
                                </p:cTn>
                              </p:par>
                              <p:par>
                                <p:cTn id="39" presetID="4" presetClass="entr" presetSubtype="32" fill="hold" nodeType="withEffect">
                                  <p:stCondLst>
                                    <p:cond delay="0"/>
                                  </p:stCondLst>
                                  <p:childTnLst>
                                    <p:set>
                                      <p:cBhvr>
                                        <p:cTn id="40" dur="1" fill="hold">
                                          <p:stCondLst>
                                            <p:cond delay="0"/>
                                          </p:stCondLst>
                                        </p:cTn>
                                        <p:tgtEl>
                                          <p:spTgt spid="137220">
                                            <p:txEl>
                                              <p:pRg st="8" end="8"/>
                                            </p:txEl>
                                          </p:spTgt>
                                        </p:tgtEl>
                                        <p:attrNameLst>
                                          <p:attrName>style.visibility</p:attrName>
                                        </p:attrNameLst>
                                      </p:cBhvr>
                                      <p:to>
                                        <p:strVal val="visible"/>
                                      </p:to>
                                    </p:set>
                                    <p:animEffect transition="in" filter="box(out)">
                                      <p:cBhvr>
                                        <p:cTn id="41" dur="500"/>
                                        <p:tgtEl>
                                          <p:spTgt spid="13722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ChangeArrowheads="1"/>
          </p:cNvSpPr>
          <p:nvPr/>
        </p:nvSpPr>
        <p:spPr bwMode="auto">
          <a:xfrm>
            <a:off x="1703389" y="476251"/>
            <a:ext cx="8713787" cy="936625"/>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ctr"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Patates Üretiminde Karşılaşılan Sorunlar ve Çözüm Önerileri</a:t>
            </a:r>
            <a:endParaRPr lang="en-US" sz="3000">
              <a:solidFill>
                <a:srgbClr val="FF0000"/>
              </a:solidFill>
              <a:effectLst>
                <a:outerShdw blurRad="38100" dist="38100" dir="2700000" algn="tl">
                  <a:srgbClr val="C0C0C0"/>
                </a:outerShdw>
              </a:effectLst>
              <a:latin typeface="Comic Sans MS" pitchFamily="66" charset="0"/>
            </a:endParaRPr>
          </a:p>
        </p:txBody>
      </p:sp>
      <p:sp>
        <p:nvSpPr>
          <p:cNvPr id="12291" name="Line 3"/>
          <p:cNvSpPr>
            <a:spLocks noChangeShapeType="1"/>
          </p:cNvSpPr>
          <p:nvPr/>
        </p:nvSpPr>
        <p:spPr bwMode="auto">
          <a:xfrm>
            <a:off x="1847851" y="1484313"/>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38244" name="Rectangle 4"/>
          <p:cNvSpPr>
            <a:spLocks noChangeArrowheads="1"/>
          </p:cNvSpPr>
          <p:nvPr/>
        </p:nvSpPr>
        <p:spPr bwMode="auto">
          <a:xfrm>
            <a:off x="1847850" y="1625959"/>
            <a:ext cx="8496300"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342900" indent="-342900" defTabSz="542925">
              <a:spcBef>
                <a:spcPct val="20000"/>
              </a:spcBef>
              <a:buChar char="•"/>
              <a:defRPr sz="3200">
                <a:solidFill>
                  <a:schemeClr val="tx1"/>
                </a:solidFill>
                <a:latin typeface="Arial" panose="020B0604020202020204" pitchFamily="34" charset="0"/>
              </a:defRPr>
            </a:lvl1pPr>
            <a:lvl2pPr marL="742950" indent="-285750" defTabSz="542925">
              <a:spcBef>
                <a:spcPct val="20000"/>
              </a:spcBef>
              <a:buChar char="–"/>
              <a:defRPr sz="2800">
                <a:solidFill>
                  <a:schemeClr val="tx1"/>
                </a:solidFill>
                <a:latin typeface="Arial" panose="020B0604020202020204" pitchFamily="34" charset="0"/>
              </a:defRPr>
            </a:lvl2pPr>
            <a:lvl3pPr marL="1143000" indent="-228600" defTabSz="542925">
              <a:spcBef>
                <a:spcPct val="20000"/>
              </a:spcBef>
              <a:buChar char="•"/>
              <a:defRPr sz="2400">
                <a:solidFill>
                  <a:schemeClr val="tx1"/>
                </a:solidFill>
                <a:latin typeface="Arial" panose="020B0604020202020204" pitchFamily="34" charset="0"/>
              </a:defRPr>
            </a:lvl3pPr>
            <a:lvl4pPr marL="1600200" indent="-228600" defTabSz="542925">
              <a:spcBef>
                <a:spcPct val="20000"/>
              </a:spcBef>
              <a:buChar char="–"/>
              <a:defRPr sz="2000">
                <a:solidFill>
                  <a:schemeClr val="tx1"/>
                </a:solidFill>
                <a:latin typeface="Arial" panose="020B0604020202020204" pitchFamily="34" charset="0"/>
              </a:defRPr>
            </a:lvl4pPr>
            <a:lvl5pPr marL="2057400" indent="-228600" defTabSz="542925">
              <a:spcBef>
                <a:spcPct val="20000"/>
              </a:spcBef>
              <a:buChar char="»"/>
              <a:defRPr sz="2000">
                <a:solidFill>
                  <a:schemeClr val="tx1"/>
                </a:solidFill>
                <a:latin typeface="Arial" panose="020B0604020202020204" pitchFamily="34" charset="0"/>
              </a:defRPr>
            </a:lvl5pPr>
            <a:lvl6pPr marL="25146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Kişi başına düşen tüketim artırılmalıdır. Bunun için tüketim şekilleri çeşitlendirilmeli ve patatesin sanayide kullanımı teşvik edilmelidir.</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Üretici Birkilerinin oluşumu sağlanmalıdır. Bu şekilde ürün pazarının ve fiyat oluşumunun gerçekleşeceği “Patates Borsası” kurulabilecktir.</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Patates sektörü ile ilgili konularda ülke politikalarının oluşturulmasını ve yönlendirilmesini sağlayacak, sorunların çözümüne yönelik politikalar üretecek “</a:t>
            </a:r>
            <a:r>
              <a:rPr lang="tr-TR" altLang="tr-TR" sz="1800" b="1" i="1">
                <a:latin typeface="Comic Sans MS" panose="030F0702030302020204" pitchFamily="66" charset="0"/>
              </a:rPr>
              <a:t>Türkiye Ulusal Patates Konseyi</a:t>
            </a:r>
            <a:r>
              <a:rPr lang="tr-TR" altLang="tr-TR" sz="1800">
                <a:latin typeface="Comic Sans MS" panose="030F0702030302020204" pitchFamily="66" charset="0"/>
              </a:rPr>
              <a:t>”nin oluşturulmasına çalışılmalıdır. </a:t>
            </a:r>
          </a:p>
        </p:txBody>
      </p:sp>
    </p:spTree>
    <p:extLst>
      <p:ext uri="{BB962C8B-B14F-4D97-AF65-F5344CB8AC3E}">
        <p14:creationId xmlns:p14="http://schemas.microsoft.com/office/powerpoint/2010/main" val="507397506"/>
      </p:ext>
    </p:extLst>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38244">
                                            <p:txEl>
                                              <p:pRg st="0" end="0"/>
                                            </p:txEl>
                                          </p:spTgt>
                                        </p:tgtEl>
                                        <p:attrNameLst>
                                          <p:attrName>style.visibility</p:attrName>
                                        </p:attrNameLst>
                                      </p:cBhvr>
                                      <p:to>
                                        <p:strVal val="visible"/>
                                      </p:to>
                                    </p:set>
                                    <p:animEffect transition="in" filter="box(out)">
                                      <p:cBhvr>
                                        <p:cTn id="7" dur="500"/>
                                        <p:tgtEl>
                                          <p:spTgt spid="13824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138244">
                                            <p:txEl>
                                              <p:pRg st="1" end="1"/>
                                            </p:txEl>
                                          </p:spTgt>
                                        </p:tgtEl>
                                        <p:attrNameLst>
                                          <p:attrName>style.visibility</p:attrName>
                                        </p:attrNameLst>
                                      </p:cBhvr>
                                      <p:to>
                                        <p:strVal val="visible"/>
                                      </p:to>
                                    </p:set>
                                    <p:animEffect transition="in" filter="box(out)">
                                      <p:cBhvr>
                                        <p:cTn id="12" dur="500"/>
                                        <p:tgtEl>
                                          <p:spTgt spid="13824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138244">
                                            <p:txEl>
                                              <p:pRg st="2" end="2"/>
                                            </p:txEl>
                                          </p:spTgt>
                                        </p:tgtEl>
                                        <p:attrNameLst>
                                          <p:attrName>style.visibility</p:attrName>
                                        </p:attrNameLst>
                                      </p:cBhvr>
                                      <p:to>
                                        <p:strVal val="visible"/>
                                      </p:to>
                                    </p:set>
                                    <p:animEffect transition="in" filter="box(out)">
                                      <p:cBhvr>
                                        <p:cTn id="17" dur="500"/>
                                        <p:tgtEl>
                                          <p:spTgt spid="13824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703389" y="260350"/>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dirty="0">
                <a:solidFill>
                  <a:srgbClr val="FF0000"/>
                </a:solidFill>
                <a:effectLst>
                  <a:outerShdw blurRad="38100" dist="38100" dir="2700000" algn="tl">
                    <a:srgbClr val="C0C0C0"/>
                  </a:outerShdw>
                </a:effectLst>
                <a:latin typeface="Comic Sans MS" pitchFamily="66" charset="0"/>
              </a:rPr>
              <a:t>Patates Zararlıları</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13315" name="Line 3"/>
          <p:cNvSpPr>
            <a:spLocks noChangeShapeType="1"/>
          </p:cNvSpPr>
          <p:nvPr/>
        </p:nvSpPr>
        <p:spPr bwMode="auto">
          <a:xfrm>
            <a:off x="1847851" y="763588"/>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5" name="Rectangle 4"/>
          <p:cNvSpPr>
            <a:spLocks noChangeArrowheads="1"/>
          </p:cNvSpPr>
          <p:nvPr/>
        </p:nvSpPr>
        <p:spPr bwMode="auto">
          <a:xfrm>
            <a:off x="1847850" y="1071564"/>
            <a:ext cx="84963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342900" indent="-342900" defTabSz="542925">
              <a:spcBef>
                <a:spcPct val="20000"/>
              </a:spcBef>
              <a:buChar char="•"/>
              <a:defRPr sz="3200">
                <a:solidFill>
                  <a:schemeClr val="tx1"/>
                </a:solidFill>
                <a:latin typeface="Arial" panose="020B0604020202020204" pitchFamily="34" charset="0"/>
              </a:defRPr>
            </a:lvl1pPr>
            <a:lvl2pPr marL="742950" indent="-285750" defTabSz="542925">
              <a:spcBef>
                <a:spcPct val="20000"/>
              </a:spcBef>
              <a:buChar char="–"/>
              <a:defRPr sz="2800">
                <a:solidFill>
                  <a:schemeClr val="tx1"/>
                </a:solidFill>
                <a:latin typeface="Arial" panose="020B0604020202020204" pitchFamily="34" charset="0"/>
              </a:defRPr>
            </a:lvl2pPr>
            <a:lvl3pPr marL="1143000" indent="-228600" defTabSz="542925">
              <a:spcBef>
                <a:spcPct val="20000"/>
              </a:spcBef>
              <a:buChar char="•"/>
              <a:defRPr sz="2400">
                <a:solidFill>
                  <a:schemeClr val="tx1"/>
                </a:solidFill>
                <a:latin typeface="Arial" panose="020B0604020202020204" pitchFamily="34" charset="0"/>
              </a:defRPr>
            </a:lvl3pPr>
            <a:lvl4pPr marL="1600200" indent="-228600" defTabSz="542925">
              <a:spcBef>
                <a:spcPct val="20000"/>
              </a:spcBef>
              <a:buChar char="–"/>
              <a:defRPr sz="2000">
                <a:solidFill>
                  <a:schemeClr val="tx1"/>
                </a:solidFill>
                <a:latin typeface="Arial" panose="020B0604020202020204" pitchFamily="34" charset="0"/>
              </a:defRPr>
            </a:lvl4pPr>
            <a:lvl5pPr marL="2057400" indent="-228600" defTabSz="542925">
              <a:spcBef>
                <a:spcPct val="20000"/>
              </a:spcBef>
              <a:buChar char="»"/>
              <a:defRPr sz="2000">
                <a:solidFill>
                  <a:schemeClr val="tx1"/>
                </a:solidFill>
                <a:latin typeface="Arial" panose="020B0604020202020204" pitchFamily="34" charset="0"/>
              </a:defRPr>
            </a:lvl5pPr>
            <a:lvl6pPr marL="25146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Patates Böceği (</a:t>
            </a:r>
            <a:r>
              <a:rPr lang="tr-TR" altLang="tr-TR" sz="1800" i="1">
                <a:latin typeface="Comic Sans MS" panose="030F0702030302020204" pitchFamily="66" charset="0"/>
              </a:rPr>
              <a:t>Leptinotarsa decemlineata</a:t>
            </a:r>
            <a:r>
              <a:rPr lang="tr-TR" altLang="tr-TR" sz="1800">
                <a:latin typeface="Comic Sans MS" panose="030F0702030302020204" pitchFamily="66" charset="0"/>
              </a:rPr>
              <a:t>)</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Patates Güvesi (</a:t>
            </a:r>
            <a:r>
              <a:rPr lang="tr-TR" altLang="tr-TR" sz="1800" i="1">
                <a:latin typeface="Comic Sans MS" panose="030F0702030302020204" pitchFamily="66" charset="0"/>
              </a:rPr>
              <a:t>Phthorimaea operculella</a:t>
            </a:r>
            <a:r>
              <a:rPr lang="tr-TR" altLang="tr-TR" sz="1800">
                <a:latin typeface="Comic Sans MS" panose="030F0702030302020204" pitchFamily="66" charset="0"/>
              </a:rPr>
              <a:t>)</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Bozkurt (</a:t>
            </a:r>
            <a:r>
              <a:rPr lang="tr-TR" altLang="tr-TR" sz="1800" i="1">
                <a:latin typeface="Comic Sans MS" panose="030F0702030302020204" pitchFamily="66" charset="0"/>
              </a:rPr>
              <a:t>Agrotis</a:t>
            </a:r>
            <a:r>
              <a:rPr lang="tr-TR" altLang="tr-TR" sz="1800">
                <a:latin typeface="Comic Sans MS" panose="030F0702030302020204" pitchFamily="66" charset="0"/>
              </a:rPr>
              <a:t> spp.)</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Telkurdu (</a:t>
            </a:r>
            <a:r>
              <a:rPr lang="tr-TR" altLang="tr-TR" sz="1800" i="1">
                <a:latin typeface="Comic Sans MS" panose="030F0702030302020204" pitchFamily="66" charset="0"/>
              </a:rPr>
              <a:t>Agriotes</a:t>
            </a:r>
            <a:r>
              <a:rPr lang="tr-TR" altLang="tr-TR" sz="1800">
                <a:latin typeface="Comic Sans MS" panose="030F0702030302020204" pitchFamily="66" charset="0"/>
              </a:rPr>
              <a:t> spp.)</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Danaburnu (</a:t>
            </a:r>
            <a:r>
              <a:rPr lang="tr-TR" altLang="tr-TR" sz="1800" i="1">
                <a:latin typeface="Comic Sans MS" panose="030F0702030302020204" pitchFamily="66" charset="0"/>
              </a:rPr>
              <a:t>Gryllotalpa gryllotalpa</a:t>
            </a:r>
            <a:r>
              <a:rPr lang="tr-TR" altLang="tr-TR" sz="1800">
                <a:latin typeface="Comic Sans MS" panose="030F0702030302020204" pitchFamily="66" charset="0"/>
              </a:rPr>
              <a:t>)</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Manas (</a:t>
            </a:r>
            <a:r>
              <a:rPr lang="tr-TR" altLang="tr-TR" sz="1800" i="1">
                <a:latin typeface="Comic Sans MS" panose="030F0702030302020204" pitchFamily="66" charset="0"/>
              </a:rPr>
              <a:t>Poyphylla</a:t>
            </a:r>
            <a:r>
              <a:rPr lang="tr-TR" altLang="tr-TR" sz="1800">
                <a:latin typeface="Comic Sans MS" panose="030F0702030302020204" pitchFamily="66" charset="0"/>
              </a:rPr>
              <a:t> ssp.)</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Yaprak Bitleri (</a:t>
            </a:r>
            <a:r>
              <a:rPr lang="tr-TR" altLang="tr-TR" sz="1800" i="1">
                <a:latin typeface="Comic Sans MS" panose="030F0702030302020204" pitchFamily="66" charset="0"/>
              </a:rPr>
              <a:t>Aphis</a:t>
            </a:r>
            <a:r>
              <a:rPr lang="tr-TR" altLang="tr-TR" sz="1800">
                <a:latin typeface="Comic Sans MS" panose="030F0702030302020204" pitchFamily="66" charset="0"/>
              </a:rPr>
              <a:t> ssp., </a:t>
            </a:r>
            <a:r>
              <a:rPr lang="tr-TR" altLang="tr-TR" sz="1800" i="1">
                <a:latin typeface="Comic Sans MS" panose="030F0702030302020204" pitchFamily="66" charset="0"/>
              </a:rPr>
              <a:t>Macrosiphum euphorbiae</a:t>
            </a:r>
            <a:r>
              <a:rPr lang="tr-TR" altLang="tr-TR" sz="1800">
                <a:latin typeface="Comic Sans MS" panose="030F0702030302020204" pitchFamily="66" charset="0"/>
              </a:rPr>
              <a:t>, </a:t>
            </a:r>
            <a:r>
              <a:rPr lang="tr-TR" altLang="tr-TR" sz="1800" i="1">
                <a:latin typeface="Comic Sans MS" panose="030F0702030302020204" pitchFamily="66" charset="0"/>
              </a:rPr>
              <a:t>Myzus persicae</a:t>
            </a:r>
            <a:r>
              <a:rPr lang="tr-TR" altLang="tr-TR" sz="1800">
                <a:latin typeface="Comic Sans MS" panose="030F0702030302020204" pitchFamily="66" charset="0"/>
              </a:rPr>
              <a:t>)</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Yaprak Pireleri (</a:t>
            </a:r>
            <a:r>
              <a:rPr lang="tr-TR" altLang="tr-TR" sz="1800" i="1">
                <a:latin typeface="Comic Sans MS" panose="030F0702030302020204" pitchFamily="66" charset="0"/>
              </a:rPr>
              <a:t>Empoasca decipiens</a:t>
            </a:r>
            <a:r>
              <a:rPr lang="tr-TR" altLang="tr-TR" sz="1800">
                <a:latin typeface="Comic Sans MS" panose="030F0702030302020204" pitchFamily="66" charset="0"/>
              </a:rPr>
              <a:t>, </a:t>
            </a:r>
            <a:r>
              <a:rPr lang="tr-TR" altLang="tr-TR" sz="1800" i="1">
                <a:latin typeface="Comic Sans MS" panose="030F0702030302020204" pitchFamily="66" charset="0"/>
              </a:rPr>
              <a:t>Asymmetrasca decedens</a:t>
            </a:r>
            <a:r>
              <a:rPr lang="tr-TR" altLang="tr-TR" sz="1800">
                <a:latin typeface="Comic Sans MS" panose="030F0702030302020204" pitchFamily="66" charset="0"/>
              </a:rPr>
              <a:t>)</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Patates Çürüklük Nematodları (</a:t>
            </a:r>
            <a:r>
              <a:rPr lang="tr-TR" altLang="tr-TR" sz="1800" i="1">
                <a:latin typeface="Comic Sans MS" panose="030F0702030302020204" pitchFamily="66" charset="0"/>
              </a:rPr>
              <a:t>Ditylenchus destructor</a:t>
            </a:r>
            <a:r>
              <a:rPr lang="tr-TR" altLang="tr-TR" sz="1800">
                <a:latin typeface="Comic Sans MS" panose="030F0702030302020204" pitchFamily="66" charset="0"/>
              </a:rPr>
              <a:t> Thorne)</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Patates Kist Nematodları</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Soğan Sak Nematodu (</a:t>
            </a:r>
            <a:r>
              <a:rPr lang="tr-TR" altLang="tr-TR" sz="1800" i="1">
                <a:latin typeface="Comic Sans MS" panose="030F0702030302020204" pitchFamily="66" charset="0"/>
              </a:rPr>
              <a:t>Ditlenchus dipsaci</a:t>
            </a:r>
            <a:r>
              <a:rPr lang="tr-TR" altLang="tr-TR" sz="1800">
                <a:latin typeface="Comic Sans MS" panose="030F0702030302020204" pitchFamily="66" charset="0"/>
              </a:rPr>
              <a:t>)</a:t>
            </a:r>
          </a:p>
        </p:txBody>
      </p:sp>
    </p:spTree>
    <p:extLst>
      <p:ext uri="{BB962C8B-B14F-4D97-AF65-F5344CB8AC3E}">
        <p14:creationId xmlns:p14="http://schemas.microsoft.com/office/powerpoint/2010/main" val="32093959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out)">
                                      <p:cBhvr>
                                        <p:cTn id="7" dur="500"/>
                                        <p:tgtEl>
                                          <p:spTgt spid="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ox(out)">
                                      <p:cBhvr>
                                        <p:cTn id="12" dur="500"/>
                                        <p:tgtEl>
                                          <p:spTgt spid="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ox(out)">
                                      <p:cBhvr>
                                        <p:cTn id="17" dur="500"/>
                                        <p:tgtEl>
                                          <p:spTgt spid="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ox(out)">
                                      <p:cBhvr>
                                        <p:cTn id="22" dur="500"/>
                                        <p:tgtEl>
                                          <p:spTgt spid="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ox(out)">
                                      <p:cBhvr>
                                        <p:cTn id="27" dur="500"/>
                                        <p:tgtEl>
                                          <p:spTgt spid="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ox(out)">
                                      <p:cBhvr>
                                        <p:cTn id="32" dur="500"/>
                                        <p:tgtEl>
                                          <p:spTgt spid="5">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32"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ox(out)">
                                      <p:cBhvr>
                                        <p:cTn id="37" dur="500"/>
                                        <p:tgtEl>
                                          <p:spTgt spid="5">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32"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box(out)">
                                      <p:cBhvr>
                                        <p:cTn id="42" dur="500"/>
                                        <p:tgtEl>
                                          <p:spTgt spid="5">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32"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box(out)">
                                      <p:cBhvr>
                                        <p:cTn id="47" dur="500"/>
                                        <p:tgtEl>
                                          <p:spTgt spid="5">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32"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box(out)">
                                      <p:cBhvr>
                                        <p:cTn id="52" dur="500"/>
                                        <p:tgtEl>
                                          <p:spTgt spid="5">
                                            <p:txEl>
                                              <p:pRg st="9" end="9"/>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32"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box(out)">
                                      <p:cBhvr>
                                        <p:cTn id="57"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703389" y="260350"/>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dirty="0">
                <a:solidFill>
                  <a:srgbClr val="FF0000"/>
                </a:solidFill>
                <a:effectLst>
                  <a:outerShdw blurRad="38100" dist="38100" dir="2700000" algn="tl">
                    <a:srgbClr val="C0C0C0"/>
                  </a:outerShdw>
                </a:effectLst>
                <a:latin typeface="Comic Sans MS" pitchFamily="66" charset="0"/>
              </a:rPr>
              <a:t>Patates Hastalıkları</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14339" name="Line 3"/>
          <p:cNvSpPr>
            <a:spLocks noChangeShapeType="1"/>
          </p:cNvSpPr>
          <p:nvPr/>
        </p:nvSpPr>
        <p:spPr bwMode="auto">
          <a:xfrm>
            <a:off x="1847851" y="763588"/>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6" name="Rectangle 5"/>
          <p:cNvSpPr>
            <a:spLocks noChangeArrowheads="1"/>
          </p:cNvSpPr>
          <p:nvPr/>
        </p:nvSpPr>
        <p:spPr bwMode="auto">
          <a:xfrm>
            <a:off x="1847850" y="1071563"/>
            <a:ext cx="8496300" cy="507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342900" indent="-342900" defTabSz="542925">
              <a:spcBef>
                <a:spcPct val="20000"/>
              </a:spcBef>
              <a:buChar char="•"/>
              <a:defRPr sz="3200">
                <a:solidFill>
                  <a:schemeClr val="tx1"/>
                </a:solidFill>
                <a:latin typeface="Arial" panose="020B0604020202020204" pitchFamily="34" charset="0"/>
              </a:defRPr>
            </a:lvl1pPr>
            <a:lvl2pPr marL="742950" indent="-285750" defTabSz="542925">
              <a:spcBef>
                <a:spcPct val="20000"/>
              </a:spcBef>
              <a:buChar char="–"/>
              <a:defRPr sz="2800">
                <a:solidFill>
                  <a:schemeClr val="tx1"/>
                </a:solidFill>
                <a:latin typeface="Arial" panose="020B0604020202020204" pitchFamily="34" charset="0"/>
              </a:defRPr>
            </a:lvl2pPr>
            <a:lvl3pPr marL="1143000" indent="-228600" defTabSz="542925">
              <a:spcBef>
                <a:spcPct val="20000"/>
              </a:spcBef>
              <a:buChar char="•"/>
              <a:defRPr sz="2400">
                <a:solidFill>
                  <a:schemeClr val="tx1"/>
                </a:solidFill>
                <a:latin typeface="Arial" panose="020B0604020202020204" pitchFamily="34" charset="0"/>
              </a:defRPr>
            </a:lvl3pPr>
            <a:lvl4pPr marL="1600200" indent="-228600" defTabSz="542925">
              <a:spcBef>
                <a:spcPct val="20000"/>
              </a:spcBef>
              <a:buChar char="–"/>
              <a:defRPr sz="2000">
                <a:solidFill>
                  <a:schemeClr val="tx1"/>
                </a:solidFill>
                <a:latin typeface="Arial" panose="020B0604020202020204" pitchFamily="34" charset="0"/>
              </a:defRPr>
            </a:lvl4pPr>
            <a:lvl5pPr marL="2057400" indent="-228600" defTabSz="542925">
              <a:spcBef>
                <a:spcPct val="20000"/>
              </a:spcBef>
              <a:buChar char="»"/>
              <a:defRPr sz="2000">
                <a:solidFill>
                  <a:schemeClr val="tx1"/>
                </a:solidFill>
                <a:latin typeface="Arial" panose="020B0604020202020204" pitchFamily="34" charset="0"/>
              </a:defRPr>
            </a:lvl5pPr>
            <a:lvl6pPr marL="25146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Patates Kanseri (</a:t>
            </a:r>
            <a:r>
              <a:rPr lang="tr-TR" altLang="tr-TR" sz="1800" i="1">
                <a:latin typeface="Comic Sans MS" panose="030F0702030302020204" pitchFamily="66" charset="0"/>
              </a:rPr>
              <a:t>Synchytrium endobioticum</a:t>
            </a:r>
            <a:r>
              <a:rPr lang="tr-TR" altLang="tr-TR" sz="1800">
                <a:latin typeface="Comic Sans MS" panose="030F0702030302020204" pitchFamily="66" charset="0"/>
              </a:rPr>
              <a:t>)</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Patates Erken Yaprak Yanıklığı Hastalığı (</a:t>
            </a:r>
            <a:r>
              <a:rPr lang="tr-TR" altLang="tr-TR" sz="1800" i="1">
                <a:latin typeface="Comic Sans MS" panose="030F0702030302020204" pitchFamily="66" charset="0"/>
              </a:rPr>
              <a:t>Alteria solani</a:t>
            </a:r>
            <a:r>
              <a:rPr lang="tr-TR" altLang="tr-TR" sz="1800">
                <a:latin typeface="Comic Sans MS" panose="030F0702030302020204" pitchFamily="66" charset="0"/>
              </a:rPr>
              <a:t>)</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Patates Mildiyö Hastalığı (</a:t>
            </a:r>
            <a:r>
              <a:rPr lang="tr-TR" altLang="tr-TR" sz="1800" i="1">
                <a:latin typeface="Comic Sans MS" panose="030F0702030302020204" pitchFamily="66" charset="0"/>
              </a:rPr>
              <a:t>Phytophthora infestans</a:t>
            </a:r>
            <a:r>
              <a:rPr lang="tr-TR" altLang="tr-TR" sz="1800">
                <a:latin typeface="Comic Sans MS" panose="030F0702030302020204" pitchFamily="66" charset="0"/>
              </a:rPr>
              <a:t>)</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Yumru Kuru Çürüklüğü (</a:t>
            </a:r>
            <a:r>
              <a:rPr lang="tr-TR" altLang="tr-TR" sz="1800" i="1">
                <a:latin typeface="Comic Sans MS" panose="030F0702030302020204" pitchFamily="66" charset="0"/>
              </a:rPr>
              <a:t>Fusarium ssp.</a:t>
            </a:r>
            <a:r>
              <a:rPr lang="tr-TR" altLang="tr-TR" sz="1800">
                <a:latin typeface="Comic Sans MS" panose="030F0702030302020204" pitchFamily="66" charset="0"/>
              </a:rPr>
              <a:t>)</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Fusarium ve Verticillum Sogunluğu</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Kök Boğazı Nekrozu ve Siyah Siğil (</a:t>
            </a:r>
            <a:r>
              <a:rPr lang="tr-TR" altLang="tr-TR" sz="1800" i="1">
                <a:latin typeface="Comic Sans MS" panose="030F0702030302020204" pitchFamily="66" charset="0"/>
              </a:rPr>
              <a:t>Rhizoctonia solani</a:t>
            </a:r>
            <a:r>
              <a:rPr lang="tr-TR" altLang="tr-TR" sz="1800">
                <a:latin typeface="Comic Sans MS" panose="030F0702030302020204" pitchFamily="66" charset="0"/>
              </a:rPr>
              <a:t>)</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Tozlu Uyuz (</a:t>
            </a:r>
            <a:r>
              <a:rPr lang="tr-TR" altLang="tr-TR" sz="1800" i="1">
                <a:latin typeface="Comic Sans MS" panose="030F0702030302020204" pitchFamily="66" charset="0"/>
              </a:rPr>
              <a:t>Spongospora subterranea</a:t>
            </a:r>
            <a:r>
              <a:rPr lang="tr-TR" altLang="tr-TR" sz="1800">
                <a:latin typeface="Comic Sans MS" panose="030F0702030302020204" pitchFamily="66" charset="0"/>
              </a:rPr>
              <a:t>)</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Gümüşi Leke Hastalığı (</a:t>
            </a:r>
            <a:r>
              <a:rPr lang="tr-TR" altLang="tr-TR" sz="1800" i="1">
                <a:latin typeface="Comic Sans MS" panose="030F0702030302020204" pitchFamily="66" charset="0"/>
              </a:rPr>
              <a:t>Helminthosporium solani</a:t>
            </a:r>
            <a:r>
              <a:rPr lang="tr-TR" altLang="tr-TR" sz="1800">
                <a:latin typeface="Comic Sans MS" panose="030F0702030302020204" pitchFamily="66" charset="0"/>
              </a:rPr>
              <a:t>)</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Patates Bakteriyel Yumuşak Çürüklüğü (</a:t>
            </a:r>
            <a:r>
              <a:rPr lang="tr-TR" altLang="tr-TR" sz="1800" i="1">
                <a:latin typeface="Comic Sans MS" panose="030F0702030302020204" pitchFamily="66" charset="0"/>
              </a:rPr>
              <a:t>Erwinia carotovora</a:t>
            </a:r>
            <a:r>
              <a:rPr lang="tr-TR" altLang="tr-TR" sz="1800">
                <a:latin typeface="Comic Sans MS" panose="030F0702030302020204" pitchFamily="66" charset="0"/>
              </a:rPr>
              <a:t> subsp. </a:t>
            </a:r>
            <a:r>
              <a:rPr lang="tr-TR" altLang="tr-TR" sz="1800" i="1">
                <a:latin typeface="Comic Sans MS" panose="030F0702030302020204" pitchFamily="66" charset="0"/>
              </a:rPr>
              <a:t>carotovora</a:t>
            </a:r>
            <a:r>
              <a:rPr lang="tr-TR" altLang="tr-TR" sz="1800">
                <a:latin typeface="Comic Sans MS" panose="030F0702030302020204" pitchFamily="66" charset="0"/>
              </a:rPr>
              <a:t>, </a:t>
            </a:r>
            <a:r>
              <a:rPr lang="tr-TR" altLang="tr-TR" sz="1800" i="1">
                <a:latin typeface="Comic Sans MS" panose="030F0702030302020204" pitchFamily="66" charset="0"/>
              </a:rPr>
              <a:t>E.c.</a:t>
            </a:r>
            <a:r>
              <a:rPr lang="tr-TR" altLang="tr-TR" sz="1800">
                <a:latin typeface="Comic Sans MS" panose="030F0702030302020204" pitchFamily="66" charset="0"/>
              </a:rPr>
              <a:t> subsp. </a:t>
            </a:r>
            <a:r>
              <a:rPr lang="tr-TR" altLang="tr-TR" sz="1800" i="1">
                <a:latin typeface="Comic Sans MS" panose="030F0702030302020204" pitchFamily="66" charset="0"/>
              </a:rPr>
              <a:t>atroseptica</a:t>
            </a:r>
            <a:r>
              <a:rPr lang="tr-TR" altLang="tr-TR" sz="1800">
                <a:latin typeface="Comic Sans MS" panose="030F0702030302020204" pitchFamily="66" charset="0"/>
              </a:rPr>
              <a:t>, </a:t>
            </a:r>
            <a:r>
              <a:rPr lang="tr-TR" altLang="tr-TR" sz="1800" i="1">
                <a:latin typeface="Comic Sans MS" panose="030F0702030302020204" pitchFamily="66" charset="0"/>
              </a:rPr>
              <a:t>E. chrysanthemi</a:t>
            </a:r>
            <a:r>
              <a:rPr lang="tr-TR" altLang="tr-TR" sz="1800">
                <a:latin typeface="Comic Sans MS" panose="030F0702030302020204" pitchFamily="66" charset="0"/>
              </a:rPr>
              <a:t>)</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Patates Adi uyuz Hastalığı (</a:t>
            </a:r>
            <a:r>
              <a:rPr lang="tr-TR" altLang="tr-TR" sz="1800" i="1">
                <a:latin typeface="Comic Sans MS" panose="030F0702030302020204" pitchFamily="66" charset="0"/>
              </a:rPr>
              <a:t>Streptomyces scabies</a:t>
            </a:r>
            <a:r>
              <a:rPr lang="tr-TR" altLang="tr-TR" sz="1800">
                <a:latin typeface="Comic Sans MS" panose="030F0702030302020204" pitchFamily="66" charset="0"/>
              </a:rPr>
              <a:t>)</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Patates Bakteriyel Solgunluk ve Kahverengi Çürüklük Hastalığı (</a:t>
            </a:r>
            <a:r>
              <a:rPr lang="tr-TR" altLang="tr-TR" sz="1800" i="1">
                <a:latin typeface="Comic Sans MS" panose="030F0702030302020204" pitchFamily="66" charset="0"/>
              </a:rPr>
              <a:t>Ralstonia solanacearum</a:t>
            </a:r>
            <a:r>
              <a:rPr lang="tr-TR" altLang="tr-TR" sz="1800">
                <a:latin typeface="Comic Sans MS" panose="030F0702030302020204" pitchFamily="66" charset="0"/>
              </a:rPr>
              <a:t>)</a:t>
            </a:r>
          </a:p>
        </p:txBody>
      </p:sp>
    </p:spTree>
    <p:extLst>
      <p:ext uri="{BB962C8B-B14F-4D97-AF65-F5344CB8AC3E}">
        <p14:creationId xmlns:p14="http://schemas.microsoft.com/office/powerpoint/2010/main" val="27147938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ox(out)">
                                      <p:cBhvr>
                                        <p:cTn id="7" dur="500"/>
                                        <p:tgtEl>
                                          <p:spTgt spid="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ox(out)">
                                      <p:cBhvr>
                                        <p:cTn id="12" dur="500"/>
                                        <p:tgtEl>
                                          <p:spTgt spid="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box(out)">
                                      <p:cBhvr>
                                        <p:cTn id="17" dur="500"/>
                                        <p:tgtEl>
                                          <p:spTgt spid="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box(out)">
                                      <p:cBhvr>
                                        <p:cTn id="22" dur="500"/>
                                        <p:tgtEl>
                                          <p:spTgt spid="6">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box(out)">
                                      <p:cBhvr>
                                        <p:cTn id="27" dur="500"/>
                                        <p:tgtEl>
                                          <p:spTgt spid="6">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box(out)">
                                      <p:cBhvr>
                                        <p:cTn id="32" dur="500"/>
                                        <p:tgtEl>
                                          <p:spTgt spid="6">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32" fill="hold"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box(out)">
                                      <p:cBhvr>
                                        <p:cTn id="37" dur="500"/>
                                        <p:tgtEl>
                                          <p:spTgt spid="6">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32" fill="hold" nodeType="clickEffect">
                                  <p:stCondLst>
                                    <p:cond delay="0"/>
                                  </p:stCondLst>
                                  <p:childTnLst>
                                    <p:set>
                                      <p:cBhvr>
                                        <p:cTn id="41" dur="1" fill="hold">
                                          <p:stCondLst>
                                            <p:cond delay="0"/>
                                          </p:stCondLst>
                                        </p:cTn>
                                        <p:tgtEl>
                                          <p:spTgt spid="6">
                                            <p:txEl>
                                              <p:pRg st="7" end="7"/>
                                            </p:txEl>
                                          </p:spTgt>
                                        </p:tgtEl>
                                        <p:attrNameLst>
                                          <p:attrName>style.visibility</p:attrName>
                                        </p:attrNameLst>
                                      </p:cBhvr>
                                      <p:to>
                                        <p:strVal val="visible"/>
                                      </p:to>
                                    </p:set>
                                    <p:animEffect transition="in" filter="box(out)">
                                      <p:cBhvr>
                                        <p:cTn id="42" dur="500"/>
                                        <p:tgtEl>
                                          <p:spTgt spid="6">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32" fill="hold" nodeType="clickEffect">
                                  <p:stCondLst>
                                    <p:cond delay="0"/>
                                  </p:stCondLst>
                                  <p:childTnLst>
                                    <p:set>
                                      <p:cBhvr>
                                        <p:cTn id="46" dur="1" fill="hold">
                                          <p:stCondLst>
                                            <p:cond delay="0"/>
                                          </p:stCondLst>
                                        </p:cTn>
                                        <p:tgtEl>
                                          <p:spTgt spid="6">
                                            <p:txEl>
                                              <p:pRg st="8" end="8"/>
                                            </p:txEl>
                                          </p:spTgt>
                                        </p:tgtEl>
                                        <p:attrNameLst>
                                          <p:attrName>style.visibility</p:attrName>
                                        </p:attrNameLst>
                                      </p:cBhvr>
                                      <p:to>
                                        <p:strVal val="visible"/>
                                      </p:to>
                                    </p:set>
                                    <p:animEffect transition="in" filter="box(out)">
                                      <p:cBhvr>
                                        <p:cTn id="47" dur="500"/>
                                        <p:tgtEl>
                                          <p:spTgt spid="6">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32" fill="hold" nodeType="clickEffect">
                                  <p:stCondLst>
                                    <p:cond delay="0"/>
                                  </p:stCondLst>
                                  <p:childTnLst>
                                    <p:set>
                                      <p:cBhvr>
                                        <p:cTn id="51" dur="1" fill="hold">
                                          <p:stCondLst>
                                            <p:cond delay="0"/>
                                          </p:stCondLst>
                                        </p:cTn>
                                        <p:tgtEl>
                                          <p:spTgt spid="6">
                                            <p:txEl>
                                              <p:pRg st="9" end="9"/>
                                            </p:txEl>
                                          </p:spTgt>
                                        </p:tgtEl>
                                        <p:attrNameLst>
                                          <p:attrName>style.visibility</p:attrName>
                                        </p:attrNameLst>
                                      </p:cBhvr>
                                      <p:to>
                                        <p:strVal val="visible"/>
                                      </p:to>
                                    </p:set>
                                    <p:animEffect transition="in" filter="box(out)">
                                      <p:cBhvr>
                                        <p:cTn id="52" dur="500"/>
                                        <p:tgtEl>
                                          <p:spTgt spid="6">
                                            <p:txEl>
                                              <p:pRg st="9" end="9"/>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32" fill="hold" nodeType="clickEffect">
                                  <p:stCondLst>
                                    <p:cond delay="0"/>
                                  </p:stCondLst>
                                  <p:childTnLst>
                                    <p:set>
                                      <p:cBhvr>
                                        <p:cTn id="56" dur="1" fill="hold">
                                          <p:stCondLst>
                                            <p:cond delay="0"/>
                                          </p:stCondLst>
                                        </p:cTn>
                                        <p:tgtEl>
                                          <p:spTgt spid="6">
                                            <p:txEl>
                                              <p:pRg st="10" end="10"/>
                                            </p:txEl>
                                          </p:spTgt>
                                        </p:tgtEl>
                                        <p:attrNameLst>
                                          <p:attrName>style.visibility</p:attrName>
                                        </p:attrNameLst>
                                      </p:cBhvr>
                                      <p:to>
                                        <p:strVal val="visible"/>
                                      </p:to>
                                    </p:set>
                                    <p:animEffect transition="in" filter="box(out)">
                                      <p:cBhvr>
                                        <p:cTn id="57" dur="500"/>
                                        <p:tgtEl>
                                          <p:spTgt spid="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703389" y="260350"/>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dirty="0">
                <a:solidFill>
                  <a:srgbClr val="FF0000"/>
                </a:solidFill>
                <a:effectLst>
                  <a:outerShdw blurRad="38100" dist="38100" dir="2700000" algn="tl">
                    <a:srgbClr val="C0C0C0"/>
                  </a:outerShdw>
                </a:effectLst>
                <a:latin typeface="Comic Sans MS" pitchFamily="66" charset="0"/>
              </a:rPr>
              <a:t>Patates Hastalıkları</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15363" name="Line 3"/>
          <p:cNvSpPr>
            <a:spLocks noChangeShapeType="1"/>
          </p:cNvSpPr>
          <p:nvPr/>
        </p:nvSpPr>
        <p:spPr bwMode="auto">
          <a:xfrm>
            <a:off x="1847851" y="763588"/>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6" name="Rectangle 5"/>
          <p:cNvSpPr>
            <a:spLocks noChangeArrowheads="1"/>
          </p:cNvSpPr>
          <p:nvPr/>
        </p:nvSpPr>
        <p:spPr bwMode="auto">
          <a:xfrm>
            <a:off x="1847850" y="1071563"/>
            <a:ext cx="84963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342900" indent="-342900" defTabSz="542925">
              <a:spcBef>
                <a:spcPct val="20000"/>
              </a:spcBef>
              <a:buChar char="•"/>
              <a:defRPr sz="3200">
                <a:solidFill>
                  <a:schemeClr val="tx1"/>
                </a:solidFill>
                <a:latin typeface="Arial" panose="020B0604020202020204" pitchFamily="34" charset="0"/>
              </a:defRPr>
            </a:lvl1pPr>
            <a:lvl2pPr marL="742950" indent="-285750" defTabSz="542925">
              <a:spcBef>
                <a:spcPct val="20000"/>
              </a:spcBef>
              <a:buChar char="–"/>
              <a:defRPr sz="2800">
                <a:solidFill>
                  <a:schemeClr val="tx1"/>
                </a:solidFill>
                <a:latin typeface="Arial" panose="020B0604020202020204" pitchFamily="34" charset="0"/>
              </a:defRPr>
            </a:lvl2pPr>
            <a:lvl3pPr marL="1143000" indent="-228600" defTabSz="542925">
              <a:spcBef>
                <a:spcPct val="20000"/>
              </a:spcBef>
              <a:buChar char="•"/>
              <a:defRPr sz="2400">
                <a:solidFill>
                  <a:schemeClr val="tx1"/>
                </a:solidFill>
                <a:latin typeface="Arial" panose="020B0604020202020204" pitchFamily="34" charset="0"/>
              </a:defRPr>
            </a:lvl3pPr>
            <a:lvl4pPr marL="1600200" indent="-228600" defTabSz="542925">
              <a:spcBef>
                <a:spcPct val="20000"/>
              </a:spcBef>
              <a:buChar char="–"/>
              <a:defRPr sz="2000">
                <a:solidFill>
                  <a:schemeClr val="tx1"/>
                </a:solidFill>
                <a:latin typeface="Arial" panose="020B0604020202020204" pitchFamily="34" charset="0"/>
              </a:defRPr>
            </a:lvl4pPr>
            <a:lvl5pPr marL="2057400" indent="-228600" defTabSz="542925">
              <a:spcBef>
                <a:spcPct val="20000"/>
              </a:spcBef>
              <a:buChar char="»"/>
              <a:defRPr sz="2000">
                <a:solidFill>
                  <a:schemeClr val="tx1"/>
                </a:solidFill>
                <a:latin typeface="Arial" panose="020B0604020202020204" pitchFamily="34" charset="0"/>
              </a:defRPr>
            </a:lvl5pPr>
            <a:lvl6pPr marL="25146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542925"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Patates Stolbur Hastalığı</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Patates Yaprak Kıvrılma Virüsü</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Patates Çizgi Virüsü</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Patates X Virüsü</a:t>
            </a:r>
          </a:p>
          <a:p>
            <a:pPr algn="just" eaLnBrk="1" hangingPunct="1">
              <a:spcBef>
                <a:spcPct val="0"/>
              </a:spcBef>
              <a:spcAft>
                <a:spcPct val="50000"/>
              </a:spcAft>
              <a:buClr>
                <a:srgbClr val="FF3300"/>
              </a:buClr>
              <a:buFont typeface="Arial" panose="020B0604020202020204" pitchFamily="34" charset="0"/>
              <a:buChar char="►"/>
            </a:pPr>
            <a:r>
              <a:rPr lang="tr-TR" altLang="tr-TR" sz="1800">
                <a:latin typeface="Comic Sans MS" panose="030F0702030302020204" pitchFamily="66" charset="0"/>
              </a:rPr>
              <a:t>Patates A Virüsü</a:t>
            </a:r>
          </a:p>
        </p:txBody>
      </p:sp>
    </p:spTree>
    <p:extLst>
      <p:ext uri="{BB962C8B-B14F-4D97-AF65-F5344CB8AC3E}">
        <p14:creationId xmlns:p14="http://schemas.microsoft.com/office/powerpoint/2010/main" val="3268507439"/>
      </p:ext>
    </p:extLst>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ox(out)">
                                      <p:cBhvr>
                                        <p:cTn id="7" dur="500"/>
                                        <p:tgtEl>
                                          <p:spTgt spid="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ox(out)">
                                      <p:cBhvr>
                                        <p:cTn id="12" dur="500"/>
                                        <p:tgtEl>
                                          <p:spTgt spid="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box(out)">
                                      <p:cBhvr>
                                        <p:cTn id="17" dur="500"/>
                                        <p:tgtEl>
                                          <p:spTgt spid="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box(out)">
                                      <p:cBhvr>
                                        <p:cTn id="22" dur="500"/>
                                        <p:tgtEl>
                                          <p:spTgt spid="6">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box(out)">
                                      <p:cBhvr>
                                        <p:cTn id="27"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479</Words>
  <Application>Microsoft Office PowerPoint</Application>
  <PresentationFormat>Geniş ekran</PresentationFormat>
  <Paragraphs>54</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Century Gothic</vt:lpstr>
      <vt:lpstr>Comic Sans MS</vt:lpstr>
      <vt:lpstr>Wingdings</vt:lpstr>
      <vt:lpstr>Wingdings 3</vt:lpstr>
      <vt:lpstr>Dilim</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Burak</dc:creator>
  <cp:lastModifiedBy>Burak</cp:lastModifiedBy>
  <cp:revision>1</cp:revision>
  <dcterms:created xsi:type="dcterms:W3CDTF">2018-03-28T09:07:57Z</dcterms:created>
  <dcterms:modified xsi:type="dcterms:W3CDTF">2018-03-28T09:08:19Z</dcterms:modified>
</cp:coreProperties>
</file>