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325" r:id="rId4"/>
    <p:sldId id="270" r:id="rId5"/>
    <p:sldId id="271" r:id="rId6"/>
    <p:sldId id="280" r:id="rId7"/>
    <p:sldId id="296" r:id="rId8"/>
    <p:sldId id="297" r:id="rId9"/>
    <p:sldId id="300" r:id="rId10"/>
    <p:sldId id="281" r:id="rId11"/>
    <p:sldId id="32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385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595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038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477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058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94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854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66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65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898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51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44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Electrochemical energy storage:</a:t>
            </a:r>
            <a:br>
              <a:rPr lang="en-US" dirty="0"/>
            </a:br>
            <a:r>
              <a:rPr lang="en-US" dirty="0"/>
              <a:t>batteries and capacitors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ENE 304 </a:t>
            </a:r>
            <a:r>
              <a:rPr lang="tr-TR" dirty="0" err="1" smtClean="0"/>
              <a:t>Materials</a:t>
            </a:r>
            <a:r>
              <a:rPr lang="tr-TR" dirty="0" smtClean="0"/>
              <a:t> in </a:t>
            </a:r>
            <a:r>
              <a:rPr lang="tr-TR" dirty="0" err="1" smtClean="0"/>
              <a:t>Energy</a:t>
            </a:r>
            <a:r>
              <a:rPr lang="tr-TR" dirty="0" smtClean="0"/>
              <a:t> Technologies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221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fundamental science behind</a:t>
            </a:r>
            <a:br>
              <a:rPr lang="en-US" dirty="0"/>
            </a:br>
            <a:r>
              <a:rPr lang="en-US" dirty="0"/>
              <a:t>energy storage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During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discharging</a:t>
            </a:r>
            <a:r>
              <a:rPr lang="tr-TR" sz="2400" dirty="0" smtClean="0"/>
              <a:t> </a:t>
            </a:r>
            <a:r>
              <a:rPr lang="tr-TR" sz="2400" dirty="0" err="1" smtClean="0"/>
              <a:t>process</a:t>
            </a:r>
            <a:r>
              <a:rPr lang="tr-TR" sz="2400" dirty="0" smtClean="0"/>
              <a:t> i</a:t>
            </a:r>
            <a:r>
              <a:rPr lang="en-US" sz="2400" dirty="0" smtClean="0"/>
              <a:t>n </a:t>
            </a:r>
            <a:r>
              <a:rPr lang="tr-TR" sz="2400" dirty="0"/>
              <a:t>l</a:t>
            </a:r>
            <a:r>
              <a:rPr lang="en-US" sz="2400" dirty="0" err="1" smtClean="0"/>
              <a:t>ithium</a:t>
            </a:r>
            <a:r>
              <a:rPr lang="en-US" sz="2400" dirty="0" smtClean="0"/>
              <a:t>-</a:t>
            </a:r>
            <a:r>
              <a:rPr lang="tr-TR" sz="2400" dirty="0" smtClean="0"/>
              <a:t>i</a:t>
            </a:r>
            <a:r>
              <a:rPr lang="en-US" sz="2400" dirty="0" smtClean="0"/>
              <a:t>on </a:t>
            </a:r>
            <a:r>
              <a:rPr lang="en-US" sz="2400" dirty="0"/>
              <a:t>batteries, lithium ions move from the negative electrodes to the positive electrodes through the non-aqueous </a:t>
            </a:r>
            <a:r>
              <a:rPr lang="en-US" sz="2400" dirty="0" smtClean="0"/>
              <a:t>electrolyte. </a:t>
            </a:r>
            <a:endParaRPr lang="tr-TR" sz="2400" dirty="0" smtClean="0"/>
          </a:p>
          <a:p>
            <a:r>
              <a:rPr lang="en-US" sz="2400" dirty="0" smtClean="0"/>
              <a:t>During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charging</a:t>
            </a:r>
            <a:r>
              <a:rPr lang="tr-TR" sz="2400" dirty="0" smtClean="0"/>
              <a:t> </a:t>
            </a:r>
            <a:r>
              <a:rPr lang="tr-TR" sz="2400" dirty="0" err="1" smtClean="0"/>
              <a:t>process</a:t>
            </a:r>
            <a:r>
              <a:rPr lang="tr-TR" sz="2400" dirty="0" smtClean="0"/>
              <a:t> in </a:t>
            </a:r>
            <a:r>
              <a:rPr lang="tr-TR" sz="2400" dirty="0" err="1" smtClean="0"/>
              <a:t>lithium-ion</a:t>
            </a:r>
            <a:r>
              <a:rPr lang="tr-TR" sz="2400" dirty="0" smtClean="0"/>
              <a:t> </a:t>
            </a:r>
            <a:r>
              <a:rPr lang="tr-TR" sz="2400" dirty="0" err="1" smtClean="0"/>
              <a:t>batteries</a:t>
            </a:r>
            <a:r>
              <a:rPr lang="en-US" sz="2400" dirty="0" smtClean="0"/>
              <a:t>, </a:t>
            </a:r>
            <a:r>
              <a:rPr lang="tr-TR" sz="2400" dirty="0"/>
              <a:t>l</a:t>
            </a:r>
            <a:r>
              <a:rPr lang="en-US" sz="2400" dirty="0" err="1" smtClean="0"/>
              <a:t>ithium</a:t>
            </a:r>
            <a:r>
              <a:rPr lang="en-US" sz="2400" dirty="0" smtClean="0"/>
              <a:t> </a:t>
            </a:r>
            <a:r>
              <a:rPr lang="en-US" sz="2400" dirty="0"/>
              <a:t>ions move from the positive electrode to the negative electrode, </a:t>
            </a:r>
            <a:r>
              <a:rPr lang="tr-TR" sz="2400" dirty="0" smtClean="0"/>
              <a:t>in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lithium</a:t>
            </a:r>
            <a:r>
              <a:rPr lang="tr-TR" sz="2400" dirty="0" smtClean="0"/>
              <a:t> </a:t>
            </a:r>
            <a:r>
              <a:rPr lang="tr-TR" sz="2400" dirty="0" err="1" smtClean="0"/>
              <a:t>ions</a:t>
            </a:r>
            <a:r>
              <a:rPr lang="en-US" sz="2400" dirty="0" smtClean="0"/>
              <a:t> </a:t>
            </a:r>
            <a:r>
              <a:rPr lang="en-US" sz="2400" dirty="0"/>
              <a:t>get inserted in the porous </a:t>
            </a:r>
            <a:r>
              <a:rPr lang="en-US" sz="2400" dirty="0" smtClean="0"/>
              <a:t>electrode</a:t>
            </a:r>
            <a:r>
              <a:rPr lang="tr-TR" sz="2400" dirty="0" smtClean="0"/>
              <a:t>.</a:t>
            </a:r>
            <a:endParaRPr lang="tr-TR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2336" y="4128751"/>
            <a:ext cx="5527118" cy="2558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861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M. Stanley </a:t>
            </a:r>
            <a:r>
              <a:rPr lang="en-US" sz="2400" dirty="0" err="1" smtClean="0"/>
              <a:t>Whittingham</a:t>
            </a:r>
            <a:r>
              <a:rPr lang="tr-TR" sz="2400" dirty="0" smtClean="0"/>
              <a:t>, </a:t>
            </a:r>
            <a:r>
              <a:rPr lang="en-US" sz="2400" dirty="0"/>
              <a:t>Electrochemical energy storage: batteries and </a:t>
            </a:r>
            <a:r>
              <a:rPr lang="en-US" sz="2400" dirty="0" smtClean="0"/>
              <a:t>capacitors</a:t>
            </a:r>
            <a:r>
              <a:rPr lang="tr-TR" sz="2400" dirty="0" smtClean="0"/>
              <a:t>, in </a:t>
            </a:r>
            <a:r>
              <a:rPr lang="en-US" sz="2400" dirty="0" smtClean="0"/>
              <a:t>Fundamentals </a:t>
            </a:r>
            <a:r>
              <a:rPr lang="en-US" sz="2400" dirty="0"/>
              <a:t>of Materials for Energy and Environmental </a:t>
            </a:r>
            <a:r>
              <a:rPr lang="en-US" sz="2400" dirty="0" smtClean="0"/>
              <a:t>Sustainability</a:t>
            </a:r>
            <a:r>
              <a:rPr lang="tr-TR" sz="2400" dirty="0" smtClean="0"/>
              <a:t> </a:t>
            </a:r>
            <a:r>
              <a:rPr lang="en-US" sz="2400" dirty="0"/>
              <a:t>(Eds. David S. </a:t>
            </a:r>
            <a:r>
              <a:rPr lang="en-US" sz="2400" dirty="0" err="1"/>
              <a:t>Ginley</a:t>
            </a:r>
            <a:r>
              <a:rPr lang="en-US" sz="2400" dirty="0"/>
              <a:t>, David </a:t>
            </a:r>
            <a:r>
              <a:rPr lang="en-US" sz="2400" dirty="0" err="1"/>
              <a:t>Cahen</a:t>
            </a:r>
            <a:r>
              <a:rPr lang="en-US" sz="2400" dirty="0"/>
              <a:t>), Cambridge University Press, 2012. </a:t>
            </a:r>
            <a:endParaRPr lang="tr-TR" sz="2400" dirty="0" smtClean="0"/>
          </a:p>
          <a:p>
            <a:r>
              <a:rPr lang="tr-TR" sz="2400" dirty="0" smtClean="0"/>
              <a:t>http</a:t>
            </a:r>
            <a:r>
              <a:rPr lang="tr-TR" sz="2400" dirty="0"/>
              <a:t>://www.upsbatterycenter.com/blog/li-batteries</a:t>
            </a:r>
            <a:r>
              <a:rPr lang="tr-TR" sz="2400" dirty="0" smtClean="0"/>
              <a:t>/</a:t>
            </a:r>
          </a:p>
          <a:p>
            <a:r>
              <a:rPr lang="tr-TR" sz="2400" dirty="0"/>
              <a:t>http://</a:t>
            </a:r>
            <a:r>
              <a:rPr lang="tr-TR" sz="2400" dirty="0" smtClean="0"/>
              <a:t>www.jmbatterysystems.com/technology/cells/how-cells-work</a:t>
            </a:r>
          </a:p>
        </p:txBody>
      </p:sp>
    </p:spTree>
    <p:extLst>
      <p:ext uri="{BB962C8B-B14F-4D97-AF65-F5344CB8AC3E}">
        <p14:creationId xmlns:p14="http://schemas.microsoft.com/office/powerpoint/2010/main" val="5971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Historical </a:t>
            </a:r>
            <a:r>
              <a:rPr lang="tr-TR" dirty="0" err="1"/>
              <a:t>perspective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47746"/>
            <a:ext cx="10515600" cy="4351338"/>
          </a:xfrm>
        </p:spPr>
        <p:txBody>
          <a:bodyPr>
            <a:noAutofit/>
          </a:bodyPr>
          <a:lstStyle/>
          <a:p>
            <a:r>
              <a:rPr lang="en-US" sz="2400" dirty="0"/>
              <a:t>The </a:t>
            </a:r>
            <a:r>
              <a:rPr lang="tr-TR" sz="2400" dirty="0" err="1" smtClean="0"/>
              <a:t>batteries</a:t>
            </a:r>
            <a:r>
              <a:rPr lang="en-US" sz="2400" dirty="0" smtClean="0"/>
              <a:t> </a:t>
            </a:r>
            <a:r>
              <a:rPr lang="en-US" sz="2400" dirty="0"/>
              <a:t>are the most common form of storing electrical energy and have a wide range of </a:t>
            </a:r>
            <a:r>
              <a:rPr lang="en-US" sz="2400" dirty="0" smtClean="0"/>
              <a:t>applications</a:t>
            </a:r>
            <a:r>
              <a:rPr lang="en-US" sz="2400" dirty="0"/>
              <a:t>, from button cells used in the </a:t>
            </a:r>
            <a:r>
              <a:rPr lang="tr-TR" sz="2400" dirty="0" err="1" smtClean="0"/>
              <a:t>watches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MW </a:t>
            </a:r>
            <a:r>
              <a:rPr lang="tr-TR" sz="2400" dirty="0" err="1" smtClean="0"/>
              <a:t>load</a:t>
            </a:r>
            <a:r>
              <a:rPr lang="tr-TR" sz="2400" dirty="0" smtClean="0"/>
              <a:t> </a:t>
            </a:r>
            <a:r>
              <a:rPr lang="tr-TR" sz="2400" dirty="0" err="1" smtClean="0"/>
              <a:t>applications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tr-TR" sz="2400" dirty="0" err="1" smtClean="0"/>
              <a:t>Batteries</a:t>
            </a:r>
            <a:r>
              <a:rPr lang="en-US" sz="2400" dirty="0" smtClean="0"/>
              <a:t> </a:t>
            </a:r>
            <a:r>
              <a:rPr lang="en-US" sz="2400" dirty="0"/>
              <a:t>are efficient storage devices with output energies generally exceeding 90% of the input power, except for the highest power densities.</a:t>
            </a:r>
          </a:p>
          <a:p>
            <a:r>
              <a:rPr lang="en-US" sz="2400" dirty="0"/>
              <a:t>The Italian physicist Alessandro Volta is involved in the development of the first </a:t>
            </a:r>
            <a:r>
              <a:rPr lang="tr-TR" sz="2400" dirty="0" err="1" smtClean="0"/>
              <a:t>battery</a:t>
            </a:r>
            <a:r>
              <a:rPr lang="tr-TR" sz="2400" dirty="0" smtClean="0"/>
              <a:t> in</a:t>
            </a:r>
            <a:r>
              <a:rPr lang="en-US" sz="2400" dirty="0" smtClean="0"/>
              <a:t>1800, </a:t>
            </a:r>
            <a:r>
              <a:rPr lang="en-US" sz="2400" dirty="0"/>
              <a:t>an electrochemical cell composed of </a:t>
            </a:r>
            <a:r>
              <a:rPr lang="en-US" sz="2400" dirty="0" smtClean="0"/>
              <a:t>alternating </a:t>
            </a:r>
            <a:r>
              <a:rPr lang="en-US" sz="2400" dirty="0"/>
              <a:t>discs </a:t>
            </a:r>
            <a:r>
              <a:rPr lang="en-US" sz="2400" dirty="0" smtClean="0"/>
              <a:t>of</a:t>
            </a:r>
            <a:r>
              <a:rPr lang="tr-TR" sz="2400" dirty="0"/>
              <a:t> </a:t>
            </a:r>
            <a:r>
              <a:rPr lang="tr-TR" sz="2400" dirty="0" err="1" smtClean="0"/>
              <a:t>zinc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copper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a </a:t>
            </a:r>
            <a:r>
              <a:rPr lang="tr-TR" sz="2400" dirty="0" err="1" smtClean="0"/>
              <a:t>brine</a:t>
            </a:r>
            <a:r>
              <a:rPr lang="tr-TR" sz="2400" dirty="0" smtClean="0"/>
              <a:t> </a:t>
            </a:r>
            <a:r>
              <a:rPr lang="tr-TR" sz="2400" dirty="0" err="1" smtClean="0"/>
              <a:t>solution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electrolyte</a:t>
            </a:r>
            <a:r>
              <a:rPr lang="tr-TR" sz="2400" dirty="0" smtClean="0"/>
              <a:t>.</a:t>
            </a:r>
            <a:endParaRPr lang="en-US" sz="2400" dirty="0"/>
          </a:p>
          <a:p>
            <a:r>
              <a:rPr lang="en-US" sz="2400" dirty="0" smtClean="0"/>
              <a:t>British </a:t>
            </a:r>
            <a:r>
              <a:rPr lang="en-US" sz="2400" dirty="0"/>
              <a:t>chemist John Frederic </a:t>
            </a:r>
            <a:r>
              <a:rPr lang="en-US" sz="2400" dirty="0" err="1" smtClean="0"/>
              <a:t>Daniell</a:t>
            </a:r>
            <a:r>
              <a:rPr lang="tr-TR" sz="2400" dirty="0" smtClean="0"/>
              <a:t> </a:t>
            </a:r>
            <a:r>
              <a:rPr lang="tr-TR" sz="2400" dirty="0" err="1" smtClean="0"/>
              <a:t>invented</a:t>
            </a:r>
            <a:r>
              <a:rPr lang="en-US" sz="2400" dirty="0" smtClean="0"/>
              <a:t> </a:t>
            </a:r>
            <a:r>
              <a:rPr lang="en-US" sz="2400" dirty="0"/>
              <a:t>a two-electrolytic </a:t>
            </a:r>
            <a:r>
              <a:rPr lang="en-US" sz="2400" dirty="0" err="1"/>
              <a:t>Daniell</a:t>
            </a:r>
            <a:r>
              <a:rPr lang="en-US" sz="2400" dirty="0"/>
              <a:t> cell consisting of a copper pot filled with a copper sulfate solution, immersed in a unglazed soil container filled with sulfuric </a:t>
            </a:r>
            <a:r>
              <a:rPr lang="en-US" sz="2400" dirty="0" smtClean="0"/>
              <a:t>acid</a:t>
            </a:r>
            <a:r>
              <a:rPr lang="tr-TR" sz="2400" dirty="0" smtClean="0"/>
              <a:t>.</a:t>
            </a:r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4030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electrochemical energy storage?</a:t>
            </a:r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3695" y="1818737"/>
            <a:ext cx="7881066" cy="4194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3226544" y="6267650"/>
            <a:ext cx="4855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Figure</a:t>
            </a:r>
            <a:r>
              <a:rPr lang="tr-TR" dirty="0" smtClean="0"/>
              <a:t> 1. </a:t>
            </a:r>
            <a:r>
              <a:rPr lang="tr-TR" dirty="0" err="1" smtClean="0"/>
              <a:t>Schematic</a:t>
            </a:r>
            <a:r>
              <a:rPr lang="tr-TR" dirty="0" smtClean="0"/>
              <a:t> </a:t>
            </a:r>
            <a:r>
              <a:rPr lang="tr-TR" dirty="0" err="1" smtClean="0"/>
              <a:t>illustration</a:t>
            </a:r>
            <a:r>
              <a:rPr lang="tr-TR" dirty="0" smtClean="0"/>
              <a:t> of </a:t>
            </a:r>
            <a:r>
              <a:rPr lang="tr-TR" dirty="0" err="1" smtClean="0"/>
              <a:t>Supercapacitors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976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electrochemical energy storage?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400" dirty="0" smtClean="0"/>
          </a:p>
          <a:p>
            <a:r>
              <a:rPr lang="tr-TR" sz="2400" dirty="0" err="1" smtClean="0"/>
              <a:t>Although</a:t>
            </a:r>
            <a:r>
              <a:rPr lang="tr-TR" sz="2400" dirty="0" smtClean="0"/>
              <a:t> </a:t>
            </a:r>
            <a:r>
              <a:rPr lang="tr-TR" sz="2400" dirty="0"/>
              <a:t>f</a:t>
            </a:r>
            <a:r>
              <a:rPr lang="en-US" sz="2400" dirty="0" err="1" smtClean="0"/>
              <a:t>uel</a:t>
            </a:r>
            <a:r>
              <a:rPr lang="en-US" sz="2400" dirty="0" smtClean="0"/>
              <a:t> cells </a:t>
            </a:r>
            <a:r>
              <a:rPr lang="en-US" sz="2400" dirty="0"/>
              <a:t>have high energy storage, their power output is limited.</a:t>
            </a:r>
          </a:p>
          <a:p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addition</a:t>
            </a:r>
            <a:r>
              <a:rPr lang="en-US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efficiency </a:t>
            </a:r>
            <a:r>
              <a:rPr lang="tr-TR" sz="2400" dirty="0" smtClean="0"/>
              <a:t>of </a:t>
            </a:r>
            <a:r>
              <a:rPr lang="tr-TR" sz="2400" dirty="0" err="1" smtClean="0"/>
              <a:t>fuel</a:t>
            </a:r>
            <a:r>
              <a:rPr lang="tr-TR" sz="2400" dirty="0" smtClean="0"/>
              <a:t> </a:t>
            </a:r>
            <a:r>
              <a:rPr lang="tr-TR" sz="2400" dirty="0" err="1" smtClean="0"/>
              <a:t>cells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only optimized at constant output and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fuel</a:t>
            </a:r>
            <a:r>
              <a:rPr lang="tr-TR" sz="2400" dirty="0" smtClean="0"/>
              <a:t> </a:t>
            </a:r>
            <a:r>
              <a:rPr lang="tr-TR" sz="2400" dirty="0" err="1" smtClean="0"/>
              <a:t>cell</a:t>
            </a:r>
            <a:r>
              <a:rPr lang="tr-TR" sz="2400" dirty="0" smtClean="0"/>
              <a:t> </a:t>
            </a:r>
            <a:r>
              <a:rPr lang="en-US" sz="2400" dirty="0" smtClean="0"/>
              <a:t>requires </a:t>
            </a:r>
            <a:r>
              <a:rPr lang="en-US" sz="2400" dirty="0"/>
              <a:t>a weak response time to connect to another storage medium such as a battery.</a:t>
            </a:r>
          </a:p>
          <a:p>
            <a:r>
              <a:rPr lang="tr-TR" sz="2400" dirty="0" err="1" smtClean="0"/>
              <a:t>Fuel</a:t>
            </a:r>
            <a:r>
              <a:rPr lang="tr-TR" sz="2400" dirty="0" smtClean="0"/>
              <a:t> </a:t>
            </a:r>
            <a:r>
              <a:rPr lang="tr-TR" sz="2400" dirty="0" err="1" smtClean="0"/>
              <a:t>cells</a:t>
            </a:r>
            <a:r>
              <a:rPr lang="tr-TR" sz="2400" dirty="0" smtClean="0"/>
              <a:t>, b</a:t>
            </a:r>
            <a:r>
              <a:rPr lang="en-US" sz="2400" dirty="0" err="1" smtClean="0"/>
              <a:t>atteries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en-US" sz="2400" dirty="0" smtClean="0"/>
              <a:t> capacitors</a:t>
            </a:r>
            <a:r>
              <a:rPr lang="tr-TR" sz="2400" dirty="0" smtClean="0"/>
              <a:t>, </a:t>
            </a:r>
            <a:r>
              <a:rPr lang="tr-TR" sz="2400" dirty="0" err="1" smtClean="0"/>
              <a:t>especially</a:t>
            </a:r>
            <a:r>
              <a:rPr lang="tr-TR" sz="2400" dirty="0" smtClean="0"/>
              <a:t> </a:t>
            </a:r>
            <a:r>
              <a:rPr lang="tr-TR" sz="2400" dirty="0" err="1" smtClean="0"/>
              <a:t>supercapacitors</a:t>
            </a:r>
            <a:r>
              <a:rPr lang="tr-TR" sz="2400" dirty="0" smtClean="0"/>
              <a:t>,</a:t>
            </a:r>
            <a:r>
              <a:rPr lang="en-US" sz="2400" dirty="0" smtClean="0"/>
              <a:t> have </a:t>
            </a:r>
            <a:r>
              <a:rPr lang="en-US" sz="2400" dirty="0"/>
              <a:t>many features based on electrochemistry.</a:t>
            </a:r>
          </a:p>
          <a:p>
            <a:r>
              <a:rPr lang="en-US" sz="2400" dirty="0"/>
              <a:t>The materials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energy</a:t>
            </a:r>
            <a:r>
              <a:rPr lang="tr-TR" sz="2400" dirty="0" smtClean="0"/>
              <a:t> </a:t>
            </a:r>
            <a:r>
              <a:rPr lang="tr-TR" sz="2400" dirty="0" err="1" smtClean="0"/>
              <a:t>storing</a:t>
            </a:r>
            <a:r>
              <a:rPr lang="tr-TR" sz="2400" dirty="0" smtClean="0"/>
              <a:t> </a:t>
            </a:r>
            <a:r>
              <a:rPr lang="tr-TR" sz="2400" dirty="0" err="1" smtClean="0"/>
              <a:t>devices</a:t>
            </a:r>
            <a:r>
              <a:rPr lang="tr-TR" sz="2400" dirty="0" smtClean="0"/>
              <a:t> </a:t>
            </a:r>
            <a:r>
              <a:rPr lang="en-US" sz="2400" dirty="0" smtClean="0"/>
              <a:t>have </a:t>
            </a:r>
            <a:r>
              <a:rPr lang="en-US" sz="2400" dirty="0"/>
              <a:t>always played a critical role in energy production, transformation and storage and will continue to do so.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38797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fundamental science behind</a:t>
            </a:r>
            <a:br>
              <a:rPr lang="en-US" dirty="0"/>
            </a:br>
            <a:r>
              <a:rPr lang="en-US" dirty="0"/>
              <a:t>energy storage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In </a:t>
            </a:r>
            <a:r>
              <a:rPr lang="tr-TR" sz="2400" dirty="0" err="1" smtClean="0"/>
              <a:t>fuel</a:t>
            </a:r>
            <a:r>
              <a:rPr lang="tr-TR" sz="2400" dirty="0" smtClean="0"/>
              <a:t> </a:t>
            </a:r>
            <a:r>
              <a:rPr lang="tr-TR" sz="2400" dirty="0" err="1" smtClean="0"/>
              <a:t>cells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batteries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chemical energy is </a:t>
            </a:r>
            <a:r>
              <a:rPr lang="tr-TR" sz="2400" dirty="0" err="1" smtClean="0"/>
              <a:t>transformed</a:t>
            </a:r>
            <a:r>
              <a:rPr lang="tr-TR" sz="2400" dirty="0" smtClean="0"/>
              <a:t> </a:t>
            </a:r>
            <a:r>
              <a:rPr lang="en-US" sz="2400" dirty="0" smtClean="0"/>
              <a:t>into </a:t>
            </a:r>
            <a:r>
              <a:rPr lang="en-US" sz="2400" dirty="0"/>
              <a:t>electrical energy through </a:t>
            </a:r>
            <a:r>
              <a:rPr lang="tr-TR" sz="2400" dirty="0" err="1" smtClean="0"/>
              <a:t>oxidation-reduction</a:t>
            </a:r>
            <a:r>
              <a:rPr lang="tr-TR" sz="2400" dirty="0" smtClean="0"/>
              <a:t> </a:t>
            </a:r>
            <a:r>
              <a:rPr lang="en-US" sz="2400" dirty="0" smtClean="0"/>
              <a:t>reactions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en-US" sz="2400" dirty="0" smtClean="0"/>
              <a:t>These </a:t>
            </a:r>
            <a:r>
              <a:rPr lang="en-US" sz="2400" dirty="0"/>
              <a:t>oxidation-reduction </a:t>
            </a:r>
            <a:r>
              <a:rPr lang="en-US" sz="2400" dirty="0" smtClean="0"/>
              <a:t>reactions </a:t>
            </a:r>
            <a:r>
              <a:rPr lang="en-US" sz="2400" dirty="0"/>
              <a:t>occur at the </a:t>
            </a:r>
            <a:r>
              <a:rPr lang="en-US" sz="2400" dirty="0" smtClean="0"/>
              <a:t>two</a:t>
            </a:r>
            <a:r>
              <a:rPr lang="tr-TR" sz="2400" dirty="0" smtClean="0"/>
              <a:t> </a:t>
            </a:r>
            <a:r>
              <a:rPr lang="en-US" sz="2400" dirty="0" smtClean="0"/>
              <a:t>electrodes </a:t>
            </a:r>
            <a:r>
              <a:rPr lang="en-US" sz="2400" dirty="0"/>
              <a:t>of </a:t>
            </a:r>
            <a:r>
              <a:rPr lang="en-US" sz="2400" dirty="0" smtClean="0"/>
              <a:t>an</a:t>
            </a:r>
            <a:r>
              <a:rPr lang="tr-TR" sz="2400" dirty="0" smtClean="0"/>
              <a:t> </a:t>
            </a:r>
            <a:r>
              <a:rPr lang="en-US" sz="2400" dirty="0" smtClean="0"/>
              <a:t>electrochemical cell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en-US" sz="2400" dirty="0" smtClean="0"/>
              <a:t> </a:t>
            </a:r>
            <a:r>
              <a:rPr lang="en-US" sz="2400" dirty="0"/>
              <a:t>the anode and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cathode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Gibbs free energy </a:t>
            </a:r>
            <a:r>
              <a:rPr lang="en-US" sz="2400" dirty="0" smtClean="0"/>
              <a:t>of</a:t>
            </a:r>
            <a:r>
              <a:rPr lang="tr-TR" sz="2400" dirty="0" smtClean="0"/>
              <a:t> </a:t>
            </a:r>
            <a:r>
              <a:rPr lang="tr-TR" sz="2400" dirty="0" err="1" smtClean="0"/>
              <a:t>these</a:t>
            </a:r>
            <a:r>
              <a:rPr lang="tr-TR" sz="2400" dirty="0"/>
              <a:t> </a:t>
            </a:r>
            <a:r>
              <a:rPr lang="tr-TR" sz="2400" dirty="0" err="1"/>
              <a:t>oxidation-reduction</a:t>
            </a:r>
            <a:r>
              <a:rPr lang="tr-TR" sz="2400" dirty="0"/>
              <a:t> </a:t>
            </a:r>
            <a:r>
              <a:rPr lang="tr-TR" sz="2400" dirty="0" err="1"/>
              <a:t>reactions</a:t>
            </a:r>
            <a:r>
              <a:rPr lang="tr-TR" sz="2400" dirty="0"/>
              <a:t> </a:t>
            </a:r>
            <a:r>
              <a:rPr lang="tr-TR" sz="2400" dirty="0" smtClean="0"/>
              <a:t>can be </a:t>
            </a:r>
            <a:r>
              <a:rPr lang="tr-TR" sz="2400" dirty="0" err="1" smtClean="0"/>
              <a:t>described</a:t>
            </a:r>
            <a:r>
              <a:rPr lang="tr-TR" sz="2400" dirty="0" smtClean="0"/>
              <a:t> </a:t>
            </a:r>
            <a:r>
              <a:rPr lang="en-US" sz="2400" dirty="0" smtClean="0"/>
              <a:t>by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following</a:t>
            </a:r>
            <a:r>
              <a:rPr lang="tr-TR" sz="2400" dirty="0" smtClean="0"/>
              <a:t> </a:t>
            </a:r>
            <a:r>
              <a:rPr lang="tr-TR" sz="2400" dirty="0" err="1" smtClean="0"/>
              <a:t>equation</a:t>
            </a:r>
            <a:endParaRPr lang="en-US" sz="2400" dirty="0"/>
          </a:p>
          <a:p>
            <a:pPr marL="1371600" lvl="3" indent="0">
              <a:buNone/>
            </a:pPr>
            <a:r>
              <a:rPr lang="tr-TR" sz="2400" dirty="0" smtClean="0"/>
              <a:t>			</a:t>
            </a:r>
            <a:r>
              <a:rPr lang="el-GR" sz="2400" dirty="0" smtClean="0"/>
              <a:t>Δ</a:t>
            </a:r>
            <a:r>
              <a:rPr lang="tr-TR" sz="2400" dirty="0" smtClean="0"/>
              <a:t>G = -</a:t>
            </a:r>
            <a:r>
              <a:rPr lang="tr-TR" sz="2400" dirty="0" err="1" smtClean="0"/>
              <a:t>nEF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en-US" sz="2400" dirty="0"/>
              <a:t>where E is the electromotive</a:t>
            </a:r>
            <a:r>
              <a:rPr lang="tr-TR" sz="2400" dirty="0"/>
              <a:t> </a:t>
            </a:r>
            <a:r>
              <a:rPr lang="en-US" sz="2400" dirty="0" smtClean="0"/>
              <a:t>force </a:t>
            </a:r>
            <a:r>
              <a:rPr lang="en-US" sz="2400" dirty="0"/>
              <a:t>of </a:t>
            </a:r>
            <a:r>
              <a:rPr lang="tr-TR" sz="2400" dirty="0" smtClean="0"/>
              <a:t>t</a:t>
            </a:r>
            <a:r>
              <a:rPr lang="en-US" sz="2400" dirty="0" err="1" smtClean="0"/>
              <a:t>hese</a:t>
            </a:r>
            <a:r>
              <a:rPr lang="en-US" sz="2400" dirty="0" smtClean="0"/>
              <a:t> </a:t>
            </a:r>
            <a:r>
              <a:rPr lang="en-US" sz="2400" dirty="0"/>
              <a:t>oxidation-reduction </a:t>
            </a:r>
            <a:r>
              <a:rPr lang="en-US" sz="2400" dirty="0" smtClean="0"/>
              <a:t>reactions</a:t>
            </a:r>
            <a:r>
              <a:rPr lang="tr-TR" sz="2400" dirty="0" smtClean="0"/>
              <a:t>, </a:t>
            </a:r>
            <a:r>
              <a:rPr lang="en-US" sz="2400" dirty="0" smtClean="0"/>
              <a:t>n </a:t>
            </a:r>
            <a:r>
              <a:rPr lang="en-US" sz="2400" dirty="0"/>
              <a:t>is the number of electrons transferred </a:t>
            </a:r>
            <a:r>
              <a:rPr lang="en-US" sz="2400" dirty="0" smtClean="0"/>
              <a:t>during</a:t>
            </a:r>
            <a:r>
              <a:rPr lang="tr-TR" sz="2400" dirty="0" smtClean="0"/>
              <a:t> </a:t>
            </a:r>
            <a:r>
              <a:rPr lang="en-US" sz="2400" dirty="0" smtClean="0"/>
              <a:t>the</a:t>
            </a:r>
            <a:r>
              <a:rPr lang="tr-TR" sz="2400" dirty="0" smtClean="0"/>
              <a:t>se</a:t>
            </a:r>
            <a:r>
              <a:rPr lang="en-US" sz="2400" dirty="0" smtClean="0"/>
              <a:t> reaction</a:t>
            </a:r>
            <a:r>
              <a:rPr lang="tr-TR" sz="2400" dirty="0" smtClean="0"/>
              <a:t>s </a:t>
            </a:r>
            <a:r>
              <a:rPr lang="en-US" sz="2400" dirty="0" smtClean="0"/>
              <a:t>and </a:t>
            </a:r>
            <a:r>
              <a:rPr lang="en-US" sz="2400" dirty="0"/>
              <a:t>F is Faraday’s </a:t>
            </a:r>
            <a:r>
              <a:rPr lang="en-US" sz="2400" dirty="0" smtClean="0"/>
              <a:t>constant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</a:t>
            </a:r>
            <a:r>
              <a:rPr lang="tr-TR" sz="2400" dirty="0" err="1" smtClean="0"/>
              <a:t>equal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96,485 </a:t>
            </a:r>
            <a:r>
              <a:rPr lang="en-US" sz="2400" dirty="0" err="1" smtClean="0"/>
              <a:t>Cmol</a:t>
            </a:r>
            <a:r>
              <a:rPr lang="tr-TR" sz="2400" baseline="30000" dirty="0" smtClean="0"/>
              <a:t>-</a:t>
            </a:r>
            <a:r>
              <a:rPr lang="en-US" sz="2400" baseline="30000" dirty="0" smtClean="0"/>
              <a:t>1</a:t>
            </a:r>
            <a:r>
              <a:rPr lang="en-US" sz="2400" dirty="0" smtClean="0"/>
              <a:t>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65939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fundamental science behind</a:t>
            </a:r>
            <a:br>
              <a:rPr lang="en-US" dirty="0"/>
            </a:br>
            <a:r>
              <a:rPr lang="en-US" dirty="0"/>
              <a:t>energy storage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Lithium-Ion is one of the most commonly used rechargeable batteries for portable consumer electronics such as </a:t>
            </a:r>
            <a:r>
              <a:rPr lang="en-US" sz="2400" dirty="0" smtClean="0"/>
              <a:t>notebook</a:t>
            </a:r>
            <a:r>
              <a:rPr lang="tr-TR" sz="2400" dirty="0" smtClean="0"/>
              <a:t>s,</a:t>
            </a:r>
            <a:r>
              <a:rPr lang="en-US" sz="2400" dirty="0" smtClean="0"/>
              <a:t> </a:t>
            </a:r>
            <a:r>
              <a:rPr lang="en-US" sz="2400" dirty="0"/>
              <a:t>computers and mobile phones.</a:t>
            </a:r>
          </a:p>
          <a:p>
            <a:r>
              <a:rPr lang="en-US" sz="2400" dirty="0"/>
              <a:t>Compared to their contemporaries, there is a high energy intensity and memory effect (the effect that causes the battery to keep charging less).</a:t>
            </a:r>
          </a:p>
          <a:p>
            <a:r>
              <a:rPr lang="en-US" sz="2400" dirty="0"/>
              <a:t>Lithium-ion batteries are also gaining popularity for </a:t>
            </a:r>
            <a:r>
              <a:rPr lang="en-US" sz="2400" dirty="0" smtClean="0"/>
              <a:t>military</a:t>
            </a:r>
            <a:r>
              <a:rPr lang="tr-TR" sz="2400" dirty="0" smtClean="0"/>
              <a:t>, </a:t>
            </a:r>
            <a:r>
              <a:rPr lang="tr-TR" sz="2400" dirty="0" err="1" smtClean="0"/>
              <a:t>applications</a:t>
            </a:r>
            <a:r>
              <a:rPr lang="tr-TR" sz="2400" dirty="0" smtClean="0"/>
              <a:t> , </a:t>
            </a:r>
            <a:r>
              <a:rPr lang="tr-TR" sz="2400" dirty="0" err="1" smtClean="0"/>
              <a:t>electric</a:t>
            </a:r>
            <a:r>
              <a:rPr lang="tr-TR" sz="2400" dirty="0" smtClean="0"/>
              <a:t> car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tr-TR" sz="2400" dirty="0" err="1" smtClean="0"/>
              <a:t>aero</a:t>
            </a:r>
            <a:r>
              <a:rPr lang="en-US" sz="2400" dirty="0" smtClean="0"/>
              <a:t>space applications.</a:t>
            </a:r>
            <a:endParaRPr lang="en-US" sz="2400" dirty="0"/>
          </a:p>
          <a:p>
            <a:r>
              <a:rPr lang="tr-TR" sz="2400" dirty="0" err="1" smtClean="0"/>
              <a:t>Similar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en-US" sz="2400" dirty="0" smtClean="0"/>
              <a:t> </a:t>
            </a:r>
            <a:r>
              <a:rPr lang="tr-TR" sz="2400" dirty="0" err="1" smtClean="0"/>
              <a:t>other</a:t>
            </a:r>
            <a:r>
              <a:rPr lang="tr-TR" sz="2400" dirty="0" smtClean="0"/>
              <a:t> </a:t>
            </a:r>
            <a:r>
              <a:rPr lang="tr-TR" sz="2400" dirty="0" err="1" smtClean="0"/>
              <a:t>kind</a:t>
            </a:r>
            <a:r>
              <a:rPr lang="tr-TR" sz="2400" dirty="0" smtClean="0"/>
              <a:t> of</a:t>
            </a:r>
            <a:r>
              <a:rPr lang="en-US" sz="2400" dirty="0" smtClean="0"/>
              <a:t> </a:t>
            </a:r>
            <a:r>
              <a:rPr lang="en-US" sz="2400" dirty="0"/>
              <a:t>batteries, </a:t>
            </a:r>
            <a:r>
              <a:rPr lang="tr-TR" sz="2400" dirty="0" smtClean="0"/>
              <a:t>l</a:t>
            </a:r>
            <a:r>
              <a:rPr lang="en-US" sz="2400" dirty="0" err="1" smtClean="0"/>
              <a:t>ithium</a:t>
            </a:r>
            <a:r>
              <a:rPr lang="en-US" sz="2400" dirty="0" smtClean="0"/>
              <a:t>-Ion </a:t>
            </a:r>
            <a:r>
              <a:rPr lang="en-US" sz="2400" dirty="0"/>
              <a:t>batteries </a:t>
            </a:r>
            <a:r>
              <a:rPr lang="en-US" sz="2400" dirty="0" smtClean="0"/>
              <a:t>contain </a:t>
            </a:r>
            <a:r>
              <a:rPr lang="en-US" sz="2400" dirty="0"/>
              <a:t>three main components: a positive electrode, a negative electrode, and an electrolyte.</a:t>
            </a:r>
          </a:p>
          <a:p>
            <a:r>
              <a:rPr lang="en-US" sz="2400" dirty="0"/>
              <a:t>In many Lithium-Ion batteries, the negative electrode is </a:t>
            </a:r>
            <a:r>
              <a:rPr lang="en-US" sz="2400" dirty="0" smtClean="0"/>
              <a:t>carbon</a:t>
            </a:r>
            <a:r>
              <a:rPr lang="tr-TR" sz="2400" dirty="0" smtClean="0"/>
              <a:t>, </a:t>
            </a:r>
            <a:r>
              <a:rPr lang="en-US" sz="2400" dirty="0" smtClean="0"/>
              <a:t>the </a:t>
            </a:r>
            <a:r>
              <a:rPr lang="en-US" sz="2400" dirty="0"/>
              <a:t>positive electrode is a metal oxide</a:t>
            </a:r>
            <a:r>
              <a:rPr lang="en-US" sz="2400" dirty="0" smtClean="0"/>
              <a:t>,, </a:t>
            </a:r>
            <a:r>
              <a:rPr lang="en-US" sz="2400" dirty="0"/>
              <a:t>and the electrolyte is a lithium salt in an organic solvent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65021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How </a:t>
            </a:r>
            <a:r>
              <a:rPr lang="tr-TR" dirty="0" err="1"/>
              <a:t>cells</a:t>
            </a:r>
            <a:r>
              <a:rPr lang="tr-TR" dirty="0"/>
              <a:t> </a:t>
            </a:r>
            <a:r>
              <a:rPr lang="tr-TR" dirty="0" err="1"/>
              <a:t>work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tr-TR" sz="9600" dirty="0" smtClean="0"/>
          </a:p>
          <a:p>
            <a:r>
              <a:rPr lang="en-US" sz="9600" dirty="0" smtClean="0"/>
              <a:t>Lithium </a:t>
            </a:r>
            <a:r>
              <a:rPr lang="en-US" sz="9600" dirty="0"/>
              <a:t>batteries </a:t>
            </a:r>
            <a:r>
              <a:rPr lang="tr-TR" sz="9600" dirty="0" smtClean="0"/>
              <a:t>can be </a:t>
            </a:r>
            <a:r>
              <a:rPr lang="tr-TR" sz="9600" dirty="0" err="1" smtClean="0"/>
              <a:t>shown</a:t>
            </a:r>
            <a:r>
              <a:rPr lang="en-US" sz="9600" dirty="0" smtClean="0"/>
              <a:t> </a:t>
            </a:r>
            <a:r>
              <a:rPr lang="en-US" sz="9600" dirty="0"/>
              <a:t>an example </a:t>
            </a:r>
            <a:r>
              <a:rPr lang="tr-TR" sz="9600" dirty="0" err="1" smtClean="0"/>
              <a:t>for</a:t>
            </a:r>
            <a:r>
              <a:rPr lang="tr-TR" sz="9600" dirty="0" smtClean="0"/>
              <a:t> </a:t>
            </a:r>
            <a:r>
              <a:rPr lang="tr-TR" sz="9600" dirty="0" err="1" smtClean="0"/>
              <a:t>the</a:t>
            </a:r>
            <a:r>
              <a:rPr lang="tr-TR" sz="9600" dirty="0" smtClean="0"/>
              <a:t> </a:t>
            </a:r>
            <a:r>
              <a:rPr lang="tr-TR" sz="9600" dirty="0"/>
              <a:t>e</a:t>
            </a:r>
            <a:r>
              <a:rPr lang="en-US" sz="9600" dirty="0" err="1" smtClean="0"/>
              <a:t>lectrolytic</a:t>
            </a:r>
            <a:r>
              <a:rPr lang="en-US" sz="9600" dirty="0" smtClean="0"/>
              <a:t> cell</a:t>
            </a:r>
            <a:r>
              <a:rPr lang="tr-TR" sz="9600" dirty="0" smtClean="0"/>
              <a:t>s</a:t>
            </a:r>
            <a:r>
              <a:rPr lang="en-US" sz="9600" dirty="0" smtClean="0"/>
              <a:t>.</a:t>
            </a:r>
            <a:endParaRPr lang="en-US" sz="9600" dirty="0"/>
          </a:p>
          <a:p>
            <a:r>
              <a:rPr lang="en-US" sz="9600" dirty="0"/>
              <a:t>A lithium ion cell </a:t>
            </a:r>
            <a:r>
              <a:rPr lang="tr-TR" sz="9600" dirty="0" err="1" smtClean="0"/>
              <a:t>contains</a:t>
            </a:r>
            <a:r>
              <a:rPr lang="en-US" sz="9600" dirty="0" smtClean="0"/>
              <a:t> </a:t>
            </a:r>
            <a:r>
              <a:rPr lang="en-US" sz="9600" dirty="0"/>
              <a:t>two </a:t>
            </a:r>
            <a:r>
              <a:rPr lang="tr-TR" sz="9600" dirty="0" err="1" smtClean="0"/>
              <a:t>dissimilar</a:t>
            </a:r>
            <a:r>
              <a:rPr lang="en-US" sz="9600" dirty="0" smtClean="0"/>
              <a:t> electrodes</a:t>
            </a:r>
            <a:r>
              <a:rPr lang="tr-TR" sz="9600" dirty="0" smtClean="0"/>
              <a:t>, </a:t>
            </a:r>
            <a:r>
              <a:rPr lang="tr-TR" sz="9600" dirty="0" err="1" smtClean="0"/>
              <a:t>anode</a:t>
            </a:r>
            <a:r>
              <a:rPr lang="tr-TR" sz="9600" dirty="0" smtClean="0"/>
              <a:t> </a:t>
            </a:r>
            <a:r>
              <a:rPr lang="tr-TR" sz="9600" dirty="0" err="1" smtClean="0"/>
              <a:t>and</a:t>
            </a:r>
            <a:r>
              <a:rPr lang="tr-TR" sz="9600" dirty="0" smtClean="0"/>
              <a:t> </a:t>
            </a:r>
            <a:r>
              <a:rPr lang="tr-TR" sz="9600" dirty="0" err="1" smtClean="0"/>
              <a:t>cathode</a:t>
            </a:r>
            <a:r>
              <a:rPr lang="tr-TR" sz="9600" dirty="0" smtClean="0"/>
              <a:t>,</a:t>
            </a:r>
            <a:r>
              <a:rPr lang="en-US" sz="9600" dirty="0" smtClean="0"/>
              <a:t> </a:t>
            </a:r>
            <a:r>
              <a:rPr lang="en-US" sz="9600" dirty="0"/>
              <a:t>separated by an electrolyte.</a:t>
            </a:r>
          </a:p>
          <a:p>
            <a:r>
              <a:rPr lang="en-US" sz="9600" dirty="0"/>
              <a:t>The electrolyte </a:t>
            </a:r>
            <a:r>
              <a:rPr lang="en-US" sz="9600" dirty="0" smtClean="0"/>
              <a:t>is </a:t>
            </a:r>
            <a:r>
              <a:rPr lang="en-US" sz="9600" dirty="0"/>
              <a:t>an electronic </a:t>
            </a:r>
            <a:r>
              <a:rPr lang="en-US" sz="9600" dirty="0" err="1" smtClean="0"/>
              <a:t>isol</a:t>
            </a:r>
            <a:r>
              <a:rPr lang="tr-TR" sz="9600" dirty="0" err="1" smtClean="0"/>
              <a:t>ator</a:t>
            </a:r>
            <a:r>
              <a:rPr lang="tr-TR" sz="9600" dirty="0" smtClean="0"/>
              <a:t> </a:t>
            </a:r>
            <a:r>
              <a:rPr lang="tr-TR" sz="9600" dirty="0" err="1" smtClean="0"/>
              <a:t>and</a:t>
            </a:r>
            <a:r>
              <a:rPr lang="tr-TR" sz="9600" dirty="0" smtClean="0"/>
              <a:t> </a:t>
            </a:r>
            <a:r>
              <a:rPr lang="en-US" sz="9600" dirty="0" smtClean="0"/>
              <a:t>an </a:t>
            </a:r>
            <a:r>
              <a:rPr lang="en-US" sz="9600" dirty="0"/>
              <a:t>ionic conductor </a:t>
            </a:r>
            <a:r>
              <a:rPr lang="tr-TR" sz="9600" dirty="0" smtClean="0"/>
              <a:t>at </a:t>
            </a:r>
            <a:r>
              <a:rPr lang="tr-TR" sz="9600" dirty="0" err="1" smtClean="0"/>
              <a:t>the</a:t>
            </a:r>
            <a:r>
              <a:rPr lang="tr-TR" sz="9600" dirty="0" smtClean="0"/>
              <a:t> </a:t>
            </a:r>
            <a:r>
              <a:rPr lang="tr-TR" sz="9600" dirty="0" err="1" smtClean="0"/>
              <a:t>same</a:t>
            </a:r>
            <a:r>
              <a:rPr lang="tr-TR" sz="9600" dirty="0" smtClean="0"/>
              <a:t> time.</a:t>
            </a:r>
            <a:endParaRPr lang="en-US" sz="9600" dirty="0"/>
          </a:p>
          <a:p>
            <a:r>
              <a:rPr lang="en-US" sz="9600" dirty="0"/>
              <a:t>In the event of discharge, the electrolytic cells turn </a:t>
            </a:r>
            <a:r>
              <a:rPr lang="tr-TR" sz="9600" dirty="0" err="1" smtClean="0"/>
              <a:t>chemical</a:t>
            </a:r>
            <a:r>
              <a:rPr lang="tr-TR" sz="9600" dirty="0" smtClean="0"/>
              <a:t> </a:t>
            </a:r>
            <a:r>
              <a:rPr lang="tr-TR" sz="9600" dirty="0" err="1" smtClean="0"/>
              <a:t>energy</a:t>
            </a:r>
            <a:r>
              <a:rPr lang="tr-TR" sz="9600" dirty="0" smtClean="0"/>
              <a:t> </a:t>
            </a:r>
            <a:r>
              <a:rPr lang="en-US" sz="9600" dirty="0" smtClean="0"/>
              <a:t>into electrical </a:t>
            </a:r>
            <a:r>
              <a:rPr lang="en-US" sz="9600" dirty="0"/>
              <a:t>energy.</a:t>
            </a:r>
          </a:p>
          <a:p>
            <a:r>
              <a:rPr lang="en-US" sz="9600" dirty="0"/>
              <a:t>Battery packs may contain several, serial, or parallel sequences of many individual cells.</a:t>
            </a:r>
          </a:p>
          <a:p>
            <a:r>
              <a:rPr lang="en-US" sz="9600" dirty="0"/>
              <a:t>Simply, the battery can be thought of as electron pumps.</a:t>
            </a:r>
          </a:p>
          <a:p>
            <a:r>
              <a:rPr lang="en-US" sz="9600" dirty="0"/>
              <a:t>The </a:t>
            </a:r>
            <a:r>
              <a:rPr lang="en-US" sz="9600" dirty="0" smtClean="0"/>
              <a:t>potential </a:t>
            </a:r>
            <a:r>
              <a:rPr lang="en-US" sz="9600" dirty="0"/>
              <a:t>difference between the </a:t>
            </a:r>
            <a:r>
              <a:rPr lang="tr-TR" sz="9600" dirty="0" err="1" smtClean="0"/>
              <a:t>negative</a:t>
            </a:r>
            <a:r>
              <a:rPr lang="tr-TR" sz="9600" dirty="0" smtClean="0"/>
              <a:t> </a:t>
            </a:r>
            <a:r>
              <a:rPr lang="tr-TR" sz="9600" dirty="0" err="1" smtClean="0"/>
              <a:t>and</a:t>
            </a:r>
            <a:r>
              <a:rPr lang="tr-TR" sz="9600" dirty="0" smtClean="0"/>
              <a:t> </a:t>
            </a:r>
            <a:r>
              <a:rPr lang="tr-TR" sz="9600" dirty="0" err="1" smtClean="0"/>
              <a:t>positive</a:t>
            </a:r>
            <a:r>
              <a:rPr lang="en-US" sz="9600" dirty="0" smtClean="0"/>
              <a:t> </a:t>
            </a:r>
            <a:r>
              <a:rPr lang="en-US" sz="9600" dirty="0"/>
              <a:t>terminals is called </a:t>
            </a:r>
            <a:r>
              <a:rPr lang="en-US" sz="9600" dirty="0" smtClean="0"/>
              <a:t>electromotive </a:t>
            </a:r>
            <a:r>
              <a:rPr lang="en-US" sz="9600" dirty="0"/>
              <a:t>force (EMF</a:t>
            </a:r>
            <a:r>
              <a:rPr lang="en-US" sz="9600" dirty="0" smtClean="0"/>
              <a:t>).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71084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How </a:t>
            </a:r>
            <a:r>
              <a:rPr lang="tr-TR" dirty="0" err="1"/>
              <a:t>cells</a:t>
            </a:r>
            <a:r>
              <a:rPr lang="tr-TR" dirty="0"/>
              <a:t> </a:t>
            </a:r>
            <a:r>
              <a:rPr lang="tr-TR" dirty="0" err="1"/>
              <a:t>work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9600" dirty="0" smtClean="0"/>
              <a:t>Upon </a:t>
            </a:r>
            <a:r>
              <a:rPr lang="tr-TR" sz="9600" dirty="0" err="1" smtClean="0"/>
              <a:t>discharging</a:t>
            </a:r>
            <a:r>
              <a:rPr lang="en-US" sz="9600" dirty="0" smtClean="0"/>
              <a:t> </a:t>
            </a:r>
            <a:r>
              <a:rPr lang="en-US" sz="9600" dirty="0"/>
              <a:t>of a cell Li is transferred from the high-energy </a:t>
            </a:r>
            <a:r>
              <a:rPr lang="tr-TR" sz="9600" dirty="0" err="1" smtClean="0"/>
              <a:t>configuration</a:t>
            </a:r>
            <a:r>
              <a:rPr lang="en-US" sz="9600" dirty="0" smtClean="0"/>
              <a:t> </a:t>
            </a:r>
            <a:r>
              <a:rPr lang="tr-TR" sz="9600" dirty="0" smtClean="0"/>
              <a:t>in </a:t>
            </a:r>
            <a:r>
              <a:rPr lang="tr-TR" sz="9600" dirty="0" err="1" smtClean="0"/>
              <a:t>the</a:t>
            </a:r>
            <a:r>
              <a:rPr lang="tr-TR" sz="9600" dirty="0" smtClean="0"/>
              <a:t> </a:t>
            </a:r>
            <a:r>
              <a:rPr lang="tr-TR" sz="9600" dirty="0" err="1" smtClean="0"/>
              <a:t>anode</a:t>
            </a:r>
            <a:r>
              <a:rPr lang="en-US" sz="9600" dirty="0" smtClean="0"/>
              <a:t> </a:t>
            </a:r>
            <a:r>
              <a:rPr lang="en-US" sz="9600" dirty="0"/>
              <a:t>to the low-energy </a:t>
            </a:r>
            <a:r>
              <a:rPr lang="tr-TR" sz="9600" dirty="0" err="1" smtClean="0"/>
              <a:t>state</a:t>
            </a:r>
            <a:r>
              <a:rPr lang="en-US" sz="9600" dirty="0" smtClean="0"/>
              <a:t> </a:t>
            </a:r>
            <a:r>
              <a:rPr lang="tr-TR" sz="9600" dirty="0"/>
              <a:t>o</a:t>
            </a:r>
            <a:r>
              <a:rPr lang="en-US" sz="9600" dirty="0" smtClean="0"/>
              <a:t>n </a:t>
            </a:r>
            <a:r>
              <a:rPr lang="en-US" sz="9600" dirty="0"/>
              <a:t>the cathode.</a:t>
            </a:r>
          </a:p>
          <a:p>
            <a:r>
              <a:rPr lang="en-US" sz="9600" dirty="0"/>
              <a:t>Battery cells </a:t>
            </a:r>
            <a:r>
              <a:rPr lang="tr-TR" sz="9600" dirty="0" smtClean="0"/>
              <a:t>can </a:t>
            </a:r>
            <a:r>
              <a:rPr lang="en-US" sz="9600" dirty="0" smtClean="0"/>
              <a:t>store </a:t>
            </a:r>
            <a:r>
              <a:rPr lang="en-US" sz="9600" dirty="0"/>
              <a:t>energy chemically in </a:t>
            </a:r>
            <a:r>
              <a:rPr lang="en-US" sz="9600" dirty="0" err="1"/>
              <a:t>electroactive</a:t>
            </a:r>
            <a:r>
              <a:rPr lang="en-US" sz="9600" dirty="0"/>
              <a:t> electrode materials.</a:t>
            </a:r>
          </a:p>
          <a:p>
            <a:r>
              <a:rPr lang="en-US" sz="9600" dirty="0"/>
              <a:t>This </a:t>
            </a:r>
            <a:r>
              <a:rPr lang="tr-TR" sz="9600" dirty="0" err="1" smtClean="0"/>
              <a:t>stated</a:t>
            </a:r>
            <a:r>
              <a:rPr lang="tr-TR" sz="9600" dirty="0" smtClean="0"/>
              <a:t> </a:t>
            </a:r>
            <a:r>
              <a:rPr lang="en-US" sz="9600" dirty="0" smtClean="0"/>
              <a:t>chemical </a:t>
            </a:r>
            <a:r>
              <a:rPr lang="en-US" sz="9600" dirty="0"/>
              <a:t>energy can be converted to electrical energy upon demand, typically through an electrochemical </a:t>
            </a:r>
            <a:r>
              <a:rPr lang="en-US" sz="9600" dirty="0" smtClean="0"/>
              <a:t>oxidation-reduction </a:t>
            </a:r>
            <a:r>
              <a:rPr lang="en-US" sz="9600" dirty="0"/>
              <a:t>reaction.</a:t>
            </a:r>
          </a:p>
          <a:p>
            <a:r>
              <a:rPr lang="en-US" sz="9600" dirty="0"/>
              <a:t>Lithium battery cells </a:t>
            </a:r>
            <a:r>
              <a:rPr lang="tr-TR" sz="9600" dirty="0" err="1" smtClean="0"/>
              <a:t>are</a:t>
            </a:r>
            <a:r>
              <a:rPr lang="tr-TR" sz="9600" dirty="0" smtClean="0"/>
              <a:t> </a:t>
            </a:r>
            <a:r>
              <a:rPr lang="tr-TR" sz="9600" dirty="0" err="1" smtClean="0"/>
              <a:t>composed</a:t>
            </a:r>
            <a:r>
              <a:rPr lang="en-US" sz="9600" dirty="0" smtClean="0"/>
              <a:t> </a:t>
            </a:r>
            <a:r>
              <a:rPr lang="en-US" sz="9600" dirty="0"/>
              <a:t>of three main components:</a:t>
            </a:r>
          </a:p>
          <a:p>
            <a:r>
              <a:rPr lang="en-US" sz="9600" dirty="0"/>
              <a:t>Anode: The external circuit upon discharging gives electrons and is oxidized during the electrochemical reaction.</a:t>
            </a:r>
          </a:p>
          <a:p>
            <a:r>
              <a:rPr lang="en-US" sz="9600" dirty="0"/>
              <a:t>Most commercial cells currently use a carbon / graphite based electrode; but a metal or an alloy may also be used.</a:t>
            </a:r>
            <a:endParaRPr lang="tr-TR" sz="9600" dirty="0" smtClean="0"/>
          </a:p>
          <a:p>
            <a:r>
              <a:rPr lang="en-US" sz="9600" dirty="0" smtClean="0"/>
              <a:t>This </a:t>
            </a:r>
            <a:r>
              <a:rPr lang="en-US" sz="9600" dirty="0"/>
              <a:t>chemical energy can be converted into electrical energy on demand, typically by means of an electrochemical oxidation-reduction (redox) reaction.</a:t>
            </a:r>
          </a:p>
          <a:p>
            <a:r>
              <a:rPr lang="tr-TR" sz="9600" dirty="0" err="1" smtClean="0"/>
              <a:t>The</a:t>
            </a:r>
            <a:r>
              <a:rPr lang="tr-TR" sz="9600" dirty="0" smtClean="0"/>
              <a:t> </a:t>
            </a:r>
            <a:r>
              <a:rPr lang="tr-TR" sz="9600" dirty="0"/>
              <a:t>r</a:t>
            </a:r>
            <a:r>
              <a:rPr lang="en-US" sz="9600" dirty="0" err="1" smtClean="0"/>
              <a:t>eduction</a:t>
            </a:r>
            <a:r>
              <a:rPr lang="en-US" sz="9600" dirty="0" smtClean="0"/>
              <a:t> </a:t>
            </a:r>
            <a:r>
              <a:rPr lang="tr-TR" sz="9600" dirty="0" err="1" smtClean="0"/>
              <a:t>process</a:t>
            </a:r>
            <a:r>
              <a:rPr lang="tr-TR" sz="9600" dirty="0" smtClean="0"/>
              <a:t> </a:t>
            </a:r>
            <a:r>
              <a:rPr lang="en-US" sz="9600" dirty="0" smtClean="0"/>
              <a:t>is </a:t>
            </a:r>
            <a:r>
              <a:rPr lang="tr-TR" sz="9600" dirty="0" err="1" smtClean="0"/>
              <a:t>simply</a:t>
            </a:r>
            <a:r>
              <a:rPr lang="tr-TR" sz="9600" dirty="0" smtClean="0"/>
              <a:t> </a:t>
            </a:r>
            <a:r>
              <a:rPr lang="en-US" sz="9600" dirty="0" smtClean="0"/>
              <a:t>gain</a:t>
            </a:r>
            <a:r>
              <a:rPr lang="tr-TR" sz="9600" dirty="0" err="1" smtClean="0"/>
              <a:t>ing</a:t>
            </a:r>
            <a:r>
              <a:rPr lang="en-US" sz="9600" dirty="0" smtClean="0"/>
              <a:t> </a:t>
            </a:r>
            <a:r>
              <a:rPr lang="en-US" sz="9600" dirty="0"/>
              <a:t>of </a:t>
            </a:r>
            <a:r>
              <a:rPr lang="en-US" sz="9600" dirty="0" smtClean="0"/>
              <a:t>electrons</a:t>
            </a:r>
            <a:r>
              <a:rPr lang="tr-TR" sz="9600" dirty="0" smtClean="0"/>
              <a:t>.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78733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How </a:t>
            </a:r>
            <a:r>
              <a:rPr lang="tr-TR" dirty="0" err="1"/>
              <a:t>cells</a:t>
            </a:r>
            <a:r>
              <a:rPr lang="tr-TR" dirty="0"/>
              <a:t> </a:t>
            </a:r>
            <a:r>
              <a:rPr lang="tr-TR" dirty="0" err="1"/>
              <a:t>work</a:t>
            </a:r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039" y="1498712"/>
            <a:ext cx="9119978" cy="4348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Metin kutusu 2"/>
          <p:cNvSpPr txBox="1"/>
          <p:nvPr/>
        </p:nvSpPr>
        <p:spPr>
          <a:xfrm>
            <a:off x="2459865" y="6130344"/>
            <a:ext cx="5728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Figure</a:t>
            </a:r>
            <a:r>
              <a:rPr lang="tr-TR" dirty="0" smtClean="0"/>
              <a:t> 2. </a:t>
            </a:r>
            <a:r>
              <a:rPr lang="tr-TR" dirty="0" err="1" smtClean="0"/>
              <a:t>Charge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discharge</a:t>
            </a:r>
            <a:r>
              <a:rPr lang="tr-TR" dirty="0" smtClean="0"/>
              <a:t> </a:t>
            </a:r>
            <a:r>
              <a:rPr lang="tr-TR" dirty="0" err="1" smtClean="0"/>
              <a:t>processes</a:t>
            </a:r>
            <a:r>
              <a:rPr lang="tr-TR" dirty="0" smtClean="0"/>
              <a:t> of </a:t>
            </a:r>
            <a:r>
              <a:rPr lang="tr-TR" dirty="0" err="1" smtClean="0"/>
              <a:t>Li-ion</a:t>
            </a:r>
            <a:r>
              <a:rPr lang="tr-TR" dirty="0" smtClean="0"/>
              <a:t> </a:t>
            </a:r>
            <a:r>
              <a:rPr lang="tr-TR" dirty="0" err="1" smtClean="0"/>
              <a:t>batteries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869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1875</TotalTime>
  <Words>813</Words>
  <Application>Microsoft Office PowerPoint</Application>
  <PresentationFormat>Özel</PresentationFormat>
  <Paragraphs>56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Office Teması</vt:lpstr>
      <vt:lpstr>Electrochemical energy storage: batteries and capacitors</vt:lpstr>
      <vt:lpstr>Historical perspective</vt:lpstr>
      <vt:lpstr>What is electrochemical energy storage?</vt:lpstr>
      <vt:lpstr>What is electrochemical energy storage?</vt:lpstr>
      <vt:lpstr>The fundamental science behind energy storage</vt:lpstr>
      <vt:lpstr>The fundamental science behind energy storage</vt:lpstr>
      <vt:lpstr>How cells work</vt:lpstr>
      <vt:lpstr>How cells work</vt:lpstr>
      <vt:lpstr>How cells work</vt:lpstr>
      <vt:lpstr>The fundamental science behind energy storage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and the environment: the global landscape</dc:title>
  <dc:creator>pc205</dc:creator>
  <cp:lastModifiedBy>ew1</cp:lastModifiedBy>
  <cp:revision>266</cp:revision>
  <dcterms:created xsi:type="dcterms:W3CDTF">2018-01-03T07:12:09Z</dcterms:created>
  <dcterms:modified xsi:type="dcterms:W3CDTF">2018-02-03T18:50:21Z</dcterms:modified>
</cp:coreProperties>
</file>