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2"/>
  </p:notesMasterIdLst>
  <p:sldIdLst>
    <p:sldId id="256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94" r:id="rId28"/>
    <p:sldId id="295" r:id="rId29"/>
    <p:sldId id="296" r:id="rId30"/>
    <p:sldId id="297" r:id="rId3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BDC870-87F0-4552-9872-80789E4A8CB7}" type="datetimeFigureOut">
              <a:rPr lang="tr-TR" smtClean="0"/>
              <a:pPr/>
              <a:t>24.11.2021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112343-94F9-4159-8F52-5611457B16AB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2091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D0744-80DF-4847-8649-624B70283E63}" type="datetimeFigureOut">
              <a:rPr lang="tr-TR" smtClean="0"/>
              <a:pPr/>
              <a:t>24.11.2021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21296-EDC6-4FD5-9903-2BF781D21420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2621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D0744-80DF-4847-8649-624B70283E63}" type="datetimeFigureOut">
              <a:rPr lang="tr-TR" smtClean="0"/>
              <a:pPr/>
              <a:t>24.11.2021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21296-EDC6-4FD5-9903-2BF781D21420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6670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D0744-80DF-4847-8649-624B70283E63}" type="datetimeFigureOut">
              <a:rPr lang="tr-TR" smtClean="0"/>
              <a:pPr/>
              <a:t>24.11.2021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21296-EDC6-4FD5-9903-2BF781D21420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08589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6FA88-BBF6-4C70-B81C-6D68EA157FBB}" type="datetimeFigureOut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24.11.2021</a:t>
            </a:fld>
            <a:endParaRPr kumimoji="0" lang="tr-TR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50" b="0" i="0" u="none" strike="noStrike" kern="1200" cap="all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FFA8A-F946-4062-981A-DE55B4697937}" type="slidenum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9171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6FA88-BBF6-4C70-B81C-6D68EA157FBB}" type="datetimeFigureOut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24.11.2021</a:t>
            </a:fld>
            <a:endParaRPr kumimoji="0" lang="tr-TR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50" b="0" i="0" u="none" strike="noStrike" kern="1200" cap="all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FFA8A-F946-4062-981A-DE55B4697937}" type="slidenum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29200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6FA88-BBF6-4C70-B81C-6D68EA157FBB}" type="datetimeFigureOut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24.11.2021</a:t>
            </a:fld>
            <a:endParaRPr kumimoji="0" lang="tr-TR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50" b="0" i="0" u="none" strike="noStrike" kern="1200" cap="all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FFA8A-F946-4062-981A-DE55B4697937}" type="slidenum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14305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6FA88-BBF6-4C70-B81C-6D68EA157FBB}" type="datetimeFigureOut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24.11.2021</a:t>
            </a:fld>
            <a:endParaRPr kumimoji="0" lang="tr-TR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50" b="0" i="0" u="none" strike="noStrike" kern="1200" cap="all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FFA8A-F946-4062-981A-DE55B4697937}" type="slidenum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13155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6FA88-BBF6-4C70-B81C-6D68EA157FBB}" type="datetimeFigureOut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24.11.2021</a:t>
            </a:fld>
            <a:endParaRPr kumimoji="0" lang="tr-TR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50" b="0" i="0" u="none" strike="noStrike" kern="1200" cap="all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FFA8A-F946-4062-981A-DE55B4697937}" type="slidenum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92197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6FA88-BBF6-4C70-B81C-6D68EA157FBB}" type="datetimeFigureOut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24.11.2021</a:t>
            </a:fld>
            <a:endParaRPr kumimoji="0" lang="tr-TR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50" b="0" i="0" u="none" strike="noStrike" kern="1200" cap="all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FFA8A-F946-4062-981A-DE55B4697937}" type="slidenum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019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6FA88-BBF6-4C70-B81C-6D68EA157FBB}" type="datetimeFigureOut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24.11.2021</a:t>
            </a:fld>
            <a:endParaRPr kumimoji="0" lang="tr-TR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50" b="0" i="0" u="none" strike="noStrike" kern="1200" cap="all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FFA8A-F946-4062-981A-DE55B4697937}" type="slidenum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52568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6FA88-BBF6-4C70-B81C-6D68EA157FBB}" type="datetimeFigureOut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24.11.2021</a:t>
            </a:fld>
            <a:endParaRPr kumimoji="0" lang="tr-TR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50" b="0" i="0" u="none" strike="noStrike" kern="1200" cap="all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FFA8A-F946-4062-981A-DE55B4697937}" type="slidenum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9067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D0744-80DF-4847-8649-624B70283E63}" type="datetimeFigureOut">
              <a:rPr lang="tr-TR" smtClean="0"/>
              <a:pPr/>
              <a:t>24.11.2021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21296-EDC6-4FD5-9903-2BF781D21420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00442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dirty="0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6FA88-BBF6-4C70-B81C-6D68EA157FBB}" type="datetimeFigureOut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24.11.2021</a:t>
            </a:fld>
            <a:endParaRPr kumimoji="0" lang="tr-TR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50" b="0" i="0" u="none" strike="noStrike" kern="1200" cap="all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FFA8A-F946-4062-981A-DE55B4697937}" type="slidenum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7826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tr-TR" dirty="0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6FA88-BBF6-4C70-B81C-6D68EA157FBB}" type="datetimeFigureOut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24.11.2021</a:t>
            </a:fld>
            <a:endParaRPr kumimoji="0" lang="tr-TR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50" b="0" i="0" u="none" strike="noStrike" kern="1200" cap="all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FFA8A-F946-4062-981A-DE55B4697937}" type="slidenum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93319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6FA88-BBF6-4C70-B81C-6D68EA157FBB}" type="datetimeFigureOut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24.11.2021</a:t>
            </a:fld>
            <a:endParaRPr kumimoji="0" lang="tr-TR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50" b="0" i="0" u="none" strike="noStrike" kern="1200" cap="all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FFA8A-F946-4062-981A-DE55B4697937}" type="slidenum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02186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6FA88-BBF6-4C70-B81C-6D68EA157FBB}" type="datetimeFigureOut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24.11.2021</a:t>
            </a:fld>
            <a:endParaRPr kumimoji="0" lang="tr-TR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50" b="0" i="0" u="none" strike="noStrike" kern="1200" cap="all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FFA8A-F946-4062-981A-DE55B4697937}" type="slidenum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j-ea"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j-ea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141543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6FA88-BBF6-4C70-B81C-6D68EA157FBB}" type="datetimeFigureOut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24.11.2021</a:t>
            </a:fld>
            <a:endParaRPr kumimoji="0" lang="tr-TR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50" b="0" i="0" u="none" strike="noStrike" kern="1200" cap="all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FFA8A-F946-4062-981A-DE55B4697937}" type="slidenum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68003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6FA88-BBF6-4C70-B81C-6D68EA157FBB}" type="datetimeFigureOut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24.11.2021</a:t>
            </a:fld>
            <a:endParaRPr kumimoji="0" lang="tr-TR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50" b="0" i="0" u="none" strike="noStrike" kern="1200" cap="all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FFA8A-F946-4062-981A-DE55B4697937}" type="slidenum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63547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tr-TR" dirty="0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tr-TR" dirty="0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tr-TR" dirty="0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6FA88-BBF6-4C70-B81C-6D68EA157FBB}" type="datetimeFigureOut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24.11.2021</a:t>
            </a:fld>
            <a:endParaRPr kumimoji="0" lang="tr-TR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50" b="0" i="0" u="none" strike="noStrike" kern="1200" cap="all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FFA8A-F946-4062-981A-DE55B4697937}" type="slidenum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16125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6FA88-BBF6-4C70-B81C-6D68EA157FBB}" type="datetimeFigureOut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24.11.2021</a:t>
            </a:fld>
            <a:endParaRPr kumimoji="0" lang="tr-TR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50" b="0" i="0" u="none" strike="noStrike" kern="1200" cap="all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FFA8A-F946-4062-981A-DE55B4697937}" type="slidenum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98758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6FA88-BBF6-4C70-B81C-6D68EA157FBB}" type="datetimeFigureOut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24.11.2021</a:t>
            </a:fld>
            <a:endParaRPr kumimoji="0" lang="tr-TR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50" b="0" i="0" u="none" strike="noStrike" kern="1200" cap="all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FFA8A-F946-4062-981A-DE55B4697937}" type="slidenum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0729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D0744-80DF-4847-8649-624B70283E63}" type="datetimeFigureOut">
              <a:rPr lang="tr-TR" smtClean="0"/>
              <a:pPr/>
              <a:t>24.11.2021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21296-EDC6-4FD5-9903-2BF781D21420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60584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D0744-80DF-4847-8649-624B70283E63}" type="datetimeFigureOut">
              <a:rPr lang="tr-TR" smtClean="0"/>
              <a:pPr/>
              <a:t>24.11.2021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21296-EDC6-4FD5-9903-2BF781D21420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2693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D0744-80DF-4847-8649-624B70283E63}" type="datetimeFigureOut">
              <a:rPr lang="tr-TR" smtClean="0"/>
              <a:pPr/>
              <a:t>24.11.2021</a:t>
            </a:fld>
            <a:endParaRPr lang="tr-TR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21296-EDC6-4FD5-9903-2BF781D21420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938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D0744-80DF-4847-8649-624B70283E63}" type="datetimeFigureOut">
              <a:rPr lang="tr-TR" smtClean="0"/>
              <a:pPr/>
              <a:t>24.11.2021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21296-EDC6-4FD5-9903-2BF781D21420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7600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D0744-80DF-4847-8649-624B70283E63}" type="datetimeFigureOut">
              <a:rPr lang="tr-TR" smtClean="0"/>
              <a:pPr/>
              <a:t>24.11.2021</a:t>
            </a:fld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21296-EDC6-4FD5-9903-2BF781D21420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3016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D0744-80DF-4847-8649-624B70283E63}" type="datetimeFigureOut">
              <a:rPr lang="tr-TR" smtClean="0"/>
              <a:pPr/>
              <a:t>24.11.2021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21296-EDC6-4FD5-9903-2BF781D21420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7451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D0744-80DF-4847-8649-624B70283E63}" type="datetimeFigureOut">
              <a:rPr lang="tr-TR" smtClean="0"/>
              <a:pPr/>
              <a:t>24.11.2021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21296-EDC6-4FD5-9903-2BF781D21420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70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4D0744-80DF-4847-8649-624B70283E63}" type="datetimeFigureOut">
              <a:rPr lang="tr-TR" smtClean="0"/>
              <a:pPr/>
              <a:t>24.11.2021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21296-EDC6-4FD5-9903-2BF781D21420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467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B6FA88-BBF6-4C70-B81C-6D68EA157FBB}" type="datetimeFigureOut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24.11.2021</a:t>
            </a:fld>
            <a:endParaRPr kumimoji="0" lang="tr-TR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50" b="0" i="0" u="none" strike="noStrike" kern="1200" cap="all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FFA8A-F946-4062-981A-DE55B4697937}" type="slidenum">
              <a:rPr kumimoji="0" lang="tr-T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69899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THermotHerapY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tr-TR" cap="none" dirty="0" smtClean="0">
                <a:solidFill>
                  <a:srgbClr val="002060"/>
                </a:solidFill>
              </a:rPr>
              <a:t>Dr.Pınar Can</a:t>
            </a:r>
          </a:p>
          <a:p>
            <a:pPr algn="ctr"/>
            <a:r>
              <a:rPr lang="tr-TR" cap="none" dirty="0" smtClean="0">
                <a:solidFill>
                  <a:srgbClr val="002060"/>
                </a:solidFill>
              </a:rPr>
              <a:t>pcan@ankara.edu.tr</a:t>
            </a:r>
            <a:endParaRPr lang="tr-TR" cap="none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44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CRYOTHERAPY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is used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 the acute </a:t>
            </a: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tissue injury and healing to mitigate the effects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and sequelae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of tissue injury,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also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after exercise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during rehabilitation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to minimize adverse secondary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inflammatory responses.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most effectively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used immediately following trauma (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accidental or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following surgical procedures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728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24540" y="2055523"/>
            <a:ext cx="9905999" cy="2779713"/>
          </a:xfrm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Cryokinetics combines cryotherapy with motion (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passive, active-assisted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or active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The aims of cryokinetics are to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facilitate normal,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pain-free movement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and to reduce edema through a muscle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pumping action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to facilitate the return of lymphatic fluid to the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vascular system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32517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61303" y="2013959"/>
            <a:ext cx="6520151" cy="3112222"/>
          </a:xfrm>
        </p:spPr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The effects of cryotherapy;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Vasoconstriction</a:t>
            </a:r>
            <a:endParaRPr lang="tr-T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Decreased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blood flow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Decreased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swelling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Reduced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enzyme-mediated tissue damage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Analgesia</a:t>
            </a:r>
            <a:endParaRPr lang="tr-TR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7384472" y="1127590"/>
            <a:ext cx="4394251" cy="4884960"/>
            <a:chOff x="7384472" y="1127590"/>
            <a:chExt cx="4394251" cy="4884960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84472" y="1127590"/>
              <a:ext cx="4194196" cy="4884960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 rot="16200000">
              <a:off x="9610905" y="3470042"/>
              <a:ext cx="4135581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https://www.arabianbusiness.com/public/images/2019/07/25/revive-cryotherapy.jpg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795412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9739" y="796637"/>
            <a:ext cx="7296008" cy="561109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Cooling leads to vasoconstriction and local blood flow slows, bleeding reduces</a:t>
            </a:r>
          </a:p>
          <a:p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edema </a:t>
            </a:r>
            <a:r>
              <a:rPr lang="tr-T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formation 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 injury </a:t>
            </a:r>
            <a:r>
              <a:rPr lang="tr-T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after 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surgery is decreased</a:t>
            </a:r>
          </a:p>
          <a:p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tr-T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cooling of the 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tissue;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reduces the </a:t>
            </a:r>
            <a:r>
              <a:rPr lang="tr-TR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metabolic rate of the treated tissue, </a:t>
            </a:r>
            <a:endParaRPr lang="tr-TR" sz="2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tr-TR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decreases </a:t>
            </a:r>
            <a:r>
              <a:rPr lang="tr-TR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tr-TR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rate of </a:t>
            </a:r>
            <a:r>
              <a:rPr lang="tr-TR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reactions related to the acute inflammatory </a:t>
            </a:r>
            <a:r>
              <a:rPr lang="tr-TR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causes </a:t>
            </a:r>
            <a:r>
              <a:rPr lang="tr-TR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inhibition of enzymatic effects related to </a:t>
            </a:r>
            <a:r>
              <a:rPr lang="tr-TR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inflammation and </a:t>
            </a:r>
            <a:r>
              <a:rPr lang="tr-TR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minimizes the release of histamine, </a:t>
            </a:r>
            <a:r>
              <a:rPr lang="tr-TR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 reduces </a:t>
            </a:r>
            <a:r>
              <a:rPr lang="tr-TR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tissue damage</a:t>
            </a:r>
          </a:p>
        </p:txBody>
      </p:sp>
      <p:grpSp>
        <p:nvGrpSpPr>
          <p:cNvPr id="6" name="Grup 5"/>
          <p:cNvGrpSpPr/>
          <p:nvPr/>
        </p:nvGrpSpPr>
        <p:grpSpPr>
          <a:xfrm>
            <a:off x="8215747" y="630382"/>
            <a:ext cx="3634264" cy="2669094"/>
            <a:chOff x="8215747" y="796637"/>
            <a:chExt cx="3634264" cy="2669094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 rotWithShape="1">
            <a:blip r:embed="rId2" cstate="print"/>
            <a:srcRect l="1743" t="6816" r="23632" b="3159"/>
            <a:stretch/>
          </p:blipFill>
          <p:spPr>
            <a:xfrm>
              <a:off x="8215747" y="796637"/>
              <a:ext cx="3634264" cy="2466107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8668206" y="3262744"/>
              <a:ext cx="2729346" cy="2029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https://i.ytimg.com/vi/MUH3tRVxDDI/maxresdefault.jpg</a:t>
              </a:r>
            </a:p>
          </p:txBody>
        </p:sp>
      </p:grpSp>
      <p:grpSp>
        <p:nvGrpSpPr>
          <p:cNvPr id="9" name="Grup 8"/>
          <p:cNvGrpSpPr/>
          <p:nvPr/>
        </p:nvGrpSpPr>
        <p:grpSpPr>
          <a:xfrm>
            <a:off x="8540052" y="3465731"/>
            <a:ext cx="2857500" cy="3095884"/>
            <a:chOff x="8540052" y="3465731"/>
            <a:chExt cx="2857500" cy="3095884"/>
          </a:xfrm>
        </p:grpSpPr>
        <p:pic>
          <p:nvPicPr>
            <p:cNvPr id="7" name="Resim 6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40052" y="3465731"/>
              <a:ext cx="2857500" cy="2857500"/>
            </a:xfrm>
            <a:prstGeom prst="rect">
              <a:avLst/>
            </a:prstGeom>
          </p:spPr>
        </p:pic>
        <p:sp>
          <p:nvSpPr>
            <p:cNvPr id="8" name="Dikdörtgen 7"/>
            <p:cNvSpPr/>
            <p:nvPr/>
          </p:nvSpPr>
          <p:spPr>
            <a:xfrm>
              <a:off x="8862169" y="6253838"/>
              <a:ext cx="234141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http://www.caninerehabcenterhouston.com/wp-content/uploads/2014/09/CRC_Heat.jpg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07827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82976" y="1501341"/>
            <a:ext cx="9905999" cy="3998913"/>
          </a:xfrm>
        </p:spPr>
        <p:txBody>
          <a:bodyPr>
            <a:normAutofit/>
          </a:bodyPr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The vasoconstriction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of blood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vessels also may help to decrease pain by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decreasing pressure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nociceptors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Pain relief may be provided by decreasing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nerve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conduction velocity.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analgesia provides a concomitant reduction of reflex muscle spasm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Cold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is most effective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when applied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during the acute phase of trauma, typically 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the first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72 hours after injury or surgery.</a:t>
            </a:r>
          </a:p>
        </p:txBody>
      </p:sp>
    </p:spTree>
    <p:extLst>
      <p:ext uri="{BB962C8B-B14F-4D97-AF65-F5344CB8AC3E}">
        <p14:creationId xmlns:p14="http://schemas.microsoft.com/office/powerpoint/2010/main" val="11909940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26322" y="1224250"/>
            <a:ext cx="4732916" cy="4608513"/>
          </a:xfrm>
        </p:spPr>
        <p:txBody>
          <a:bodyPr>
            <a:noAutofit/>
          </a:bodyPr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Cold water-circulating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blankets,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reusable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ice packs,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ice cubes wrapped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in a towel,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ice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cups,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cold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immersion,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cold compression devices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vapocoolant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sprays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contrast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baths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1917269" y="701030"/>
            <a:ext cx="44419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>
                <a:solidFill>
                  <a:srgbClr val="FFFF00"/>
                </a:solidFill>
              </a:rPr>
              <a:t>Cold application ways;</a:t>
            </a:r>
            <a:endParaRPr lang="tr-TR" sz="2800" dirty="0">
              <a:solidFill>
                <a:srgbClr val="FFFF00"/>
              </a:solidFill>
            </a:endParaRPr>
          </a:p>
        </p:txBody>
      </p:sp>
      <p:grpSp>
        <p:nvGrpSpPr>
          <p:cNvPr id="8" name="Grup 7"/>
          <p:cNvGrpSpPr/>
          <p:nvPr/>
        </p:nvGrpSpPr>
        <p:grpSpPr>
          <a:xfrm>
            <a:off x="7493524" y="701030"/>
            <a:ext cx="3374554" cy="2403051"/>
            <a:chOff x="7624330" y="701030"/>
            <a:chExt cx="3374554" cy="2403051"/>
          </a:xfrm>
        </p:grpSpPr>
        <p:pic>
          <p:nvPicPr>
            <p:cNvPr id="5" name="Resim 4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24330" y="701030"/>
              <a:ext cx="3112943" cy="2403051"/>
            </a:xfrm>
            <a:prstGeom prst="rect">
              <a:avLst/>
            </a:prstGeom>
          </p:spPr>
        </p:pic>
        <p:sp>
          <p:nvSpPr>
            <p:cNvPr id="7" name="Dikdörtgen 6"/>
            <p:cNvSpPr/>
            <p:nvPr/>
          </p:nvSpPr>
          <p:spPr>
            <a:xfrm rot="16200000">
              <a:off x="9872453" y="1771749"/>
              <a:ext cx="199125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r-TR" sz="1100" dirty="0"/>
                <a:t>https://vetcryo.se/vetcryo</a:t>
              </a:r>
            </a:p>
          </p:txBody>
        </p:sp>
      </p:grpSp>
      <p:grpSp>
        <p:nvGrpSpPr>
          <p:cNvPr id="11" name="Grup 10"/>
          <p:cNvGrpSpPr/>
          <p:nvPr/>
        </p:nvGrpSpPr>
        <p:grpSpPr>
          <a:xfrm>
            <a:off x="7117286" y="3309979"/>
            <a:ext cx="3865418" cy="2340755"/>
            <a:chOff x="7248092" y="3309979"/>
            <a:chExt cx="3865418" cy="2340755"/>
          </a:xfrm>
        </p:grpSpPr>
        <p:pic>
          <p:nvPicPr>
            <p:cNvPr id="9" name="Resim 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24331" y="3309979"/>
              <a:ext cx="3141040" cy="2134857"/>
            </a:xfrm>
            <a:prstGeom prst="rect">
              <a:avLst/>
            </a:prstGeom>
          </p:spPr>
        </p:pic>
        <p:sp>
          <p:nvSpPr>
            <p:cNvPr id="10" name="Dikdörtgen 9"/>
            <p:cNvSpPr/>
            <p:nvPr/>
          </p:nvSpPr>
          <p:spPr>
            <a:xfrm>
              <a:off x="7248092" y="5450679"/>
              <a:ext cx="3865418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https://www.vscsarasota.com/wp-content/uploads/2016/11/Rehab-Page_23-1.jpg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796953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2249" y="1529050"/>
            <a:ext cx="9152516" cy="3957350"/>
          </a:xfrm>
        </p:spPr>
        <p:txBody>
          <a:bodyPr>
            <a:normAutofit lnSpcReduction="10000"/>
          </a:bodyPr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Contrast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baths;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alternate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immersion of 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an area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in warm and cold water. </a:t>
            </a:r>
            <a:endParaRPr lang="tr-T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produces alternating vasodilatation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vasoconstriction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is sometimes used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to decrease 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edema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are appropriate in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the acute phase, 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also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during the early 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subacute phase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of tissue 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healing.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During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the acute phase 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of tissue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healing, the cycles of alternating immersion 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should have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greater emphasis on cold 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water (exp; 3 mins cold 1 min warm) </a:t>
            </a:r>
          </a:p>
        </p:txBody>
      </p:sp>
    </p:spTree>
    <p:extLst>
      <p:ext uri="{BB962C8B-B14F-4D97-AF65-F5344CB8AC3E}">
        <p14:creationId xmlns:p14="http://schemas.microsoft.com/office/powerpoint/2010/main" val="20947120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27558" y="1903123"/>
            <a:ext cx="9905999" cy="3541714"/>
          </a:xfrm>
        </p:spPr>
        <p:txBody>
          <a:bodyPr>
            <a:normAutofit lnSpcReduction="10000"/>
          </a:bodyPr>
          <a:lstStyle/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application time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is usually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15 to 20 minutes and may be repeated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throughout the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day.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common method is to repeat the cold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application every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2 to 4 hours during the first 24 to 48 hours after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the injury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treat 10 to 15 minutes on and 10 to 15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minutes off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twice.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ice treatment </a:t>
            </a:r>
            <a:r>
              <a:rPr lang="tr-TR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 not be applied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tr-TR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than </a:t>
            </a:r>
            <a:r>
              <a:rPr lang="tr-TR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minutes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per session to avoid tissue damage.</a:t>
            </a:r>
          </a:p>
        </p:txBody>
      </p:sp>
      <p:sp>
        <p:nvSpPr>
          <p:cNvPr id="4" name="3 Dikdörtgen"/>
          <p:cNvSpPr/>
          <p:nvPr/>
        </p:nvSpPr>
        <p:spPr>
          <a:xfrm>
            <a:off x="3423270" y="951300"/>
            <a:ext cx="53671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Cryotherapy</a:t>
            </a:r>
            <a:r>
              <a:rPr lang="tr-TR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application</a:t>
            </a:r>
            <a:r>
              <a:rPr lang="tr-TR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duration</a:t>
            </a:r>
            <a:endParaRPr lang="tr-TR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9820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Heat therapy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Superficial heat applications are mostly used to increase </a:t>
            </a:r>
            <a:r>
              <a:rPr lang="tr-TR" dirty="0" smtClean="0"/>
              <a:t>temperature</a:t>
            </a:r>
            <a:r>
              <a:rPr lang="en-US" dirty="0" smtClean="0"/>
              <a:t> in the tissue before stretching exercises.</a:t>
            </a:r>
            <a:endParaRPr lang="tr-TR" dirty="0" smtClean="0"/>
          </a:p>
          <a:p>
            <a:r>
              <a:rPr lang="en-US" dirty="0" smtClean="0"/>
              <a:t>Superficial </a:t>
            </a:r>
            <a:r>
              <a:rPr lang="tr-TR" dirty="0" smtClean="0"/>
              <a:t>heating</a:t>
            </a:r>
            <a:r>
              <a:rPr lang="en-US" dirty="0" smtClean="0"/>
              <a:t> agents can penetrate tissue depths up to about 2 cm, while deep </a:t>
            </a:r>
            <a:r>
              <a:rPr lang="tr-TR" dirty="0" smtClean="0"/>
              <a:t>heating</a:t>
            </a:r>
            <a:r>
              <a:rPr lang="en-US" dirty="0" smtClean="0"/>
              <a:t> agents can raise tissue temperature to a depth of 5 cm.</a:t>
            </a:r>
            <a:endParaRPr lang="tr-TR" dirty="0" smtClean="0"/>
          </a:p>
          <a:p>
            <a:r>
              <a:rPr lang="en-US" dirty="0" smtClean="0"/>
              <a:t>Although the temperature of the skin can increase by 10 ° C or more, tissues at 1 cm depth typically rise below 3 ° C and tissues at 2 cm rise to less than 1 ° C.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262321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8651" y="2050473"/>
            <a:ext cx="5892367" cy="3675077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Effects of </a:t>
            </a:r>
            <a:r>
              <a:rPr lang="tr-TR" dirty="0" err="1" smtClean="0">
                <a:solidFill>
                  <a:srgbClr val="002060"/>
                </a:solidFill>
              </a:rPr>
              <a:t>heat</a:t>
            </a:r>
            <a:r>
              <a:rPr lang="en-US" dirty="0" smtClean="0">
                <a:solidFill>
                  <a:srgbClr val="002060"/>
                </a:solidFill>
              </a:rPr>
              <a:t> therapy;  </a:t>
            </a:r>
            <a:endParaRPr lang="tr-TR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200" dirty="0" smtClean="0">
                <a:solidFill>
                  <a:srgbClr val="002060"/>
                </a:solidFill>
              </a:rPr>
              <a:t>Increas</a:t>
            </a:r>
            <a:r>
              <a:rPr lang="tr-TR" sz="2200" dirty="0" smtClean="0">
                <a:solidFill>
                  <a:srgbClr val="002060"/>
                </a:solidFill>
              </a:rPr>
              <a:t>ing</a:t>
            </a:r>
            <a:r>
              <a:rPr lang="en-US" sz="2200" dirty="0" smtClean="0">
                <a:solidFill>
                  <a:srgbClr val="002060"/>
                </a:solidFill>
              </a:rPr>
              <a:t> circulation (vasodilation)  </a:t>
            </a:r>
            <a:endParaRPr lang="tr-TR" sz="2200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tr-TR" sz="2200" dirty="0" err="1" smtClean="0">
                <a:solidFill>
                  <a:srgbClr val="002060"/>
                </a:solidFill>
              </a:rPr>
              <a:t>Pain</a:t>
            </a:r>
            <a:r>
              <a:rPr lang="tr-TR" sz="2200" dirty="0" smtClean="0">
                <a:solidFill>
                  <a:srgbClr val="002060"/>
                </a:solidFill>
              </a:rPr>
              <a:t> </a:t>
            </a:r>
            <a:r>
              <a:rPr lang="tr-TR" sz="2200" dirty="0" err="1" smtClean="0">
                <a:solidFill>
                  <a:srgbClr val="002060"/>
                </a:solidFill>
              </a:rPr>
              <a:t>relieving</a:t>
            </a:r>
            <a:r>
              <a:rPr lang="en-US" sz="2200" dirty="0" smtClean="0">
                <a:solidFill>
                  <a:srgbClr val="002060"/>
                </a:solidFill>
              </a:rPr>
              <a:t>  </a:t>
            </a:r>
            <a:endParaRPr lang="tr-TR" sz="2200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200" dirty="0" smtClean="0">
                <a:solidFill>
                  <a:srgbClr val="002060"/>
                </a:solidFill>
              </a:rPr>
              <a:t>Increasing the extension capacity of soft tissues </a:t>
            </a:r>
            <a:endParaRPr lang="tr-TR" sz="2200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200" dirty="0" smtClean="0">
                <a:solidFill>
                  <a:srgbClr val="002060"/>
                </a:solidFill>
              </a:rPr>
              <a:t>Re</a:t>
            </a:r>
            <a:r>
              <a:rPr lang="tr-TR" sz="2200" dirty="0" err="1" smtClean="0">
                <a:solidFill>
                  <a:srgbClr val="002060"/>
                </a:solidFill>
              </a:rPr>
              <a:t>duction</a:t>
            </a:r>
            <a:r>
              <a:rPr lang="tr-TR" sz="2200" dirty="0" smtClean="0">
                <a:solidFill>
                  <a:srgbClr val="002060"/>
                </a:solidFill>
              </a:rPr>
              <a:t> of</a:t>
            </a:r>
            <a:r>
              <a:rPr lang="en-US" sz="2200" dirty="0" smtClean="0">
                <a:solidFill>
                  <a:srgbClr val="002060"/>
                </a:solidFill>
              </a:rPr>
              <a:t> muscle spasm</a:t>
            </a:r>
            <a:endParaRPr lang="tr-TR" sz="2200" dirty="0">
              <a:solidFill>
                <a:srgbClr val="002060"/>
              </a:solidFill>
            </a:endParaRPr>
          </a:p>
        </p:txBody>
      </p:sp>
      <p:grpSp>
        <p:nvGrpSpPr>
          <p:cNvPr id="2" name="Grup 5"/>
          <p:cNvGrpSpPr/>
          <p:nvPr/>
        </p:nvGrpSpPr>
        <p:grpSpPr>
          <a:xfrm>
            <a:off x="6761018" y="1657784"/>
            <a:ext cx="4732543" cy="3742488"/>
            <a:chOff x="6761018" y="1657784"/>
            <a:chExt cx="4732543" cy="3742488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61018" y="1657784"/>
              <a:ext cx="4716257" cy="3542433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6761018" y="5200217"/>
              <a:ext cx="4732543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https://www.painreliefessentials.com/wp-content/uploads/Thermotex-Infrared-12-Pad-Blanket-2.jpg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8792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38394" y="1399309"/>
            <a:ext cx="9905999" cy="4225638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Thermotherapy is the use of </a:t>
            </a:r>
            <a:r>
              <a:rPr lang="tr-TR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superficial </a:t>
            </a:r>
            <a:r>
              <a:rPr lang="tr-TR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heat 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a therapeutic modality for 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tr-T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treatment 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disease </a:t>
            </a:r>
            <a:r>
              <a:rPr lang="tr-T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trauma.</a:t>
            </a:r>
          </a:p>
          <a:p>
            <a:r>
              <a:rPr lang="tr-T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centuries superficial heat and cold has been used for;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managing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soft tissue and joint injuries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relieving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pain, </a:t>
            </a:r>
            <a:endParaRPr lang="tr-T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altering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the physiologic 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processes underlying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tissue healing, </a:t>
            </a:r>
            <a:endParaRPr lang="tr-T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affecting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elasticity of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connective tissue, including muscle, tendon, 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ligament, and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joint capsule.</a:t>
            </a:r>
          </a:p>
        </p:txBody>
      </p:sp>
    </p:spTree>
    <p:extLst>
      <p:ext uri="{BB962C8B-B14F-4D97-AF65-F5344CB8AC3E}">
        <p14:creationId xmlns:p14="http://schemas.microsoft.com/office/powerpoint/2010/main" val="1401338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68784" y="1659553"/>
            <a:ext cx="9905999" cy="4090084"/>
          </a:xfrm>
        </p:spPr>
        <p:txBody>
          <a:bodyPr>
            <a:normAutofit/>
          </a:bodyPr>
          <a:lstStyle/>
          <a:p>
            <a:r>
              <a:rPr lang="en-US" dirty="0" smtClean="0"/>
              <a:t>When the tissue temperature increases, vasodilation occurs.</a:t>
            </a:r>
            <a:endParaRPr lang="tr-TR" dirty="0" smtClean="0"/>
          </a:p>
          <a:p>
            <a:r>
              <a:rPr lang="en-US" dirty="0" smtClean="0"/>
              <a:t>Heat causes vasodilation with various effects;</a:t>
            </a:r>
            <a:endParaRPr lang="tr-TR" dirty="0" smtClean="0"/>
          </a:p>
          <a:p>
            <a:pPr lvl="1">
              <a:buFont typeface="Wingdings" pitchFamily="2" charset="2"/>
              <a:buChar char="ü"/>
            </a:pPr>
            <a:r>
              <a:rPr lang="en-US" sz="2200" dirty="0" smtClean="0"/>
              <a:t>Direct reflex activation of smooth muscle of blood vessels by </a:t>
            </a:r>
            <a:r>
              <a:rPr lang="en-US" sz="2200" dirty="0" err="1" smtClean="0"/>
              <a:t>cutaneous</a:t>
            </a:r>
            <a:r>
              <a:rPr lang="en-US" sz="2200" dirty="0" smtClean="0"/>
              <a:t> </a:t>
            </a:r>
            <a:r>
              <a:rPr lang="en-US" sz="2200" dirty="0" err="1" smtClean="0"/>
              <a:t>thermoreceptors</a:t>
            </a:r>
            <a:r>
              <a:rPr lang="en-US" sz="2200" dirty="0" smtClean="0"/>
              <a:t>,</a:t>
            </a:r>
            <a:endParaRPr lang="tr-TR" sz="2200" dirty="0" smtClean="0"/>
          </a:p>
          <a:p>
            <a:pPr lvl="1">
              <a:buFont typeface="Wingdings" pitchFamily="2" charset="2"/>
              <a:buChar char="ü"/>
            </a:pPr>
            <a:r>
              <a:rPr lang="en-US" sz="2200" dirty="0" smtClean="0"/>
              <a:t>Indirect activation of local spinal cord reflexes by </a:t>
            </a:r>
            <a:r>
              <a:rPr lang="en-US" sz="2200" dirty="0" err="1" smtClean="0"/>
              <a:t>cutaneous</a:t>
            </a:r>
            <a:r>
              <a:rPr lang="en-US" sz="2200" dirty="0" smtClean="0"/>
              <a:t> </a:t>
            </a:r>
            <a:r>
              <a:rPr lang="en-US" sz="2200" dirty="0" err="1" smtClean="0"/>
              <a:t>thermoreceptors</a:t>
            </a:r>
            <a:endParaRPr lang="tr-TR" sz="2200" dirty="0" smtClean="0"/>
          </a:p>
          <a:p>
            <a:pPr lvl="1">
              <a:buFont typeface="Wingdings" pitchFamily="2" charset="2"/>
              <a:buChar char="ü"/>
            </a:pPr>
            <a:r>
              <a:rPr lang="en-US" sz="2200" dirty="0" smtClean="0"/>
              <a:t>Locally increasing the release of chemical inflammatory mediators (histamine, prostaglandin, </a:t>
            </a:r>
            <a:r>
              <a:rPr lang="en-US" sz="2200" dirty="0" err="1" smtClean="0"/>
              <a:t>bradykinin</a:t>
            </a:r>
            <a:r>
              <a:rPr lang="en-US" sz="2200" dirty="0" smtClean="0"/>
              <a:t>)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127016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82976" y="1819996"/>
            <a:ext cx="9905999" cy="3486295"/>
          </a:xfrm>
        </p:spPr>
        <p:txBody>
          <a:bodyPr/>
          <a:lstStyle/>
          <a:p>
            <a:r>
              <a:rPr lang="tr-TR" dirty="0" smtClean="0"/>
              <a:t>T</a:t>
            </a:r>
            <a:r>
              <a:rPr lang="en-US" dirty="0" smtClean="0"/>
              <a:t>he oxygenation of the tissue and the transport of metabolites to the </a:t>
            </a:r>
            <a:r>
              <a:rPr lang="tr-TR" dirty="0" err="1" smtClean="0"/>
              <a:t>exercising</a:t>
            </a:r>
            <a:r>
              <a:rPr lang="tr-TR" dirty="0" smtClean="0"/>
              <a:t> </a:t>
            </a:r>
            <a:r>
              <a:rPr lang="en-US" dirty="0" smtClean="0"/>
              <a:t>tissue increase</a:t>
            </a:r>
            <a:r>
              <a:rPr lang="tr-TR" dirty="0" smtClean="0"/>
              <a:t>s </a:t>
            </a:r>
            <a:r>
              <a:rPr lang="tr-TR" dirty="0" err="1" smtClean="0"/>
              <a:t>due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en-US" dirty="0" smtClean="0"/>
              <a:t> vasodilation.</a:t>
            </a:r>
            <a:endParaRPr lang="tr-TR" dirty="0" smtClean="0"/>
          </a:p>
          <a:p>
            <a:r>
              <a:rPr lang="en-US" dirty="0" smtClean="0"/>
              <a:t>In addition, the rate of enzymatic and biochemical reactions that will provide tissue healing increases.</a:t>
            </a:r>
            <a:endParaRPr lang="tr-TR" dirty="0" smtClean="0"/>
          </a:p>
          <a:p>
            <a:r>
              <a:rPr lang="en-US" dirty="0" smtClean="0"/>
              <a:t>The occurrence of vasodilation in the distal extremities may increase the absorption of edema.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95547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10685" y="1601307"/>
            <a:ext cx="9905999" cy="3223911"/>
          </a:xfrm>
        </p:spPr>
        <p:txBody>
          <a:bodyPr>
            <a:noAutofit/>
          </a:bodyPr>
          <a:lstStyle/>
          <a:p>
            <a:r>
              <a:rPr lang="en-US" dirty="0" smtClean="0"/>
              <a:t>The extension capacity of the soft tissues and the range of motion of the joint</a:t>
            </a:r>
            <a:r>
              <a:rPr lang="tr-TR" dirty="0" smtClean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increas</a:t>
            </a:r>
            <a:r>
              <a:rPr lang="tr-TR" dirty="0" smtClean="0"/>
              <a:t>e.</a:t>
            </a:r>
          </a:p>
          <a:p>
            <a:r>
              <a:rPr lang="en-US" dirty="0" smtClean="0"/>
              <a:t>However, application of heat in the </a:t>
            </a:r>
            <a:r>
              <a:rPr lang="en-US" dirty="0" smtClean="0">
                <a:solidFill>
                  <a:srgbClr val="FFFF00"/>
                </a:solidFill>
              </a:rPr>
              <a:t>very early stages of tissue healing </a:t>
            </a:r>
            <a:r>
              <a:rPr lang="en-US" dirty="0" smtClean="0"/>
              <a:t>may </a:t>
            </a:r>
            <a:r>
              <a:rPr lang="en-US" dirty="0" smtClean="0">
                <a:solidFill>
                  <a:srgbClr val="FFFF00"/>
                </a:solidFill>
              </a:rPr>
              <a:t>exacerbate acute inflammation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rgbClr val="FFFF00"/>
                </a:solidFill>
              </a:rPr>
              <a:t>increase enzymatic activity </a:t>
            </a:r>
            <a:r>
              <a:rPr lang="en-US" dirty="0" smtClean="0"/>
              <a:t>(</a:t>
            </a:r>
            <a:r>
              <a:rPr lang="en-US" dirty="0" err="1" smtClean="0"/>
              <a:t>eg</a:t>
            </a:r>
            <a:r>
              <a:rPr lang="en-US" dirty="0" smtClean="0"/>
              <a:t> </a:t>
            </a:r>
            <a:r>
              <a:rPr lang="en-US" dirty="0" err="1" smtClean="0"/>
              <a:t>collagenase</a:t>
            </a:r>
            <a:r>
              <a:rPr lang="en-US" dirty="0" smtClean="0"/>
              <a:t> and protease).</a:t>
            </a:r>
            <a:endParaRPr lang="tr-TR" dirty="0" smtClean="0"/>
          </a:p>
          <a:p>
            <a:r>
              <a:rPr lang="en-US" dirty="0" smtClean="0"/>
              <a:t>Therefore, tissue damage may occur when applied in the early period.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65764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61304" y="1113414"/>
            <a:ext cx="5564188" cy="4636222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Local heat application increases the sensory and motor nerve conduction velocity.</a:t>
            </a:r>
            <a:endParaRPr lang="tr-TR" dirty="0" smtClean="0">
              <a:solidFill>
                <a:srgbClr val="002060"/>
              </a:solidFill>
            </a:endParaRPr>
          </a:p>
          <a:p>
            <a:r>
              <a:rPr lang="en-US" dirty="0" smtClean="0">
                <a:solidFill>
                  <a:srgbClr val="002060"/>
                </a:solidFill>
              </a:rPr>
              <a:t>An increase or decrease in conduction velocity reduces pain and muscle spasm.</a:t>
            </a:r>
            <a:endParaRPr lang="tr-TR" dirty="0" smtClean="0">
              <a:solidFill>
                <a:srgbClr val="002060"/>
              </a:solidFill>
            </a:endParaRPr>
          </a:p>
          <a:p>
            <a:r>
              <a:rPr lang="en-US" dirty="0" smtClean="0">
                <a:solidFill>
                  <a:srgbClr val="002060"/>
                </a:solidFill>
              </a:rPr>
              <a:t>For every 1 ° C temperature increase, the nerve conduction velocity increases by approximately 2 m / sec.</a:t>
            </a:r>
            <a:endParaRPr lang="tr-TR" dirty="0" smtClean="0">
              <a:solidFill>
                <a:srgbClr val="002060"/>
              </a:solidFill>
            </a:endParaRPr>
          </a:p>
          <a:p>
            <a:r>
              <a:rPr lang="en-US" dirty="0" smtClean="0">
                <a:solidFill>
                  <a:srgbClr val="002060"/>
                </a:solidFill>
              </a:rPr>
              <a:t>Local heat application may increase the individual pain threshold.</a:t>
            </a:r>
            <a:endParaRPr lang="tr-TR" dirty="0">
              <a:solidFill>
                <a:srgbClr val="002060"/>
              </a:solidFill>
            </a:endParaRPr>
          </a:p>
        </p:txBody>
      </p:sp>
      <p:grpSp>
        <p:nvGrpSpPr>
          <p:cNvPr id="2" name="Grup 5"/>
          <p:cNvGrpSpPr/>
          <p:nvPr/>
        </p:nvGrpSpPr>
        <p:grpSpPr>
          <a:xfrm>
            <a:off x="6525492" y="1281545"/>
            <a:ext cx="5389419" cy="4326749"/>
            <a:chOff x="6525492" y="1281545"/>
            <a:chExt cx="5389419" cy="4326749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 rotWithShape="1">
            <a:blip r:embed="rId2" cstate="print"/>
            <a:srcRect l="14021" r="11333" b="24833"/>
            <a:stretch/>
          </p:blipFill>
          <p:spPr>
            <a:xfrm>
              <a:off x="6525492" y="1281545"/>
              <a:ext cx="5292436" cy="3997036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6525492" y="5285129"/>
              <a:ext cx="5389419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500" dirty="0"/>
                <a:t>https://images.squarespace-cdn.com/content/v1/55ba9a1de4b08d0b7eb69388/1440623435210-XJCTICMSUOHK1VMQ445H/ke17ZwdGBToddI8pDm48kDHPSfPanjkWqhH6pl6g5ph7gQa3H78H3Y0txjaiv_0fDoOvxcdMmMKkDsyUqMSsMWxHk725yiiHCCLfrh8O1z4YTzHvnKhyp6Da-NYroOW3ZGjoBKy3azqku80C789l0mwONMR1ELp49Lyc52iWr5dNb1QJw9casjKdtTg1_-y4jz4ptJBmI9gQmbjSQnNGng/image-asset.jpeg?format=1000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935159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38394" y="1282898"/>
            <a:ext cx="4866984" cy="1113300"/>
          </a:xfrm>
        </p:spPr>
        <p:txBody>
          <a:bodyPr>
            <a:normAutofit/>
          </a:bodyPr>
          <a:lstStyle/>
          <a:p>
            <a:r>
              <a:rPr lang="tr-TR" sz="2800" cap="none" dirty="0" err="1" smtClean="0">
                <a:solidFill>
                  <a:srgbClr val="FFFF00"/>
                </a:solidFill>
              </a:rPr>
              <a:t>Heat</a:t>
            </a:r>
            <a:r>
              <a:rPr lang="tr-TR" sz="2800" cap="none" dirty="0" smtClean="0">
                <a:solidFill>
                  <a:srgbClr val="FFFF00"/>
                </a:solidFill>
              </a:rPr>
              <a:t> </a:t>
            </a:r>
            <a:r>
              <a:rPr lang="tr-TR" sz="2800" cap="none" dirty="0" err="1" smtClean="0">
                <a:solidFill>
                  <a:srgbClr val="FFFF00"/>
                </a:solidFill>
              </a:rPr>
              <a:t>application</a:t>
            </a:r>
            <a:r>
              <a:rPr lang="tr-TR" sz="2800" cap="none" dirty="0" smtClean="0">
                <a:solidFill>
                  <a:srgbClr val="FFFF00"/>
                </a:solidFill>
              </a:rPr>
              <a:t> </a:t>
            </a:r>
            <a:r>
              <a:rPr lang="tr-TR" sz="2800" cap="none" dirty="0" err="1" smtClean="0">
                <a:solidFill>
                  <a:srgbClr val="FFFF00"/>
                </a:solidFill>
              </a:rPr>
              <a:t>ways</a:t>
            </a:r>
            <a:endParaRPr lang="tr-TR" sz="2800" cap="none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38394" y="2527816"/>
            <a:ext cx="5522624" cy="2452255"/>
          </a:xfrm>
        </p:spPr>
        <p:txBody>
          <a:bodyPr/>
          <a:lstStyle/>
          <a:p>
            <a:r>
              <a:rPr lang="tr-TR" dirty="0" smtClean="0"/>
              <a:t>Hot </a:t>
            </a:r>
            <a:r>
              <a:rPr lang="tr-TR" dirty="0" err="1" smtClean="0"/>
              <a:t>packs</a:t>
            </a:r>
            <a:endParaRPr lang="tr-TR" dirty="0" smtClean="0"/>
          </a:p>
          <a:p>
            <a:r>
              <a:rPr lang="tr-TR" dirty="0" err="1" smtClean="0"/>
              <a:t>Warm</a:t>
            </a:r>
            <a:r>
              <a:rPr lang="tr-TR" dirty="0" smtClean="0"/>
              <a:t> </a:t>
            </a:r>
            <a:r>
              <a:rPr lang="tr-TR" dirty="0" err="1" smtClean="0"/>
              <a:t>paraffin</a:t>
            </a:r>
            <a:r>
              <a:rPr lang="tr-TR" dirty="0" smtClean="0"/>
              <a:t> </a:t>
            </a:r>
            <a:r>
              <a:rPr lang="tr-TR" dirty="0" err="1" smtClean="0"/>
              <a:t>baths</a:t>
            </a:r>
            <a:r>
              <a:rPr lang="tr-TR" dirty="0" smtClean="0"/>
              <a:t> (45-50</a:t>
            </a:r>
            <a:r>
              <a:rPr lang="tr-TR" dirty="0"/>
              <a:t>° </a:t>
            </a:r>
            <a:r>
              <a:rPr lang="tr-TR" dirty="0" smtClean="0"/>
              <a:t>C)</a:t>
            </a:r>
          </a:p>
          <a:p>
            <a:r>
              <a:rPr lang="tr-TR" dirty="0" err="1" smtClean="0"/>
              <a:t>Infrared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UV </a:t>
            </a:r>
            <a:r>
              <a:rPr lang="tr-TR" dirty="0" err="1" smtClean="0"/>
              <a:t>lamps</a:t>
            </a:r>
            <a:endParaRPr lang="tr-TR" dirty="0" smtClean="0"/>
          </a:p>
          <a:p>
            <a:r>
              <a:rPr lang="tr-TR" dirty="0" err="1" smtClean="0"/>
              <a:t>Warm</a:t>
            </a:r>
            <a:r>
              <a:rPr lang="tr-TR" dirty="0" smtClean="0"/>
              <a:t> </a:t>
            </a:r>
            <a:r>
              <a:rPr lang="tr-TR" dirty="0" err="1" smtClean="0"/>
              <a:t>water</a:t>
            </a:r>
            <a:r>
              <a:rPr lang="tr-TR" dirty="0" smtClean="0"/>
              <a:t> </a:t>
            </a:r>
            <a:r>
              <a:rPr lang="tr-TR" dirty="0" err="1" smtClean="0"/>
              <a:t>bath</a:t>
            </a:r>
            <a:r>
              <a:rPr lang="tr-TR" dirty="0" smtClean="0"/>
              <a:t> (27-35 °C)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61018" y="321282"/>
            <a:ext cx="4608975" cy="3292125"/>
          </a:xfrm>
          <a:prstGeom prst="rect">
            <a:avLst/>
          </a:prstGeom>
        </p:spPr>
      </p:pic>
      <p:grpSp>
        <p:nvGrpSpPr>
          <p:cNvPr id="7" name="Grup 6"/>
          <p:cNvGrpSpPr/>
          <p:nvPr/>
        </p:nvGrpSpPr>
        <p:grpSpPr>
          <a:xfrm>
            <a:off x="6571687" y="3745025"/>
            <a:ext cx="4987636" cy="2982195"/>
            <a:chOff x="6571687" y="3745025"/>
            <a:chExt cx="4987636" cy="2982195"/>
          </a:xfrm>
        </p:grpSpPr>
        <p:pic>
          <p:nvPicPr>
            <p:cNvPr id="5" name="Resim 4"/>
            <p:cNvPicPr>
              <a:picLocks noChangeAspect="1"/>
            </p:cNvPicPr>
            <p:nvPr/>
          </p:nvPicPr>
          <p:blipFill rotWithShape="1">
            <a:blip r:embed="rId3" cstate="print"/>
            <a:srcRect l="7958" r="7059" b="8019"/>
            <a:stretch/>
          </p:blipFill>
          <p:spPr>
            <a:xfrm>
              <a:off x="6761018" y="3745025"/>
              <a:ext cx="4608975" cy="2850577"/>
            </a:xfrm>
            <a:prstGeom prst="rect">
              <a:avLst/>
            </a:prstGeom>
          </p:spPr>
        </p:pic>
        <p:sp>
          <p:nvSpPr>
            <p:cNvPr id="6" name="Dikdörtgen 5"/>
            <p:cNvSpPr/>
            <p:nvPr/>
          </p:nvSpPr>
          <p:spPr>
            <a:xfrm>
              <a:off x="6571687" y="6527165"/>
              <a:ext cx="4987636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https://cdn.ampmarketing.co.za/wp-content/uploads/2017/06/Thermal-Therapies-Animal-Health-Hydro.jpg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2358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083673"/>
          </a:xfrm>
        </p:spPr>
        <p:txBody>
          <a:bodyPr>
            <a:normAutofit/>
          </a:bodyPr>
          <a:lstStyle/>
          <a:p>
            <a:r>
              <a:rPr lang="tr-TR" sz="2800" cap="none" dirty="0" err="1" smtClean="0">
                <a:solidFill>
                  <a:srgbClr val="002060"/>
                </a:solidFill>
              </a:rPr>
              <a:t>Heat</a:t>
            </a:r>
            <a:r>
              <a:rPr lang="tr-TR" sz="2800" cap="none" dirty="0" smtClean="0">
                <a:solidFill>
                  <a:srgbClr val="002060"/>
                </a:solidFill>
              </a:rPr>
              <a:t> </a:t>
            </a:r>
            <a:r>
              <a:rPr lang="tr-TR" sz="2800" cap="none" dirty="0" err="1" smtClean="0">
                <a:solidFill>
                  <a:srgbClr val="002060"/>
                </a:solidFill>
              </a:rPr>
              <a:t>therapy</a:t>
            </a:r>
            <a:r>
              <a:rPr lang="tr-TR" sz="2800" cap="none" dirty="0" smtClean="0">
                <a:solidFill>
                  <a:srgbClr val="002060"/>
                </a:solidFill>
              </a:rPr>
              <a:t> </a:t>
            </a:r>
            <a:r>
              <a:rPr lang="tr-TR" sz="2800" cap="none" dirty="0" err="1" smtClean="0">
                <a:solidFill>
                  <a:srgbClr val="002060"/>
                </a:solidFill>
              </a:rPr>
              <a:t>application</a:t>
            </a:r>
            <a:r>
              <a:rPr lang="tr-TR" sz="2800" cap="none" dirty="0" smtClean="0">
                <a:solidFill>
                  <a:srgbClr val="002060"/>
                </a:solidFill>
              </a:rPr>
              <a:t> </a:t>
            </a:r>
            <a:r>
              <a:rPr lang="tr-TR" sz="2800" cap="none" dirty="0" err="1" smtClean="0">
                <a:solidFill>
                  <a:srgbClr val="002060"/>
                </a:solidFill>
              </a:rPr>
              <a:t>duration</a:t>
            </a:r>
            <a:endParaRPr lang="tr-TR" sz="2800" cap="none" dirty="0">
              <a:solidFill>
                <a:srgbClr val="00206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16723" y="1882694"/>
            <a:ext cx="6312333" cy="3828789"/>
          </a:xfrm>
        </p:spPr>
        <p:txBody>
          <a:bodyPr>
            <a:normAutofit/>
          </a:bodyPr>
          <a:lstStyle/>
          <a:p>
            <a:r>
              <a:rPr lang="en-US" dirty="0" smtClean="0"/>
              <a:t>Usually 15-30 minutes, 3-4 times a day</a:t>
            </a:r>
            <a:endParaRPr lang="tr-TR" dirty="0" smtClean="0"/>
          </a:p>
          <a:p>
            <a:r>
              <a:rPr lang="en-US" dirty="0" smtClean="0"/>
              <a:t>M</a:t>
            </a:r>
            <a:r>
              <a:rPr lang="tr-TR" dirty="0" err="1" smtClean="0"/>
              <a:t>aximal</a:t>
            </a:r>
            <a:r>
              <a:rPr lang="en-US" dirty="0" smtClean="0"/>
              <a:t> benefit can be achieved when tissue temperature is increased by 2-4 ° C.</a:t>
            </a:r>
            <a:endParaRPr lang="tr-TR" dirty="0" smtClean="0"/>
          </a:p>
          <a:p>
            <a:r>
              <a:rPr lang="en-US" dirty="0" smtClean="0"/>
              <a:t>If the tissue temperature exceeds 45 ° C, it may cause pain and irreversible tissue damage.</a:t>
            </a:r>
            <a:endParaRPr lang="tr-TR" dirty="0" smtClean="0"/>
          </a:p>
          <a:p>
            <a:r>
              <a:rPr lang="en-US" dirty="0" smtClean="0"/>
              <a:t>It is more effective when combined with massage, exercise and electrotherapy.</a:t>
            </a:r>
            <a:endParaRPr lang="tr-TR" dirty="0"/>
          </a:p>
        </p:txBody>
      </p:sp>
      <p:grpSp>
        <p:nvGrpSpPr>
          <p:cNvPr id="6" name="Grup 5"/>
          <p:cNvGrpSpPr/>
          <p:nvPr/>
        </p:nvGrpSpPr>
        <p:grpSpPr>
          <a:xfrm>
            <a:off x="7329056" y="1357803"/>
            <a:ext cx="4461163" cy="4689087"/>
            <a:chOff x="7329056" y="1357803"/>
            <a:chExt cx="4461163" cy="4689087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29056" y="1357803"/>
              <a:ext cx="4461163" cy="4461163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7613073" y="5831446"/>
              <a:ext cx="3893128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/>
                <a:t>https://fmbs.co.uk/wp-content/uploads/2018/10/solarium-800x800.jpg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053212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41413" y="336310"/>
            <a:ext cx="9905998" cy="971986"/>
          </a:xfrm>
        </p:spPr>
        <p:txBody>
          <a:bodyPr>
            <a:normAutofit/>
          </a:bodyPr>
          <a:lstStyle/>
          <a:p>
            <a:r>
              <a:rPr lang="tr-TR" sz="2800" cap="none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Precautions</a:t>
            </a:r>
            <a:r>
              <a:rPr lang="tr-TR" sz="2800" cap="none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cap="none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2800" cap="none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cap="none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Contraindications</a:t>
            </a:r>
            <a:endParaRPr lang="tr-TR" sz="280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1412" y="1238105"/>
            <a:ext cx="9905999" cy="2222547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Electric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heating pads and infrared lamps are types of thermotherapy with a higher risk of burning.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Electric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heating pads should never be placed under an anesthetized or heavily sedated animal with reduced superficial skin sensation.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1745900" y="3740728"/>
            <a:ext cx="4558145" cy="2863439"/>
            <a:chOff x="1011382" y="3740728"/>
            <a:chExt cx="4558145" cy="2863439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1411" y="3740728"/>
              <a:ext cx="4223801" cy="2632416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1011382" y="6404112"/>
              <a:ext cx="4558145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https://www.petguide.com/wp-content/uploads/2019/12/AILEEPET-Pet-Heating-Pad-637x397.jpg</a:t>
              </a:r>
            </a:p>
          </p:txBody>
        </p:sp>
      </p:grpSp>
      <p:pic>
        <p:nvPicPr>
          <p:cNvPr id="7" name="Resim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5160" y="3740728"/>
            <a:ext cx="2602846" cy="2602846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7942510" y="6299702"/>
            <a:ext cx="261056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700" dirty="0"/>
              <a:t>https://assets.petco.com/petco/image/upload/f_auto,q_auto/1040391-center-2</a:t>
            </a:r>
          </a:p>
        </p:txBody>
      </p:sp>
    </p:spTree>
    <p:extLst>
      <p:ext uri="{BB962C8B-B14F-4D97-AF65-F5344CB8AC3E}">
        <p14:creationId xmlns:p14="http://schemas.microsoft.com/office/powerpoint/2010/main" val="15244481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35375" y="1141123"/>
            <a:ext cx="9905999" cy="1117168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As a general rule, animals should never be left unattended during treatment and the skin should be checked frequently.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up 5"/>
          <p:cNvGrpSpPr/>
          <p:nvPr/>
        </p:nvGrpSpPr>
        <p:grpSpPr>
          <a:xfrm>
            <a:off x="938930" y="2451016"/>
            <a:ext cx="5475724" cy="3796054"/>
            <a:chOff x="1022058" y="2346365"/>
            <a:chExt cx="5475724" cy="3796054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 rotWithShape="1">
            <a:blip r:embed="rId2" cstate="print"/>
            <a:srcRect l="8864" t="7370" r="6363" b="15661"/>
            <a:stretch/>
          </p:blipFill>
          <p:spPr>
            <a:xfrm>
              <a:off x="1120629" y="2346365"/>
              <a:ext cx="5167745" cy="3519055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1022058" y="5865420"/>
              <a:ext cx="5475724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600" dirty="0"/>
                <a:t>https://daily-voice-res.cloudinary.com/image/upload/c_fill,dpr_1,f_auto,q_auto:eco,w_640/27545125_10215717135821490_6176487397121700958_n_whzspv</a:t>
              </a:r>
            </a:p>
          </p:txBody>
        </p:sp>
      </p:grpSp>
      <p:grpSp>
        <p:nvGrpSpPr>
          <p:cNvPr id="6" name="Grup 8"/>
          <p:cNvGrpSpPr/>
          <p:nvPr/>
        </p:nvGrpSpPr>
        <p:grpSpPr>
          <a:xfrm>
            <a:off x="6302227" y="2451016"/>
            <a:ext cx="5256211" cy="3731726"/>
            <a:chOff x="6302227" y="2451016"/>
            <a:chExt cx="5256211" cy="3731726"/>
          </a:xfrm>
        </p:grpSpPr>
        <p:pic>
          <p:nvPicPr>
            <p:cNvPr id="7" name="Resim 6"/>
            <p:cNvPicPr>
              <a:picLocks noChangeAspect="1"/>
            </p:cNvPicPr>
            <p:nvPr/>
          </p:nvPicPr>
          <p:blipFill rotWithShape="1">
            <a:blip r:embed="rId3" cstate="print"/>
            <a:srcRect l="5721" r="6639" b="19055"/>
            <a:stretch/>
          </p:blipFill>
          <p:spPr>
            <a:xfrm>
              <a:off x="6414654" y="2451016"/>
              <a:ext cx="4959927" cy="3519055"/>
            </a:xfrm>
            <a:prstGeom prst="rect">
              <a:avLst/>
            </a:prstGeom>
          </p:spPr>
        </p:pic>
        <p:sp>
          <p:nvSpPr>
            <p:cNvPr id="8" name="Dikdörtgen 7"/>
            <p:cNvSpPr/>
            <p:nvPr/>
          </p:nvSpPr>
          <p:spPr>
            <a:xfrm>
              <a:off x="6302227" y="5982687"/>
              <a:ext cx="5256211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https://i.dailymail.co.uk/i/pix/2015/04/17/14/27A8F98E00000578-3043678-image-a-20_1429278578092.jpg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367147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66103" y="2138651"/>
            <a:ext cx="9905999" cy="3029095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It is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contraindicated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acute inflammation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because the increase in tissue temperature may exacerbate other signs of inflammation such as heat, redness and edema.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Caution should be exercised in patients who are pregnant, extremely obese, circulatory disorders, insufficient temperature regulation or heart failure.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2665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43058" y="1233055"/>
            <a:ext cx="6033324" cy="4572000"/>
          </a:xfrm>
        </p:spPr>
        <p:txBody>
          <a:bodyPr>
            <a:normAutofit/>
          </a:bodyPr>
          <a:lstStyle/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Contraindications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active bleeding,</a:t>
            </a:r>
            <a:endParaRPr lang="tr-T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acute inflammation,</a:t>
            </a:r>
            <a:endParaRPr lang="tr-T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thrombophlebitis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tr-T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heart failure,</a:t>
            </a:r>
            <a:endParaRPr lang="tr-T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ever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tr-T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neoplasms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tr-T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presence of swelling or edema</a:t>
            </a:r>
            <a:endParaRPr lang="tr-T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poor thermoregulation</a:t>
            </a:r>
            <a:endParaRPr lang="tr-TR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542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38394" y="1529051"/>
            <a:ext cx="9905999" cy="2447204"/>
          </a:xfrm>
        </p:spPr>
        <p:txBody>
          <a:bodyPr/>
          <a:lstStyle/>
          <a:p>
            <a:r>
              <a:rPr lang="tr-T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Superficial thermal agents are 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convenient modalities </a:t>
            </a:r>
            <a:r>
              <a:rPr lang="tr-T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they are readily 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available, involve </a:t>
            </a:r>
            <a:r>
              <a:rPr lang="tr-T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minimal 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expense</a:t>
            </a:r>
          </a:p>
          <a:p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are </a:t>
            </a:r>
            <a:r>
              <a:rPr lang="tr-T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frequently 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 to </a:t>
            </a:r>
            <a:r>
              <a:rPr lang="tr-T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 as part of a home treatment program</a:t>
            </a:r>
          </a:p>
        </p:txBody>
      </p:sp>
      <p:grpSp>
        <p:nvGrpSpPr>
          <p:cNvPr id="6" name="Grup 5"/>
          <p:cNvGrpSpPr/>
          <p:nvPr/>
        </p:nvGrpSpPr>
        <p:grpSpPr>
          <a:xfrm>
            <a:off x="1669471" y="3713018"/>
            <a:ext cx="3969328" cy="2710441"/>
            <a:chOff x="1350817" y="3976255"/>
            <a:chExt cx="3810000" cy="2447204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50817" y="3976255"/>
              <a:ext cx="3810000" cy="2228850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1821871" y="6208015"/>
              <a:ext cx="2867891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 smtClean="0"/>
                <a:t>http://rehabvets.org/img/content/thermotherapy.jpg</a:t>
              </a:r>
              <a:endParaRPr lang="tr-TR" sz="800" dirty="0"/>
            </a:p>
          </p:txBody>
        </p:sp>
      </p:grpSp>
      <p:grpSp>
        <p:nvGrpSpPr>
          <p:cNvPr id="9" name="Grup 8"/>
          <p:cNvGrpSpPr/>
          <p:nvPr/>
        </p:nvGrpSpPr>
        <p:grpSpPr>
          <a:xfrm>
            <a:off x="6852506" y="3713017"/>
            <a:ext cx="3713018" cy="2710442"/>
            <a:chOff x="6852506" y="3713017"/>
            <a:chExt cx="3713018" cy="2710442"/>
          </a:xfrm>
        </p:grpSpPr>
        <p:pic>
          <p:nvPicPr>
            <p:cNvPr id="7" name="Resim 6"/>
            <p:cNvPicPr>
              <a:picLocks noChangeAspect="1"/>
            </p:cNvPicPr>
            <p:nvPr/>
          </p:nvPicPr>
          <p:blipFill rotWithShape="1">
            <a:blip r:embed="rId3" cstate="print"/>
            <a:srcRect t="15315" b="3486"/>
            <a:stretch/>
          </p:blipFill>
          <p:spPr>
            <a:xfrm>
              <a:off x="7188920" y="3713017"/>
              <a:ext cx="3040191" cy="2468599"/>
            </a:xfrm>
            <a:prstGeom prst="rect">
              <a:avLst/>
            </a:prstGeom>
          </p:spPr>
        </p:pic>
        <p:sp>
          <p:nvSpPr>
            <p:cNvPr id="8" name="Dikdörtgen 7"/>
            <p:cNvSpPr/>
            <p:nvPr/>
          </p:nvSpPr>
          <p:spPr>
            <a:xfrm>
              <a:off x="6852506" y="6223404"/>
              <a:ext cx="3713018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 smtClean="0"/>
                <a:t>https://4pawsrehabclinic.com/wp-content/uploads/2017/01/thermotherapy.jpg</a:t>
              </a:r>
              <a:endParaRPr lang="tr-TR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55269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877773"/>
          </a:xfrm>
        </p:spPr>
        <p:txBody>
          <a:bodyPr>
            <a:normAutofit/>
          </a:bodyPr>
          <a:lstStyle/>
          <a:p>
            <a:r>
              <a:rPr lang="tr-TR" sz="28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The Physics of Thermotherapy</a:t>
            </a:r>
            <a:endParaRPr lang="tr-TR" sz="28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1413" y="1496291"/>
            <a:ext cx="9905999" cy="1421968"/>
          </a:xfrm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Thermotherapy applications fall in the infrared portion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of the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electromagnetic spectrum just beyond the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wavelength and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frequency ranges for visible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light.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29816" y="2918259"/>
            <a:ext cx="5726257" cy="3677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093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33595" y="1030286"/>
            <a:ext cx="6894224" cy="4733204"/>
          </a:xfrm>
        </p:spPr>
        <p:txBody>
          <a:bodyPr>
            <a:normAutofit lnSpcReduction="10000"/>
          </a:bodyPr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The shorter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the wavelength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the greater the frequency and the more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superficial the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depth of penetration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Tissue must absorb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the energy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produced by the thermal agent to stimulate the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tissue’s normal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function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absorbed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energy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insufficient to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stimulate the tissue, there is no effect.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If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too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much energy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is absorbed, tissue damage may occur.</a:t>
            </a:r>
          </a:p>
        </p:txBody>
      </p:sp>
      <p:grpSp>
        <p:nvGrpSpPr>
          <p:cNvPr id="6" name="Grup 5"/>
          <p:cNvGrpSpPr/>
          <p:nvPr/>
        </p:nvGrpSpPr>
        <p:grpSpPr>
          <a:xfrm>
            <a:off x="7827819" y="796533"/>
            <a:ext cx="4100945" cy="2600355"/>
            <a:chOff x="7827819" y="2196738"/>
            <a:chExt cx="4100945" cy="2600355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80232" y="2196738"/>
              <a:ext cx="3359436" cy="2400300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7827819" y="4597038"/>
              <a:ext cx="4100945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 smtClean="0"/>
                <a:t>https://photonichealth.com/wp-content/uploads/2020/05/red-light-therapy-dogs.jpg</a:t>
              </a:r>
              <a:endParaRPr lang="tr-TR" sz="700" dirty="0"/>
            </a:p>
          </p:txBody>
        </p:sp>
      </p:grpSp>
      <p:grpSp>
        <p:nvGrpSpPr>
          <p:cNvPr id="9" name="Grup 8"/>
          <p:cNvGrpSpPr/>
          <p:nvPr/>
        </p:nvGrpSpPr>
        <p:grpSpPr>
          <a:xfrm>
            <a:off x="7999411" y="3630641"/>
            <a:ext cx="3471575" cy="2844331"/>
            <a:chOff x="7999411" y="3630641"/>
            <a:chExt cx="3471575" cy="2844331"/>
          </a:xfrm>
        </p:grpSpPr>
        <p:pic>
          <p:nvPicPr>
            <p:cNvPr id="7" name="Resim 6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99411" y="3630641"/>
              <a:ext cx="3440257" cy="2644276"/>
            </a:xfrm>
            <a:prstGeom prst="rect">
              <a:avLst/>
            </a:prstGeom>
          </p:spPr>
        </p:pic>
        <p:sp>
          <p:nvSpPr>
            <p:cNvPr id="8" name="Dikdörtgen 7"/>
            <p:cNvSpPr/>
            <p:nvPr/>
          </p:nvSpPr>
          <p:spPr>
            <a:xfrm>
              <a:off x="8048913" y="6274917"/>
              <a:ext cx="3422073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 smtClean="0"/>
                <a:t>https://redlightman.com/wp-content/uploads/reptile-bulb-510x392.jpg</a:t>
              </a:r>
              <a:endParaRPr lang="tr-TR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25467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1412" y="1307378"/>
            <a:ext cx="9905999" cy="1546658"/>
          </a:xfrm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ost </a:t>
            </a:r>
            <a:r>
              <a:rPr lang="tr-TR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infrared thermal </a:t>
            </a:r>
            <a:r>
              <a:rPr lang="tr-TR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modalities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(cold or hot packs, whirlpools,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paraffin baths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or luminous infrared devices)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can </a:t>
            </a:r>
            <a:r>
              <a:rPr lang="tr-TR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penetrate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to a depth  approximately </a:t>
            </a:r>
            <a:r>
              <a:rPr lang="tr-TR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2 cm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6" name="Grup 5"/>
          <p:cNvGrpSpPr/>
          <p:nvPr/>
        </p:nvGrpSpPr>
        <p:grpSpPr>
          <a:xfrm>
            <a:off x="1141412" y="3325091"/>
            <a:ext cx="4488873" cy="2899514"/>
            <a:chOff x="1141412" y="3325091"/>
            <a:chExt cx="4488873" cy="2899514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 rotWithShape="1">
            <a:blip r:embed="rId2" cstate="print"/>
            <a:srcRect l="1888" t="4000" r="16247"/>
            <a:stretch/>
          </p:blipFill>
          <p:spPr>
            <a:xfrm>
              <a:off x="1141412" y="3325091"/>
              <a:ext cx="4488873" cy="2699459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1427017" y="6024550"/>
              <a:ext cx="361603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 smtClean="0"/>
                <a:t>https://rehabfuryourpet.com/img/services/thermotherapy-cryotherapy.jpg</a:t>
              </a:r>
              <a:endParaRPr lang="tr-TR" sz="700" dirty="0"/>
            </a:p>
          </p:txBody>
        </p:sp>
      </p:grpSp>
      <p:grpSp>
        <p:nvGrpSpPr>
          <p:cNvPr id="9" name="Grup 8"/>
          <p:cNvGrpSpPr/>
          <p:nvPr/>
        </p:nvGrpSpPr>
        <p:grpSpPr>
          <a:xfrm>
            <a:off x="6251863" y="3325091"/>
            <a:ext cx="4953000" cy="2846273"/>
            <a:chOff x="6251863" y="3325091"/>
            <a:chExt cx="4953000" cy="2846273"/>
          </a:xfrm>
        </p:grpSpPr>
        <p:pic>
          <p:nvPicPr>
            <p:cNvPr id="7" name="Resim 6"/>
            <p:cNvPicPr>
              <a:picLocks noChangeAspect="1"/>
            </p:cNvPicPr>
            <p:nvPr/>
          </p:nvPicPr>
          <p:blipFill rotWithShape="1">
            <a:blip r:embed="rId3" cstate="print"/>
            <a:srcRect t="13741" b="15024"/>
            <a:stretch/>
          </p:blipFill>
          <p:spPr>
            <a:xfrm>
              <a:off x="6251863" y="3325091"/>
              <a:ext cx="4953000" cy="2646218"/>
            </a:xfrm>
            <a:prstGeom prst="rect">
              <a:avLst/>
            </a:prstGeom>
          </p:spPr>
        </p:pic>
        <p:sp>
          <p:nvSpPr>
            <p:cNvPr id="8" name="Dikdörtgen 7"/>
            <p:cNvSpPr/>
            <p:nvPr/>
          </p:nvSpPr>
          <p:spPr>
            <a:xfrm>
              <a:off x="6563590" y="5971309"/>
              <a:ext cx="4627418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 smtClean="0"/>
                <a:t>https://i1.wp.com/mydogsymptoms.com/wp-content/uploads/2014/05/6dc6f-hiphug.jpg?ssl=1</a:t>
              </a:r>
              <a:endParaRPr lang="tr-TR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388972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Transfer mechanisms of heat to the tissues</a:t>
            </a:r>
            <a:endParaRPr lang="tr-TR" sz="28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Conduction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is the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transfer of heat by the direct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interaction of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the molecules in one area with those 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another area 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cold/hot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packs</a:t>
            </a:r>
          </a:p>
          <a:p>
            <a:r>
              <a:rPr lang="tr-TR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Convection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is the heat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transfer by movement of air or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fluid from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 warm area to a cooler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area 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the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circulatory system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air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temperature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0093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69121" y="1750724"/>
            <a:ext cx="9905999" cy="3541714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Radiation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is the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exchange of electromagnetic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energy that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occurs when there is a difference 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temperature between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two objects. Heat transfers from a warmer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to cooler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area.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sun, infrared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lamps</a:t>
            </a:r>
          </a:p>
          <a:p>
            <a:r>
              <a:rPr lang="tr-TR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Evaporation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is the vapocoolant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sprays are used to cool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the skin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and underlying tissues by causing evaporation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and extracting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heat from the tissues.</a:t>
            </a:r>
          </a:p>
        </p:txBody>
      </p:sp>
    </p:spTree>
    <p:extLst>
      <p:ext uri="{BB962C8B-B14F-4D97-AF65-F5344CB8AC3E}">
        <p14:creationId xmlns:p14="http://schemas.microsoft.com/office/powerpoint/2010/main" val="24465967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96830" y="1653741"/>
            <a:ext cx="9905999" cy="3541714"/>
          </a:xfrm>
        </p:spPr>
        <p:txBody>
          <a:bodyPr/>
          <a:lstStyle/>
          <a:p>
            <a:r>
              <a:rPr lang="tr-TR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Conversion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is the conversion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of a nonthermal form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of energy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(mechanical, chemical) that penetrates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the tissues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and is converted to heat.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therapeutic ultrasound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sound waves being converted to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thermal energy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within the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tissues</a:t>
            </a:r>
          </a:p>
          <a:p>
            <a:r>
              <a:rPr lang="tr-TR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 thermal techniques transfer energy by conduction.</a:t>
            </a:r>
          </a:p>
        </p:txBody>
      </p:sp>
    </p:spTree>
    <p:extLst>
      <p:ext uri="{BB962C8B-B14F-4D97-AF65-F5344CB8AC3E}">
        <p14:creationId xmlns:p14="http://schemas.microsoft.com/office/powerpoint/2010/main" val="2650399908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vre">
  <a:themeElements>
    <a:clrScheme name="Devre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Devre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v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1426</Words>
  <Application>Microsoft Office PowerPoint</Application>
  <PresentationFormat>Geniş ekran</PresentationFormat>
  <Paragraphs>139</Paragraphs>
  <Slides>29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29</vt:i4>
      </vt:variant>
    </vt:vector>
  </HeadingPairs>
  <TitlesOfParts>
    <vt:vector size="37" baseType="lpstr">
      <vt:lpstr>Arial</vt:lpstr>
      <vt:lpstr>Calibri</vt:lpstr>
      <vt:lpstr>Calibri Light</vt:lpstr>
      <vt:lpstr>Trebuchet MS</vt:lpstr>
      <vt:lpstr>Tw Cen MT</vt:lpstr>
      <vt:lpstr>Wingdings</vt:lpstr>
      <vt:lpstr>Office Teması</vt:lpstr>
      <vt:lpstr>Devre</vt:lpstr>
      <vt:lpstr>THermotHerapY</vt:lpstr>
      <vt:lpstr>PowerPoint Sunusu</vt:lpstr>
      <vt:lpstr>PowerPoint Sunusu</vt:lpstr>
      <vt:lpstr>The Physics of Thermotherapy</vt:lpstr>
      <vt:lpstr>PowerPoint Sunusu</vt:lpstr>
      <vt:lpstr>PowerPoint Sunusu</vt:lpstr>
      <vt:lpstr>Transfer mechanisms of heat to the tissues</vt:lpstr>
      <vt:lpstr>PowerPoint Sunusu</vt:lpstr>
      <vt:lpstr>PowerPoint Sunusu</vt:lpstr>
      <vt:lpstr>CRYOTHERAPY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Heat therapy</vt:lpstr>
      <vt:lpstr>PowerPoint Sunusu</vt:lpstr>
      <vt:lpstr>PowerPoint Sunusu</vt:lpstr>
      <vt:lpstr>PowerPoint Sunusu</vt:lpstr>
      <vt:lpstr>PowerPoint Sunusu</vt:lpstr>
      <vt:lpstr>PowerPoint Sunusu</vt:lpstr>
      <vt:lpstr>Heat application ways</vt:lpstr>
      <vt:lpstr>Heat therapy application duration</vt:lpstr>
      <vt:lpstr>Precautions and Contraindications</vt:lpstr>
      <vt:lpstr>PowerPoint Sunusu</vt:lpstr>
      <vt:lpstr>PowerPoint Sunusu</vt:lpstr>
      <vt:lpstr>PowerPoint Sunusu</vt:lpstr>
    </vt:vector>
  </TitlesOfParts>
  <Company>Silentall Unattended Installer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Termoterapi</dc:title>
  <dc:creator>ronaldinho424</dc:creator>
  <cp:lastModifiedBy>Pınar</cp:lastModifiedBy>
  <cp:revision>38</cp:revision>
  <dcterms:created xsi:type="dcterms:W3CDTF">2021-04-18T14:50:26Z</dcterms:created>
  <dcterms:modified xsi:type="dcterms:W3CDTF">2021-11-24T06:02:46Z</dcterms:modified>
</cp:coreProperties>
</file>