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2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EC4E-02B4-42BD-9E29-A1056D3DCE8E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86F9-2326-4CAC-84BD-A49A610E6E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1173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EC4E-02B4-42BD-9E29-A1056D3DCE8E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86F9-2326-4CAC-84BD-A49A610E6E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6249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EC4E-02B4-42BD-9E29-A1056D3DCE8E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86F9-2326-4CAC-84BD-A49A610E6E98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0522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EC4E-02B4-42BD-9E29-A1056D3DCE8E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86F9-2326-4CAC-84BD-A49A610E6E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6768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EC4E-02B4-42BD-9E29-A1056D3DCE8E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86F9-2326-4CAC-84BD-A49A610E6E98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4417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EC4E-02B4-42BD-9E29-A1056D3DCE8E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86F9-2326-4CAC-84BD-A49A610E6E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5961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EC4E-02B4-42BD-9E29-A1056D3DCE8E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86F9-2326-4CAC-84BD-A49A610E6E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3930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EC4E-02B4-42BD-9E29-A1056D3DCE8E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86F9-2326-4CAC-84BD-A49A610E6E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3169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EC4E-02B4-42BD-9E29-A1056D3DCE8E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86F9-2326-4CAC-84BD-A49A610E6E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24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EC4E-02B4-42BD-9E29-A1056D3DCE8E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86F9-2326-4CAC-84BD-A49A610E6E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7900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EC4E-02B4-42BD-9E29-A1056D3DCE8E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86F9-2326-4CAC-84BD-A49A610E6E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2199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EC4E-02B4-42BD-9E29-A1056D3DCE8E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86F9-2326-4CAC-84BD-A49A610E6E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969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EC4E-02B4-42BD-9E29-A1056D3DCE8E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86F9-2326-4CAC-84BD-A49A610E6E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5918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EC4E-02B4-42BD-9E29-A1056D3DCE8E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86F9-2326-4CAC-84BD-A49A610E6E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42913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EC4E-02B4-42BD-9E29-A1056D3DCE8E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86F9-2326-4CAC-84BD-A49A610E6E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474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EC4E-02B4-42BD-9E29-A1056D3DCE8E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286F9-2326-4CAC-84BD-A49A610E6E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085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1EC4E-02B4-42BD-9E29-A1056D3DCE8E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1D8286F9-2326-4CAC-84BD-A49A610E6E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4532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32467" y="1562100"/>
            <a:ext cx="7766936" cy="2831636"/>
          </a:xfrm>
        </p:spPr>
        <p:txBody>
          <a:bodyPr/>
          <a:lstStyle/>
          <a:p>
            <a:pPr algn="ctr"/>
            <a:r>
              <a:rPr lang="tr-TR" sz="8800" b="1" dirty="0"/>
              <a:t>ŞEYH GÂLİB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0021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14400"/>
          </a:xfrm>
        </p:spPr>
        <p:txBody>
          <a:bodyPr>
            <a:normAutofit/>
          </a:bodyPr>
          <a:lstStyle/>
          <a:p>
            <a:pPr algn="ctr"/>
            <a:r>
              <a:rPr lang="tr-TR" sz="4800" dirty="0" smtClean="0"/>
              <a:t>ESERLERİ VE ŞAİRLİĞİ</a:t>
            </a:r>
            <a:endParaRPr lang="tr-TR" sz="4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524000"/>
            <a:ext cx="9381066" cy="4851399"/>
          </a:xfrm>
        </p:spPr>
        <p:txBody>
          <a:bodyPr>
            <a:noAutofit/>
          </a:bodyPr>
          <a:lstStyle/>
          <a:p>
            <a:r>
              <a:rPr lang="tr-TR" sz="3200" dirty="0" err="1"/>
              <a:t>Gâlib’in</a:t>
            </a:r>
            <a:r>
              <a:rPr lang="tr-TR" sz="3200" dirty="0"/>
              <a:t>, Mevlevî şairlerden bir kısmının hayat hikâyelerini yazarak müsvedde hâlinde </a:t>
            </a:r>
            <a:r>
              <a:rPr lang="tr-TR" sz="3200" dirty="0" err="1"/>
              <a:t>Esrâr</a:t>
            </a:r>
            <a:r>
              <a:rPr lang="tr-TR" sz="3200" dirty="0"/>
              <a:t> Dede’ye tertip ve </a:t>
            </a:r>
            <a:r>
              <a:rPr lang="tr-TR" sz="3200" dirty="0" err="1"/>
              <a:t>tasnîf</a:t>
            </a:r>
            <a:r>
              <a:rPr lang="tr-TR" sz="3200" dirty="0"/>
              <a:t> etmek üzere verdiği </a:t>
            </a:r>
            <a:r>
              <a:rPr lang="tr-TR" sz="3200" i="1" dirty="0" err="1"/>
              <a:t>Tezkire</a:t>
            </a:r>
            <a:r>
              <a:rPr lang="tr-TR" sz="3200" dirty="0" err="1"/>
              <a:t>’si</a:t>
            </a:r>
            <a:r>
              <a:rPr lang="tr-TR" sz="3200" dirty="0"/>
              <a:t> dışında dört eseri bulunmaktadır. </a:t>
            </a:r>
            <a:endParaRPr lang="tr-TR" sz="3200" dirty="0" smtClean="0"/>
          </a:p>
          <a:p>
            <a:endParaRPr lang="tr-TR" sz="3200" dirty="0"/>
          </a:p>
          <a:p>
            <a:r>
              <a:rPr lang="tr-TR" sz="3200" dirty="0"/>
              <a:t>1252/1836’da Mısır’da basılan </a:t>
            </a:r>
            <a:r>
              <a:rPr lang="tr-TR" sz="3200" i="1" dirty="0" err="1"/>
              <a:t>Dîvân</a:t>
            </a:r>
            <a:r>
              <a:rPr lang="tr-TR" sz="3200" dirty="0" err="1"/>
              <a:t>’ın</a:t>
            </a:r>
            <a:r>
              <a:rPr lang="tr-TR" sz="3200" dirty="0"/>
              <a:t> yurt içi ve yurt dışındaki farklı </a:t>
            </a:r>
            <a:r>
              <a:rPr lang="tr-TR" sz="3200" dirty="0" err="1"/>
              <a:t>kütüphanlerde</a:t>
            </a:r>
            <a:r>
              <a:rPr lang="tr-TR" sz="3200" dirty="0"/>
              <a:t> kırkın üzerinde yazma nüshası bulunmaktadır. Eser üzerinde Muhsin Kalkışım ve Abdülkadir Gürer tarafından birer doktora çalışması yapılmıştır.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520833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82600" y="939800"/>
            <a:ext cx="9423400" cy="5575299"/>
          </a:xfrm>
        </p:spPr>
        <p:txBody>
          <a:bodyPr>
            <a:normAutofit/>
          </a:bodyPr>
          <a:lstStyle/>
          <a:p>
            <a:r>
              <a:rPr lang="tr-TR" sz="3200" dirty="0"/>
              <a:t>Şaire asıl şöhretini kazandıran </a:t>
            </a:r>
            <a:r>
              <a:rPr lang="tr-TR" sz="3200" i="1" dirty="0" err="1"/>
              <a:t>Hüsn</a:t>
            </a:r>
            <a:r>
              <a:rPr lang="tr-TR" sz="3200" i="1" dirty="0"/>
              <a:t> ü Aşk</a:t>
            </a:r>
            <a:r>
              <a:rPr lang="tr-TR" sz="3200" dirty="0"/>
              <a:t>’ı, </a:t>
            </a:r>
            <a:r>
              <a:rPr lang="tr-TR" sz="3200" dirty="0" err="1"/>
              <a:t>Dîvân</a:t>
            </a:r>
            <a:r>
              <a:rPr lang="tr-TR" sz="3200" dirty="0"/>
              <a:t> Edebiyatı’nın son büyük mesnevîsi kabul edilir. 2041 beyit ve dört </a:t>
            </a:r>
            <a:r>
              <a:rPr lang="tr-TR" sz="3200" dirty="0" err="1"/>
              <a:t>tardiyyeden</a:t>
            </a:r>
            <a:r>
              <a:rPr lang="tr-TR" sz="3200" dirty="0"/>
              <a:t> oluşan eserin, yazma nüshalarının yanında farklı neşirleri de bulunmaktadır. </a:t>
            </a:r>
            <a:r>
              <a:rPr lang="tr-TR" sz="3200" i="1" dirty="0" err="1"/>
              <a:t>Hüsn</a:t>
            </a:r>
            <a:r>
              <a:rPr lang="tr-TR" sz="3200" i="1" dirty="0"/>
              <a:t> ü Aşk</a:t>
            </a:r>
            <a:r>
              <a:rPr lang="tr-TR" sz="3200" dirty="0"/>
              <a:t>, tasavvufî iç yolculuğun sembollerle anlatıldığı, soyut kavramların müşahhas örnekler üzerinden açıklanmaya çalışıldığı, sonraki şairler tarafından örnek alınan bir eserdir.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796576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3834" y="420689"/>
            <a:ext cx="8596668" cy="4964111"/>
          </a:xfrm>
        </p:spPr>
        <p:txBody>
          <a:bodyPr>
            <a:noAutofit/>
          </a:bodyPr>
          <a:lstStyle/>
          <a:p>
            <a:r>
              <a:rPr lang="tr-TR" sz="3200" i="1" dirty="0"/>
              <a:t>Şerh-i </a:t>
            </a:r>
            <a:r>
              <a:rPr lang="tr-TR" sz="3200" i="1" dirty="0" err="1"/>
              <a:t>Cezîre</a:t>
            </a:r>
            <a:r>
              <a:rPr lang="tr-TR" sz="3200" i="1" dirty="0"/>
              <a:t>-i Mesnevî</a:t>
            </a:r>
            <a:r>
              <a:rPr lang="tr-TR" sz="3200" dirty="0"/>
              <a:t>, </a:t>
            </a:r>
            <a:r>
              <a:rPr lang="tr-TR" sz="3200" dirty="0" err="1"/>
              <a:t>Yûsuf</a:t>
            </a:r>
            <a:r>
              <a:rPr lang="tr-TR" sz="3200" dirty="0"/>
              <a:t>-ı </a:t>
            </a:r>
            <a:r>
              <a:rPr lang="tr-TR" sz="3200" dirty="0" err="1"/>
              <a:t>Sîneçâk’ın</a:t>
            </a:r>
            <a:r>
              <a:rPr lang="tr-TR" sz="3200" dirty="0"/>
              <a:t> Mevlânâ’nın </a:t>
            </a:r>
            <a:r>
              <a:rPr lang="tr-TR" sz="3200" i="1" dirty="0" err="1"/>
              <a:t>Mesnevî</a:t>
            </a:r>
            <a:r>
              <a:rPr lang="tr-TR" sz="3200" dirty="0" err="1"/>
              <a:t>’sinden</a:t>
            </a:r>
            <a:r>
              <a:rPr lang="tr-TR" sz="3200" dirty="0"/>
              <a:t> seçtiği 366 beyitten oluşan </a:t>
            </a:r>
            <a:r>
              <a:rPr lang="tr-TR" sz="3200" i="1" dirty="0" err="1"/>
              <a:t>Cezîre</a:t>
            </a:r>
            <a:r>
              <a:rPr lang="tr-TR" sz="3200" i="1" dirty="0"/>
              <a:t>-i Mesnevî</a:t>
            </a:r>
            <a:r>
              <a:rPr lang="tr-TR" sz="3200" dirty="0"/>
              <a:t> adlı eserinin şerhidir. Şeyh </a:t>
            </a:r>
            <a:r>
              <a:rPr lang="tr-TR" sz="3200" dirty="0" err="1"/>
              <a:t>Gâlib’in</a:t>
            </a:r>
            <a:r>
              <a:rPr lang="tr-TR" sz="3200" dirty="0"/>
              <a:t> Türkçe tek </a:t>
            </a:r>
            <a:r>
              <a:rPr lang="tr-TR" sz="3200" dirty="0" err="1"/>
              <a:t>mensûr</a:t>
            </a:r>
            <a:r>
              <a:rPr lang="tr-TR" sz="3200" dirty="0"/>
              <a:t> eseridir</a:t>
            </a:r>
            <a:r>
              <a:rPr lang="tr-TR" sz="3200" dirty="0" smtClean="0"/>
              <a:t>.</a:t>
            </a:r>
          </a:p>
          <a:p>
            <a:r>
              <a:rPr lang="tr-TR" sz="3200" dirty="0" smtClean="0"/>
              <a:t> </a:t>
            </a:r>
            <a:r>
              <a:rPr lang="tr-TR" sz="3200" i="1" dirty="0"/>
              <a:t>es-</a:t>
            </a:r>
            <a:r>
              <a:rPr lang="tr-TR" sz="3200" i="1" dirty="0" err="1"/>
              <a:t>Sohbetü’s</a:t>
            </a:r>
            <a:r>
              <a:rPr lang="tr-TR" sz="3200" i="1" dirty="0"/>
              <a:t>-</a:t>
            </a:r>
            <a:r>
              <a:rPr lang="tr-TR" sz="3200" i="1" dirty="0" err="1"/>
              <a:t>Sâfiye</a:t>
            </a:r>
            <a:r>
              <a:rPr lang="tr-TR" sz="3200" dirty="0"/>
              <a:t> ise </a:t>
            </a:r>
            <a:r>
              <a:rPr lang="tr-TR" sz="3200" dirty="0" err="1"/>
              <a:t>Köseç</a:t>
            </a:r>
            <a:r>
              <a:rPr lang="tr-TR" sz="3200" dirty="0"/>
              <a:t> </a:t>
            </a:r>
            <a:r>
              <a:rPr lang="tr-TR" sz="3200" dirty="0" err="1"/>
              <a:t>Ahmed</a:t>
            </a:r>
            <a:r>
              <a:rPr lang="tr-TR" sz="3200" dirty="0"/>
              <a:t> Dede’nin </a:t>
            </a:r>
            <a:r>
              <a:rPr lang="tr-TR" sz="3200" i="1" dirty="0"/>
              <a:t>et-</a:t>
            </a:r>
            <a:r>
              <a:rPr lang="tr-TR" sz="3200" i="1" dirty="0" err="1"/>
              <a:t>Tuhfetü’l</a:t>
            </a:r>
            <a:r>
              <a:rPr lang="tr-TR" sz="3200" i="1" dirty="0"/>
              <a:t>-</a:t>
            </a:r>
            <a:r>
              <a:rPr lang="tr-TR" sz="3200" i="1" dirty="0" err="1"/>
              <a:t>Behiyye</a:t>
            </a:r>
            <a:r>
              <a:rPr lang="tr-TR" sz="3200" i="1" dirty="0"/>
              <a:t> fî-</a:t>
            </a:r>
            <a:r>
              <a:rPr lang="tr-TR" sz="3200" i="1" dirty="0" err="1"/>
              <a:t>Tarîkati’l</a:t>
            </a:r>
            <a:r>
              <a:rPr lang="tr-TR" sz="3200" i="1" dirty="0"/>
              <a:t>-</a:t>
            </a:r>
            <a:r>
              <a:rPr lang="tr-TR" sz="3200" i="1" dirty="0" err="1"/>
              <a:t>Mevleviyye</a:t>
            </a:r>
            <a:r>
              <a:rPr lang="tr-TR" sz="3200" dirty="0"/>
              <a:t> adlı Arapça risâlesini, yine Arapça bazı notlarla açıklamaktadır.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5731191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4200" y="457200"/>
            <a:ext cx="9499600" cy="6273799"/>
          </a:xfrm>
        </p:spPr>
        <p:txBody>
          <a:bodyPr>
            <a:normAutofit/>
          </a:bodyPr>
          <a:lstStyle/>
          <a:p>
            <a:r>
              <a:rPr lang="tr-TR" sz="3200" dirty="0"/>
              <a:t>Şiir yazmaya, nazireler kaleme alarak, büyük şairleri taklit ederek başlayan </a:t>
            </a:r>
            <a:r>
              <a:rPr lang="tr-TR" sz="3200" dirty="0" err="1"/>
              <a:t>Gâlib</a:t>
            </a:r>
            <a:r>
              <a:rPr lang="tr-TR" sz="3200" dirty="0"/>
              <a:t>; </a:t>
            </a:r>
            <a:r>
              <a:rPr lang="tr-TR" sz="3200" dirty="0" err="1"/>
              <a:t>Attâr</a:t>
            </a:r>
            <a:r>
              <a:rPr lang="tr-TR" sz="3200" dirty="0"/>
              <a:t>, </a:t>
            </a:r>
            <a:r>
              <a:rPr lang="tr-TR" sz="3200" dirty="0" err="1"/>
              <a:t>Nizâmî</a:t>
            </a:r>
            <a:r>
              <a:rPr lang="tr-TR" sz="3200" dirty="0"/>
              <a:t>, Hüsrev gibi şairleri incelemiş, özellikle Mevlânâ’dan ve </a:t>
            </a:r>
            <a:r>
              <a:rPr lang="tr-TR" sz="3200" dirty="0" err="1"/>
              <a:t>Sebk</a:t>
            </a:r>
            <a:r>
              <a:rPr lang="tr-TR" sz="3200" dirty="0"/>
              <a:t>-i </a:t>
            </a:r>
            <a:r>
              <a:rPr lang="tr-TR" sz="3200" dirty="0" err="1"/>
              <a:t>Hindî</a:t>
            </a:r>
            <a:r>
              <a:rPr lang="tr-TR" sz="3200" dirty="0"/>
              <a:t> üslûbunun önemli temsilcilerinden olan Şevket-i </a:t>
            </a:r>
            <a:r>
              <a:rPr lang="tr-TR" sz="3200" dirty="0" err="1"/>
              <a:t>Buhârî’den</a:t>
            </a:r>
            <a:r>
              <a:rPr lang="tr-TR" sz="3200" dirty="0"/>
              <a:t> son derece etkilenmiştir</a:t>
            </a:r>
            <a:r>
              <a:rPr lang="tr-TR" sz="3200" dirty="0" smtClean="0"/>
              <a:t>.</a:t>
            </a:r>
          </a:p>
          <a:p>
            <a:r>
              <a:rPr lang="tr-TR" sz="3200" dirty="0" smtClean="0"/>
              <a:t> </a:t>
            </a:r>
            <a:r>
              <a:rPr lang="tr-TR" sz="3200" dirty="0" err="1"/>
              <a:t>Fuzûlî</a:t>
            </a:r>
            <a:r>
              <a:rPr lang="tr-TR" sz="3200" dirty="0"/>
              <a:t>, </a:t>
            </a:r>
            <a:r>
              <a:rPr lang="tr-TR" sz="3200" dirty="0" err="1"/>
              <a:t>Hayâlî</a:t>
            </a:r>
            <a:r>
              <a:rPr lang="tr-TR" sz="3200" dirty="0"/>
              <a:t>, </a:t>
            </a:r>
            <a:r>
              <a:rPr lang="tr-TR" sz="3200" dirty="0" err="1"/>
              <a:t>Nef’î</a:t>
            </a:r>
            <a:r>
              <a:rPr lang="tr-TR" sz="3200" dirty="0"/>
              <a:t>, </a:t>
            </a:r>
            <a:r>
              <a:rPr lang="tr-TR" sz="3200" dirty="0" err="1"/>
              <a:t>Nedîm</a:t>
            </a:r>
            <a:r>
              <a:rPr lang="tr-TR" sz="3200" dirty="0"/>
              <a:t> gibi büyük şairlerin şiirlerini okuyarak yetişen </a:t>
            </a:r>
            <a:r>
              <a:rPr lang="tr-TR" sz="3200" dirty="0" err="1"/>
              <a:t>Gâlib</a:t>
            </a:r>
            <a:r>
              <a:rPr lang="tr-TR" sz="3200" dirty="0"/>
              <a:t>, tüm bu zirve şahsiyetlerden farklı olarak, yeni bir şiir anlayışının, farklı bir sanat telakkisinin peşinde olmuştur.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126332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393701"/>
            <a:ext cx="9863666" cy="5647662"/>
          </a:xfrm>
        </p:spPr>
        <p:txBody>
          <a:bodyPr>
            <a:noAutofit/>
          </a:bodyPr>
          <a:lstStyle/>
          <a:p>
            <a:r>
              <a:rPr lang="tr-TR" sz="3200" dirty="0" err="1"/>
              <a:t>Gâlib’in</a:t>
            </a:r>
            <a:r>
              <a:rPr lang="tr-TR" sz="3200" dirty="0"/>
              <a:t> asıl amacı; şiiri eskilerin tekrarlayıp durdukları teşbihlerden ve mecazlardan arındırmak, orijinal mazmunlar ve </a:t>
            </a:r>
            <a:r>
              <a:rPr lang="tr-TR" sz="3200" dirty="0" err="1"/>
              <a:t>istiârelerle</a:t>
            </a:r>
            <a:r>
              <a:rPr lang="tr-TR" sz="3200" dirty="0"/>
              <a:t> sanat ve anlam derinliğine dayanan yeni bir tarz ortaya koymaktır</a:t>
            </a:r>
            <a:r>
              <a:rPr lang="tr-TR" sz="3200" dirty="0" smtClean="0"/>
              <a:t>.</a:t>
            </a:r>
          </a:p>
          <a:p>
            <a:r>
              <a:rPr lang="tr-TR" sz="3200" dirty="0" smtClean="0"/>
              <a:t> </a:t>
            </a:r>
            <a:r>
              <a:rPr lang="tr-TR" sz="3200" dirty="0"/>
              <a:t>Üstün bir anlatım ve hayâl gücüne sahip olan </a:t>
            </a:r>
            <a:r>
              <a:rPr lang="tr-TR" sz="3200" dirty="0" err="1"/>
              <a:t>Gâlib</a:t>
            </a:r>
            <a:r>
              <a:rPr lang="tr-TR" sz="3200" dirty="0"/>
              <a:t>, hedefine tam anlamıyla ulaşamamışsa da; mananın söze hâkim olduğu, ince ve girift hayallerin ön plana çıktığı, karmaşık çağrışımlara sahip, kimi zaman anlaşılması güç bir anlam örgüsüne sahip şiirleriyle, “</a:t>
            </a:r>
            <a:r>
              <a:rPr lang="tr-TR" sz="3200" dirty="0" err="1"/>
              <a:t>Dîvân</a:t>
            </a:r>
            <a:r>
              <a:rPr lang="tr-TR" sz="3200" dirty="0"/>
              <a:t> şiirinin son büyük şairi” olma unvanını elde etmiştir.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883075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0034" y="331789"/>
            <a:ext cx="8596668" cy="6094411"/>
          </a:xfrm>
        </p:spPr>
        <p:txBody>
          <a:bodyPr>
            <a:noAutofit/>
          </a:bodyPr>
          <a:lstStyle/>
          <a:p>
            <a:r>
              <a:rPr lang="tr-TR" sz="3200" dirty="0" err="1"/>
              <a:t>Gâlib</a:t>
            </a:r>
            <a:r>
              <a:rPr lang="tr-TR" sz="3200" dirty="0"/>
              <a:t>, yaşadığı dönemden günümüze </a:t>
            </a:r>
            <a:r>
              <a:rPr lang="tr-TR" sz="3200" dirty="0" err="1"/>
              <a:t>pekçok</a:t>
            </a:r>
            <a:r>
              <a:rPr lang="tr-TR" sz="3200" dirty="0"/>
              <a:t> şair üzerinde etkili olmuştur. Çağdaşı </a:t>
            </a:r>
            <a:r>
              <a:rPr lang="tr-TR" sz="3200" dirty="0" err="1"/>
              <a:t>Esrâr</a:t>
            </a:r>
            <a:r>
              <a:rPr lang="tr-TR" sz="3200" dirty="0"/>
              <a:t> Dede başta olmak üzere, Pertev, Aynî, Şeref Hanım, Şeyhülislâm </a:t>
            </a:r>
            <a:r>
              <a:rPr lang="tr-TR" sz="3200" dirty="0" err="1"/>
              <a:t>Ârif</a:t>
            </a:r>
            <a:r>
              <a:rPr lang="tr-TR" sz="3200" dirty="0"/>
              <a:t> Hikmet, Yenişehirli </a:t>
            </a:r>
            <a:r>
              <a:rPr lang="tr-TR" sz="3200" dirty="0" err="1"/>
              <a:t>Avnî</a:t>
            </a:r>
            <a:r>
              <a:rPr lang="tr-TR" sz="3200" dirty="0"/>
              <a:t>; Şeyh </a:t>
            </a:r>
            <a:r>
              <a:rPr lang="tr-TR" sz="3200" dirty="0" err="1"/>
              <a:t>Gâlib’i</a:t>
            </a:r>
            <a:r>
              <a:rPr lang="tr-TR" sz="3200" dirty="0"/>
              <a:t> seven ve ondan etkilenen bazı şairlerdir. </a:t>
            </a:r>
            <a:endParaRPr lang="tr-TR" sz="3200" dirty="0" smtClean="0"/>
          </a:p>
          <a:p>
            <a:r>
              <a:rPr lang="tr-TR" sz="3200" dirty="0" smtClean="0"/>
              <a:t>Kendisinden </a:t>
            </a:r>
            <a:r>
              <a:rPr lang="tr-TR" sz="3200" dirty="0"/>
              <a:t>sonra yetişenler arasında </a:t>
            </a:r>
            <a:r>
              <a:rPr lang="tr-TR" sz="3200" dirty="0" err="1"/>
              <a:t>Gâlib’in</a:t>
            </a:r>
            <a:r>
              <a:rPr lang="tr-TR" sz="3200" dirty="0"/>
              <a:t> en güçlü izleyicisi ise, </a:t>
            </a:r>
            <a:r>
              <a:rPr lang="tr-TR" sz="3200" dirty="0" err="1"/>
              <a:t>Dîvân</a:t>
            </a:r>
            <a:r>
              <a:rPr lang="tr-TR" sz="3200" dirty="0"/>
              <a:t> şiirinin XIX. yüzyıldaki son temsilcilerinden olan İzzet Molla’dır.</a:t>
            </a:r>
          </a:p>
        </p:txBody>
      </p:sp>
    </p:spTree>
    <p:extLst>
      <p:ext uri="{BB962C8B-B14F-4D97-AF65-F5344CB8AC3E}">
        <p14:creationId xmlns:p14="http://schemas.microsoft.com/office/powerpoint/2010/main" val="3106400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54100"/>
          </a:xfrm>
        </p:spPr>
        <p:txBody>
          <a:bodyPr>
            <a:normAutofit/>
          </a:bodyPr>
          <a:lstStyle/>
          <a:p>
            <a:pPr algn="ctr"/>
            <a:r>
              <a:rPr lang="tr-TR" sz="4400" dirty="0" smtClean="0"/>
              <a:t>KAYNAKÇA</a:t>
            </a:r>
            <a:endParaRPr lang="tr-TR" sz="4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549401"/>
            <a:ext cx="9190566" cy="4491962"/>
          </a:xfrm>
        </p:spPr>
        <p:txBody>
          <a:bodyPr>
            <a:noAutofit/>
          </a:bodyPr>
          <a:lstStyle/>
          <a:p>
            <a:pPr lvl="0"/>
            <a:r>
              <a:rPr lang="tr-TR" sz="2400" dirty="0" smtClean="0"/>
              <a:t>Ali </a:t>
            </a:r>
            <a:r>
              <a:rPr lang="tr-TR" sz="2400" dirty="0"/>
              <a:t>Enver, </a:t>
            </a:r>
            <a:r>
              <a:rPr lang="tr-TR" sz="2400" i="1" dirty="0" err="1"/>
              <a:t>Semâ‘hâne</a:t>
            </a:r>
            <a:r>
              <a:rPr lang="tr-TR" sz="2400" i="1" dirty="0"/>
              <a:t>-i </a:t>
            </a:r>
            <a:r>
              <a:rPr lang="tr-TR" sz="2400" i="1" dirty="0" err="1"/>
              <a:t>Edeb</a:t>
            </a:r>
            <a:r>
              <a:rPr lang="tr-TR" sz="2400" dirty="0"/>
              <a:t>, Âlem Matbaası, İstanbul 1309.</a:t>
            </a:r>
          </a:p>
          <a:p>
            <a:pPr lvl="0"/>
            <a:r>
              <a:rPr lang="tr-TR" sz="2400" dirty="0"/>
              <a:t>Alparslan, Ali, </a:t>
            </a:r>
            <a:r>
              <a:rPr lang="tr-TR" sz="2400" i="1" dirty="0"/>
              <a:t>Şeyh </a:t>
            </a:r>
            <a:r>
              <a:rPr lang="tr-TR" sz="2400" i="1" dirty="0" err="1"/>
              <a:t>Gâlib</a:t>
            </a:r>
            <a:r>
              <a:rPr lang="tr-TR" sz="2400" dirty="0"/>
              <a:t>, Kültür ve Turizm Bakanlığı Yayınları, Ankara1988.</a:t>
            </a:r>
          </a:p>
          <a:p>
            <a:pPr lvl="0"/>
            <a:r>
              <a:rPr lang="tr-TR" sz="2400" dirty="0"/>
              <a:t>Ayvazoğlu, Beşir, </a:t>
            </a:r>
            <a:r>
              <a:rPr lang="tr-TR" sz="2400" i="1" dirty="0"/>
              <a:t>Şeyh </a:t>
            </a:r>
            <a:r>
              <a:rPr lang="tr-TR" sz="2400" i="1" dirty="0" err="1"/>
              <a:t>Gâlib</a:t>
            </a:r>
            <a:r>
              <a:rPr lang="tr-TR" sz="2400" i="1" dirty="0"/>
              <a:t> Kitabı</a:t>
            </a:r>
            <a:r>
              <a:rPr lang="tr-TR" sz="2400" dirty="0"/>
              <a:t>, İstanbul Büyükşehir Belediyesi Yayınları, İstanbul 1995.</a:t>
            </a:r>
          </a:p>
          <a:p>
            <a:pPr lvl="0"/>
            <a:r>
              <a:rPr lang="tr-TR" sz="2400" dirty="0"/>
              <a:t>Esrar Dede, </a:t>
            </a:r>
            <a:r>
              <a:rPr lang="tr-TR" sz="2400" i="1" dirty="0"/>
              <a:t>Tezkire-i </a:t>
            </a:r>
            <a:r>
              <a:rPr lang="tr-TR" sz="2400" i="1" dirty="0" err="1"/>
              <a:t>Şu’arâ-yı</a:t>
            </a:r>
            <a:r>
              <a:rPr lang="tr-TR" sz="2400" i="1" dirty="0"/>
              <a:t> </a:t>
            </a:r>
            <a:r>
              <a:rPr lang="tr-TR" sz="2400" i="1" dirty="0" err="1"/>
              <a:t>Mevleviyye</a:t>
            </a:r>
            <a:r>
              <a:rPr lang="tr-TR" sz="2400" dirty="0"/>
              <a:t>, Haz.: İlhan Genç, Atatürk Kültür Merkezi Yayınları, Ankara 2000.</a:t>
            </a:r>
          </a:p>
          <a:p>
            <a:pPr lvl="0"/>
            <a:r>
              <a:rPr lang="tr-TR" sz="2400" dirty="0"/>
              <a:t>Kalkışım, Muhsin, </a:t>
            </a:r>
            <a:r>
              <a:rPr lang="tr-TR" sz="2400" i="1" dirty="0"/>
              <a:t>Şeyh </a:t>
            </a:r>
            <a:r>
              <a:rPr lang="tr-TR" sz="2400" i="1" dirty="0" err="1"/>
              <a:t>Gâlib</a:t>
            </a:r>
            <a:r>
              <a:rPr lang="tr-TR" sz="2400" i="1" dirty="0"/>
              <a:t> </a:t>
            </a:r>
            <a:r>
              <a:rPr lang="tr-TR" sz="2400" i="1" dirty="0" err="1"/>
              <a:t>Dîvânı</a:t>
            </a:r>
            <a:r>
              <a:rPr lang="tr-TR" sz="2400" dirty="0"/>
              <a:t>, </a:t>
            </a:r>
            <a:r>
              <a:rPr lang="tr-TR" sz="2400" dirty="0" err="1"/>
              <a:t>Akçağ</a:t>
            </a:r>
            <a:r>
              <a:rPr lang="tr-TR" sz="2400" dirty="0"/>
              <a:t> Yayınları, Ankara 1994.</a:t>
            </a:r>
          </a:p>
          <a:p>
            <a:pPr lvl="0"/>
            <a:r>
              <a:rPr lang="tr-TR" sz="2400" dirty="0"/>
              <a:t>Okçu, Naci, </a:t>
            </a:r>
            <a:r>
              <a:rPr lang="tr-TR" sz="2400" i="1" dirty="0"/>
              <a:t>Şeyh </a:t>
            </a:r>
            <a:r>
              <a:rPr lang="tr-TR" sz="2400" i="1" dirty="0" err="1"/>
              <a:t>Gâlib</a:t>
            </a:r>
            <a:r>
              <a:rPr lang="tr-TR" sz="2400" i="1" dirty="0"/>
              <a:t> </a:t>
            </a:r>
            <a:r>
              <a:rPr lang="tr-TR" sz="2400" i="1" dirty="0" err="1"/>
              <a:t>Dîvânı</a:t>
            </a:r>
            <a:r>
              <a:rPr lang="tr-TR" sz="2400" dirty="0"/>
              <a:t>, Türkiye Diyanet Vakfı Yayınları, Ankara 2011.</a:t>
            </a:r>
          </a:p>
        </p:txBody>
      </p:sp>
    </p:spTree>
    <p:extLst>
      <p:ext uri="{BB962C8B-B14F-4D97-AF65-F5344CB8AC3E}">
        <p14:creationId xmlns:p14="http://schemas.microsoft.com/office/powerpoint/2010/main" val="11304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52500"/>
          </a:xfrm>
        </p:spPr>
        <p:txBody>
          <a:bodyPr>
            <a:normAutofit/>
          </a:bodyPr>
          <a:lstStyle/>
          <a:p>
            <a:pPr algn="ctr"/>
            <a:r>
              <a:rPr lang="tr-TR" sz="5400" dirty="0" smtClean="0"/>
              <a:t>HAYATI</a:t>
            </a:r>
            <a:endParaRPr lang="tr-TR" sz="5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562101"/>
            <a:ext cx="8596668" cy="4479262"/>
          </a:xfrm>
        </p:spPr>
        <p:txBody>
          <a:bodyPr>
            <a:noAutofit/>
          </a:bodyPr>
          <a:lstStyle/>
          <a:p>
            <a:r>
              <a:rPr lang="tr-TR" sz="3200" dirty="0"/>
              <a:t>Asıl adı </a:t>
            </a:r>
            <a:r>
              <a:rPr lang="tr-TR" sz="3200" dirty="0" err="1"/>
              <a:t>Mehmed</a:t>
            </a:r>
            <a:r>
              <a:rPr lang="tr-TR" sz="3200" dirty="0"/>
              <a:t> </a:t>
            </a:r>
            <a:r>
              <a:rPr lang="tr-TR" sz="3200" dirty="0" err="1"/>
              <a:t>Es’ad</a:t>
            </a:r>
            <a:r>
              <a:rPr lang="tr-TR" sz="3200" dirty="0"/>
              <a:t> olan şair, 1171/1757-58 yılında İstanbul’da Yenikapı </a:t>
            </a:r>
            <a:r>
              <a:rPr lang="tr-TR" sz="3200" dirty="0" err="1"/>
              <a:t>Mevlevîhânesi’ne</a:t>
            </a:r>
            <a:r>
              <a:rPr lang="tr-TR" sz="3200" dirty="0"/>
              <a:t> yakın bir evde doğmuştur. Babası Melâmî-</a:t>
            </a:r>
            <a:r>
              <a:rPr lang="tr-TR" sz="3200" dirty="0" err="1"/>
              <a:t>meşreb</a:t>
            </a:r>
            <a:r>
              <a:rPr lang="tr-TR" sz="3200" dirty="0"/>
              <a:t> bir Mevlevî olan Mustafa </a:t>
            </a:r>
            <a:r>
              <a:rPr lang="tr-TR" sz="3200" dirty="0" err="1"/>
              <a:t>Reşîd</a:t>
            </a:r>
            <a:r>
              <a:rPr lang="tr-TR" sz="3200" dirty="0"/>
              <a:t> Efendi, annesi Emine Hatun’dur. </a:t>
            </a:r>
            <a:r>
              <a:rPr lang="tr-TR" sz="3200" dirty="0" err="1"/>
              <a:t>Gâlib’in</a:t>
            </a:r>
            <a:r>
              <a:rPr lang="tr-TR" sz="3200" dirty="0"/>
              <a:t> babası </a:t>
            </a:r>
            <a:r>
              <a:rPr lang="tr-TR" sz="3200" dirty="0" err="1"/>
              <a:t>Peçevî</a:t>
            </a:r>
            <a:r>
              <a:rPr lang="tr-TR" sz="3200" dirty="0"/>
              <a:t> </a:t>
            </a:r>
            <a:r>
              <a:rPr lang="tr-TR" sz="3200" dirty="0" err="1"/>
              <a:t>Ârif</a:t>
            </a:r>
            <a:r>
              <a:rPr lang="tr-TR" sz="3200" dirty="0"/>
              <a:t> </a:t>
            </a:r>
            <a:r>
              <a:rPr lang="tr-TR" sz="3200" dirty="0" err="1"/>
              <a:t>Ahmed</a:t>
            </a:r>
            <a:r>
              <a:rPr lang="tr-TR" sz="3200" dirty="0"/>
              <a:t> Dede’den, dedesi Muhammed Efendi ise </a:t>
            </a:r>
            <a:r>
              <a:rPr lang="tr-TR" sz="3200" dirty="0" err="1"/>
              <a:t>Safiyullah</a:t>
            </a:r>
            <a:r>
              <a:rPr lang="tr-TR" sz="3200" dirty="0"/>
              <a:t> Musa Dede’den </a:t>
            </a:r>
            <a:r>
              <a:rPr lang="tr-TR" sz="3200" dirty="0" err="1"/>
              <a:t>inâbet</a:t>
            </a:r>
            <a:r>
              <a:rPr lang="tr-TR" sz="3200" dirty="0"/>
              <a:t> alarak Mevlevîliğe intisap etmiş âlim </a:t>
            </a:r>
            <a:r>
              <a:rPr lang="tr-TR" sz="3200" dirty="0" err="1"/>
              <a:t>zâtlardır</a:t>
            </a:r>
            <a:r>
              <a:rPr lang="tr-TR" sz="3200" dirty="0"/>
              <a:t>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262291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9400" y="254000"/>
            <a:ext cx="10668000" cy="6438899"/>
          </a:xfrm>
        </p:spPr>
        <p:txBody>
          <a:bodyPr/>
          <a:lstStyle/>
          <a:p>
            <a:r>
              <a:rPr lang="tr-TR" sz="3200" dirty="0"/>
              <a:t>Mevlevî bir ailenin çocuğu olarak dünyaya gelen şairin ilk hocası babası olmuş; İbrahim </a:t>
            </a:r>
            <a:r>
              <a:rPr lang="tr-TR" sz="3200" dirty="0" err="1"/>
              <a:t>Şâhidî</a:t>
            </a:r>
            <a:r>
              <a:rPr lang="tr-TR" sz="3200" dirty="0"/>
              <a:t> (ö. 957/1550)’</a:t>
            </a:r>
            <a:r>
              <a:rPr lang="tr-TR" sz="3200" dirty="0" err="1"/>
              <a:t>nin</a:t>
            </a:r>
            <a:r>
              <a:rPr lang="tr-TR" sz="3200" dirty="0"/>
              <a:t> </a:t>
            </a:r>
            <a:r>
              <a:rPr lang="tr-TR" sz="3200" i="1" dirty="0" err="1"/>
              <a:t>Mesnevî</a:t>
            </a:r>
            <a:r>
              <a:rPr lang="tr-TR" sz="3200" dirty="0" err="1"/>
              <a:t>’nin</a:t>
            </a:r>
            <a:r>
              <a:rPr lang="tr-TR" sz="3200" dirty="0"/>
              <a:t> anlaşılması için yazdığı manzum bir lügat olan </a:t>
            </a:r>
            <a:r>
              <a:rPr lang="tr-TR" sz="3200" i="1" dirty="0" err="1"/>
              <a:t>Tuhfe</a:t>
            </a:r>
            <a:r>
              <a:rPr lang="tr-TR" sz="3200" i="1" dirty="0"/>
              <a:t>-i </a:t>
            </a:r>
            <a:r>
              <a:rPr lang="tr-TR" sz="3200" i="1" dirty="0" err="1"/>
              <a:t>Şâhidî</a:t>
            </a:r>
            <a:r>
              <a:rPr lang="tr-TR" sz="3200" dirty="0" err="1"/>
              <a:t>’yi</a:t>
            </a:r>
            <a:r>
              <a:rPr lang="tr-TR" sz="3200" dirty="0"/>
              <a:t> ondan okumuştur</a:t>
            </a:r>
            <a:r>
              <a:rPr lang="tr-TR" sz="3200" dirty="0" smtClean="0"/>
              <a:t>.</a:t>
            </a:r>
          </a:p>
          <a:p>
            <a:r>
              <a:rPr lang="tr-TR" sz="3200" dirty="0" smtClean="0"/>
              <a:t>Farsçayı </a:t>
            </a:r>
            <a:r>
              <a:rPr lang="tr-TR" sz="3200" dirty="0"/>
              <a:t>Hoca Süleyman </a:t>
            </a:r>
            <a:r>
              <a:rPr lang="tr-TR" sz="3200" dirty="0" err="1"/>
              <a:t>Neş’et</a:t>
            </a:r>
            <a:r>
              <a:rPr lang="tr-TR" sz="3200" dirty="0"/>
              <a:t> Efendi’den, Arapçayı ise Hamdi Efendi’den öğrenmiştir. Ali </a:t>
            </a:r>
            <a:r>
              <a:rPr lang="tr-TR" sz="3200" dirty="0" err="1"/>
              <a:t>Şir</a:t>
            </a:r>
            <a:r>
              <a:rPr lang="tr-TR" sz="3200" dirty="0"/>
              <a:t> </a:t>
            </a:r>
            <a:r>
              <a:rPr lang="tr-TR" sz="3200" dirty="0" err="1"/>
              <a:t>Nevâî’yi</a:t>
            </a:r>
            <a:r>
              <a:rPr lang="tr-TR" sz="3200" dirty="0"/>
              <a:t> okuyabilmek için Doğu Türkçesini de öğrenen </a:t>
            </a:r>
            <a:r>
              <a:rPr lang="tr-TR" sz="3200" dirty="0" err="1"/>
              <a:t>Gâlib’in</a:t>
            </a:r>
            <a:r>
              <a:rPr lang="tr-TR" sz="3200" dirty="0"/>
              <a:t> kendisinden çok şey öğrendiğini bizzat ifade ettiği bir başka isim ise Galata </a:t>
            </a:r>
            <a:r>
              <a:rPr lang="tr-TR" sz="3200" dirty="0" err="1"/>
              <a:t>Mevlevîhânesi</a:t>
            </a:r>
            <a:r>
              <a:rPr lang="tr-TR" sz="3200" dirty="0"/>
              <a:t> Şeyhi olan Aşçıbaşı Hüseyin Dede’dir.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1825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444499"/>
            <a:ext cx="9749366" cy="5596863"/>
          </a:xfrm>
        </p:spPr>
        <p:txBody>
          <a:bodyPr>
            <a:normAutofit/>
          </a:bodyPr>
          <a:lstStyle/>
          <a:p>
            <a:r>
              <a:rPr lang="tr-TR" sz="3200" dirty="0"/>
              <a:t>Şair, 1195/1780 yılında, henüz yirmi dört yaşında iken </a:t>
            </a:r>
            <a:r>
              <a:rPr lang="tr-TR" sz="3200" i="1" dirty="0" err="1"/>
              <a:t>Dîvân</a:t>
            </a:r>
            <a:r>
              <a:rPr lang="tr-TR" sz="3200" dirty="0" err="1"/>
              <a:t>’ını</a:t>
            </a:r>
            <a:r>
              <a:rPr lang="tr-TR" sz="3200" dirty="0"/>
              <a:t> tertip etmiş; yirmi altı yaşında </a:t>
            </a:r>
            <a:r>
              <a:rPr lang="tr-TR" sz="3200" i="1" dirty="0" err="1"/>
              <a:t>Hüsn</a:t>
            </a:r>
            <a:r>
              <a:rPr lang="tr-TR" sz="3200" i="1" dirty="0"/>
              <a:t> ü Aşk</a:t>
            </a:r>
            <a:r>
              <a:rPr lang="tr-TR" sz="3200" dirty="0"/>
              <a:t>’ını altı aylık bir sürede tamamlamıştır. Şiirlerinde önceleri </a:t>
            </a:r>
            <a:r>
              <a:rPr lang="tr-TR" sz="3200" dirty="0" err="1"/>
              <a:t>Es’ad</a:t>
            </a:r>
            <a:r>
              <a:rPr lang="tr-TR" sz="3200" dirty="0"/>
              <a:t> mahlasını kullanan şair, aynı mahlaslı diğer şairlerden kendisini ayırmak için sonraları </a:t>
            </a:r>
            <a:r>
              <a:rPr lang="tr-TR" sz="3200" dirty="0" err="1"/>
              <a:t>Gâlib</a:t>
            </a:r>
            <a:r>
              <a:rPr lang="tr-TR" sz="3200" dirty="0"/>
              <a:t> mahlasını seçmiştir. </a:t>
            </a:r>
            <a:endParaRPr lang="tr-TR" sz="3200" dirty="0" smtClean="0"/>
          </a:p>
          <a:p>
            <a:endParaRPr lang="tr-TR" sz="3200" i="1" dirty="0"/>
          </a:p>
          <a:p>
            <a:r>
              <a:rPr lang="tr-TR" sz="3200" i="1" dirty="0" err="1" smtClean="0"/>
              <a:t>Dîvân</a:t>
            </a:r>
            <a:r>
              <a:rPr lang="tr-TR" sz="3200" dirty="0" err="1" smtClean="0"/>
              <a:t>’ında</a:t>
            </a:r>
            <a:r>
              <a:rPr lang="tr-TR" sz="3200" dirty="0" smtClean="0"/>
              <a:t> </a:t>
            </a:r>
            <a:r>
              <a:rPr lang="tr-TR" sz="3200" dirty="0"/>
              <a:t>çoğunlukla </a:t>
            </a:r>
            <a:r>
              <a:rPr lang="tr-TR" sz="3200" dirty="0" err="1"/>
              <a:t>Gâlib</a:t>
            </a:r>
            <a:r>
              <a:rPr lang="tr-TR" sz="3200" dirty="0"/>
              <a:t> mahlasını tercih eden şairin, bazı şiirlerinde </a:t>
            </a:r>
            <a:r>
              <a:rPr lang="tr-TR" sz="3200" dirty="0" err="1"/>
              <a:t>Es’ad</a:t>
            </a:r>
            <a:r>
              <a:rPr lang="tr-TR" sz="3200" dirty="0"/>
              <a:t>, iki şiirinde ise </a:t>
            </a:r>
            <a:r>
              <a:rPr lang="tr-TR" sz="3200" dirty="0" err="1"/>
              <a:t>Es’ad</a:t>
            </a:r>
            <a:r>
              <a:rPr lang="tr-TR" sz="3200" dirty="0"/>
              <a:t> </a:t>
            </a:r>
            <a:r>
              <a:rPr lang="tr-TR" sz="3200" dirty="0" err="1"/>
              <a:t>Gâlib</a:t>
            </a:r>
            <a:r>
              <a:rPr lang="tr-TR" sz="3200" dirty="0"/>
              <a:t> mahlasını kullandığı görülür. </a:t>
            </a:r>
          </a:p>
        </p:txBody>
      </p:sp>
    </p:spTree>
    <p:extLst>
      <p:ext uri="{BB962C8B-B14F-4D97-AF65-F5344CB8AC3E}">
        <p14:creationId xmlns:p14="http://schemas.microsoft.com/office/powerpoint/2010/main" val="1913675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444501"/>
            <a:ext cx="9685866" cy="5596862"/>
          </a:xfrm>
        </p:spPr>
        <p:txBody>
          <a:bodyPr>
            <a:normAutofit/>
          </a:bodyPr>
          <a:lstStyle/>
          <a:p>
            <a:r>
              <a:rPr lang="tr-TR" sz="3200" i="1" dirty="0" err="1"/>
              <a:t>Dîvân</a:t>
            </a:r>
            <a:r>
              <a:rPr lang="tr-TR" sz="3200" dirty="0" err="1"/>
              <a:t>’ını</a:t>
            </a:r>
            <a:r>
              <a:rPr lang="tr-TR" sz="3200" dirty="0"/>
              <a:t> tertip ettiği sıralarda </a:t>
            </a:r>
            <a:r>
              <a:rPr lang="tr-TR" sz="3200" dirty="0" err="1"/>
              <a:t>Dîvân</a:t>
            </a:r>
            <a:r>
              <a:rPr lang="tr-TR" sz="3200" dirty="0"/>
              <a:t>-ı </a:t>
            </a:r>
            <a:r>
              <a:rPr lang="tr-TR" sz="3200" dirty="0" err="1"/>
              <a:t>Hümâyûn</a:t>
            </a:r>
            <a:r>
              <a:rPr lang="tr-TR" sz="3200" dirty="0"/>
              <a:t> </a:t>
            </a:r>
            <a:r>
              <a:rPr lang="tr-TR" sz="3200" dirty="0" err="1"/>
              <a:t>Kalemi’nde</a:t>
            </a:r>
            <a:r>
              <a:rPr lang="tr-TR" sz="3200" dirty="0"/>
              <a:t> memurluk yapan </a:t>
            </a:r>
            <a:r>
              <a:rPr lang="tr-TR" sz="3200" dirty="0" err="1"/>
              <a:t>Gâlib</a:t>
            </a:r>
            <a:r>
              <a:rPr lang="tr-TR" sz="3200" dirty="0"/>
              <a:t>, 1198/1784 yılında ailesinin arzusu hilafına, Mevlânâ </a:t>
            </a:r>
            <a:r>
              <a:rPr lang="tr-TR" sz="3200" dirty="0" err="1"/>
              <a:t>Dergâhı’nda</a:t>
            </a:r>
            <a:r>
              <a:rPr lang="tr-TR" sz="3200" dirty="0"/>
              <a:t> çileye girmek üzere Konya’ya gitmiştir. Ancak </a:t>
            </a:r>
            <a:r>
              <a:rPr lang="tr-TR" sz="3200" dirty="0" err="1"/>
              <a:t>Gâlib</a:t>
            </a:r>
            <a:r>
              <a:rPr lang="tr-TR" sz="3200" dirty="0"/>
              <a:t> çilesini burada tamamlayamamıştır. </a:t>
            </a:r>
            <a:endParaRPr lang="tr-TR" sz="3200" dirty="0" smtClean="0"/>
          </a:p>
          <a:p>
            <a:r>
              <a:rPr lang="tr-TR" sz="3200" dirty="0" err="1" smtClean="0"/>
              <a:t>Gâlib’in</a:t>
            </a:r>
            <a:r>
              <a:rPr lang="tr-TR" sz="3200" dirty="0" smtClean="0"/>
              <a:t> </a:t>
            </a:r>
            <a:r>
              <a:rPr lang="tr-TR" sz="3200" dirty="0"/>
              <a:t>anne ve babasının, oğullarının hasretine dayanamayarak </a:t>
            </a:r>
            <a:r>
              <a:rPr lang="tr-TR" sz="3200" dirty="0" err="1"/>
              <a:t>Dergâh’ta</a:t>
            </a:r>
            <a:r>
              <a:rPr lang="tr-TR" sz="3200" dirty="0"/>
              <a:t> hilâfet görevini yürüten </a:t>
            </a:r>
            <a:r>
              <a:rPr lang="tr-TR" sz="3200" dirty="0" err="1"/>
              <a:t>Seyyid</a:t>
            </a:r>
            <a:r>
              <a:rPr lang="tr-TR" sz="3200" dirty="0"/>
              <a:t> </a:t>
            </a:r>
            <a:r>
              <a:rPr lang="tr-TR" sz="3200" dirty="0" err="1"/>
              <a:t>Ebû</a:t>
            </a:r>
            <a:r>
              <a:rPr lang="tr-TR" sz="3200" dirty="0"/>
              <a:t> Bekir Çelebi’ye </a:t>
            </a:r>
            <a:r>
              <a:rPr lang="tr-TR" sz="3200" dirty="0" err="1"/>
              <a:t>müraccatları</a:t>
            </a:r>
            <a:r>
              <a:rPr lang="tr-TR" sz="3200" dirty="0"/>
              <a:t> üzerine; şairin çilesini İstanbul’da tamamlamasına izin verilmiştir.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228765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330200"/>
            <a:ext cx="9800166" cy="6261100"/>
          </a:xfrm>
        </p:spPr>
        <p:txBody>
          <a:bodyPr>
            <a:normAutofit lnSpcReduction="10000"/>
          </a:bodyPr>
          <a:lstStyle/>
          <a:p>
            <a:r>
              <a:rPr lang="tr-TR" sz="3000" dirty="0"/>
              <a:t>İstanbul’a dönen </a:t>
            </a:r>
            <a:r>
              <a:rPr lang="tr-TR" sz="3000" dirty="0" err="1"/>
              <a:t>Gâlib</a:t>
            </a:r>
            <a:r>
              <a:rPr lang="tr-TR" sz="3000" dirty="0"/>
              <a:t>, Yenikapı </a:t>
            </a:r>
            <a:r>
              <a:rPr lang="tr-TR" sz="3000" dirty="0" err="1"/>
              <a:t>Mevlevîhânesi’nde</a:t>
            </a:r>
            <a:r>
              <a:rPr lang="tr-TR" sz="3000" dirty="0"/>
              <a:t> Ali </a:t>
            </a:r>
            <a:r>
              <a:rPr lang="tr-TR" sz="3000" dirty="0" err="1"/>
              <a:t>Nutkî</a:t>
            </a:r>
            <a:r>
              <a:rPr lang="tr-TR" sz="3000" dirty="0"/>
              <a:t> Dede’nin yanında çilesini tamamlamış; 1201/1787’de “dede” olmuştur. Daha sonra Ali </a:t>
            </a:r>
            <a:r>
              <a:rPr lang="tr-TR" sz="3000" dirty="0" err="1"/>
              <a:t>Nutkî</a:t>
            </a:r>
            <a:r>
              <a:rPr lang="tr-TR" sz="3000" dirty="0"/>
              <a:t> Dede’den hilâfet alan Şeyh </a:t>
            </a:r>
            <a:r>
              <a:rPr lang="tr-TR" sz="3000" dirty="0" err="1"/>
              <a:t>Gâlib</a:t>
            </a:r>
            <a:r>
              <a:rPr lang="tr-TR" sz="3000" dirty="0"/>
              <a:t>, 1204/1790’da Sütlüce’de </a:t>
            </a:r>
            <a:r>
              <a:rPr lang="tr-TR" sz="3000" dirty="0" err="1"/>
              <a:t>Yûsuf</a:t>
            </a:r>
            <a:r>
              <a:rPr lang="tr-TR" sz="3000" dirty="0"/>
              <a:t>-ı </a:t>
            </a:r>
            <a:r>
              <a:rPr lang="tr-TR" sz="3000" dirty="0" err="1"/>
              <a:t>Sîneçâk’ın</a:t>
            </a:r>
            <a:r>
              <a:rPr lang="tr-TR" sz="3000" dirty="0"/>
              <a:t> türbesine yakın bir yerde bir ev satın alarak </a:t>
            </a:r>
            <a:r>
              <a:rPr lang="tr-TR" sz="3000" dirty="0" err="1"/>
              <a:t>ikâmet</a:t>
            </a:r>
            <a:r>
              <a:rPr lang="tr-TR" sz="3000" dirty="0"/>
              <a:t> etmeye başlamıştır</a:t>
            </a:r>
            <a:r>
              <a:rPr lang="tr-TR" sz="3000" dirty="0" smtClean="0"/>
              <a:t>.</a:t>
            </a:r>
          </a:p>
          <a:p>
            <a:pPr marL="0" indent="0">
              <a:buNone/>
            </a:pPr>
            <a:r>
              <a:rPr lang="tr-TR" sz="3000" dirty="0" smtClean="0"/>
              <a:t> </a:t>
            </a:r>
          </a:p>
          <a:p>
            <a:r>
              <a:rPr lang="tr-TR" sz="3000" dirty="0" smtClean="0"/>
              <a:t>1205/1791 </a:t>
            </a:r>
            <a:r>
              <a:rPr lang="tr-TR" sz="3000" dirty="0"/>
              <a:t>yılında Galata </a:t>
            </a:r>
            <a:r>
              <a:rPr lang="tr-TR" sz="3000" dirty="0" err="1"/>
              <a:t>Mevlevîhânesi</a:t>
            </a:r>
            <a:r>
              <a:rPr lang="tr-TR" sz="3000" dirty="0"/>
              <a:t> Şeyhi Halil Numan Dede’nin yerine tayin edilen Konya’daki Şems Dergâhı </a:t>
            </a:r>
            <a:r>
              <a:rPr lang="tr-TR" sz="3000" dirty="0" err="1"/>
              <a:t>türbedârı</a:t>
            </a:r>
            <a:r>
              <a:rPr lang="tr-TR" sz="3000" dirty="0"/>
              <a:t> Abdullah Dede’nin yolda vefat etmesi üzerine Şeyh </a:t>
            </a:r>
            <a:r>
              <a:rPr lang="tr-TR" sz="3000" dirty="0" err="1"/>
              <a:t>Gâlib</a:t>
            </a:r>
            <a:r>
              <a:rPr lang="tr-TR" sz="3000" dirty="0"/>
              <a:t>, 9 Şevvâl 1205/11 Haziran 1791 günü Galata </a:t>
            </a:r>
            <a:r>
              <a:rPr lang="tr-TR" sz="3000" dirty="0" err="1"/>
              <a:t>Melvevîhânesi’nin</a:t>
            </a:r>
            <a:r>
              <a:rPr lang="tr-TR" sz="3000" dirty="0"/>
              <a:t> şeyhliğine getirilmiştir. </a:t>
            </a:r>
          </a:p>
          <a:p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3780888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533401"/>
            <a:ext cx="9317566" cy="5507962"/>
          </a:xfrm>
        </p:spPr>
        <p:txBody>
          <a:bodyPr>
            <a:normAutofit/>
          </a:bodyPr>
          <a:lstStyle/>
          <a:p>
            <a:r>
              <a:rPr lang="tr-TR" sz="3200" dirty="0"/>
              <a:t>Mevlevî şairleri hakkında bir Tezkire yazan </a:t>
            </a:r>
            <a:r>
              <a:rPr lang="tr-TR" sz="3200" dirty="0" err="1"/>
              <a:t>Esrâr</a:t>
            </a:r>
            <a:r>
              <a:rPr lang="tr-TR" sz="3200" dirty="0"/>
              <a:t> Dede (ö. 1211/1796), şairin en samimi dostlarındandır. Eserinde </a:t>
            </a:r>
            <a:r>
              <a:rPr lang="tr-TR" sz="3200" dirty="0" err="1"/>
              <a:t>Gâlib’in</a:t>
            </a:r>
            <a:r>
              <a:rPr lang="tr-TR" sz="3200" dirty="0"/>
              <a:t> hayatına uzunca bir yer ayıran </a:t>
            </a:r>
            <a:r>
              <a:rPr lang="tr-TR" sz="3200" dirty="0" err="1"/>
              <a:t>Esrâr</a:t>
            </a:r>
            <a:r>
              <a:rPr lang="tr-TR" sz="3200" dirty="0"/>
              <a:t>, şeyhi </a:t>
            </a:r>
            <a:r>
              <a:rPr lang="tr-TR" sz="3200" dirty="0" err="1"/>
              <a:t>Gâlib’e</a:t>
            </a:r>
            <a:r>
              <a:rPr lang="tr-TR" sz="3200" dirty="0"/>
              <a:t> olan sevgisini, eserlerinde yer yer dile getirmiştir. </a:t>
            </a:r>
            <a:endParaRPr lang="tr-TR" sz="3200" dirty="0" smtClean="0"/>
          </a:p>
          <a:p>
            <a:endParaRPr lang="tr-TR" sz="3200" dirty="0"/>
          </a:p>
          <a:p>
            <a:r>
              <a:rPr lang="tr-TR" sz="3200" dirty="0" err="1" smtClean="0"/>
              <a:t>Gâlib’e</a:t>
            </a:r>
            <a:r>
              <a:rPr lang="tr-TR" sz="3200" dirty="0" smtClean="0"/>
              <a:t> </a:t>
            </a:r>
            <a:r>
              <a:rPr lang="tr-TR" sz="3200" dirty="0"/>
              <a:t>ve eserlerine büyük bir hayranlık ve muhabbet besleyen bir diğer isim ise saraydan </a:t>
            </a:r>
            <a:r>
              <a:rPr lang="tr-TR" sz="3200" dirty="0" err="1" smtClean="0"/>
              <a:t>Mevlevîhâne’ye</a:t>
            </a:r>
            <a:r>
              <a:rPr lang="tr-TR" sz="3200" dirty="0" smtClean="0"/>
              <a:t> </a:t>
            </a:r>
            <a:r>
              <a:rPr lang="tr-TR" sz="3200" dirty="0"/>
              <a:t>onu ziyaret etmek için gelen dönemin padişahı Sultan III. </a:t>
            </a:r>
            <a:r>
              <a:rPr lang="tr-TR" sz="3200" dirty="0" err="1" smtClean="0"/>
              <a:t>Seli.m’dir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633274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482601"/>
            <a:ext cx="9571566" cy="5558762"/>
          </a:xfrm>
        </p:spPr>
        <p:txBody>
          <a:bodyPr>
            <a:normAutofit/>
          </a:bodyPr>
          <a:lstStyle/>
          <a:p>
            <a:r>
              <a:rPr lang="tr-TR" sz="3200" dirty="0" err="1" smtClean="0"/>
              <a:t>Hükümdâra</a:t>
            </a:r>
            <a:r>
              <a:rPr lang="tr-TR" sz="3200" dirty="0"/>
              <a:t>, Galata </a:t>
            </a:r>
            <a:r>
              <a:rPr lang="tr-TR" sz="3200" dirty="0" err="1"/>
              <a:t>Mevlevîhânesi’nin</a:t>
            </a:r>
            <a:r>
              <a:rPr lang="tr-TR" sz="3200" dirty="0"/>
              <a:t> tamiri için bir </a:t>
            </a:r>
            <a:r>
              <a:rPr lang="tr-TR" sz="3200" dirty="0" err="1"/>
              <a:t>kasîde</a:t>
            </a:r>
            <a:r>
              <a:rPr lang="tr-TR" sz="3200" dirty="0"/>
              <a:t> sunan </a:t>
            </a:r>
            <a:r>
              <a:rPr lang="tr-TR" sz="3200" dirty="0" err="1"/>
              <a:t>Gâlib’in</a:t>
            </a:r>
            <a:r>
              <a:rPr lang="tr-TR" sz="3200" dirty="0"/>
              <a:t> bu isteğini yerine getiren III. Selim, </a:t>
            </a:r>
            <a:r>
              <a:rPr lang="tr-TR" sz="3200" dirty="0" err="1"/>
              <a:t>Mevlevîhâne’ye</a:t>
            </a:r>
            <a:r>
              <a:rPr lang="tr-TR" sz="3200" dirty="0"/>
              <a:t> ayrıca bir şadırvan, </a:t>
            </a:r>
            <a:r>
              <a:rPr lang="tr-TR" sz="3200" dirty="0" err="1"/>
              <a:t>semâhâne</a:t>
            </a:r>
            <a:r>
              <a:rPr lang="tr-TR" sz="3200" dirty="0"/>
              <a:t> içine ise bir </a:t>
            </a:r>
            <a:r>
              <a:rPr lang="tr-TR" sz="3200" dirty="0" err="1"/>
              <a:t>mahfel</a:t>
            </a:r>
            <a:r>
              <a:rPr lang="tr-TR" sz="3200" dirty="0"/>
              <a:t>-i </a:t>
            </a:r>
            <a:r>
              <a:rPr lang="tr-TR" sz="3200" dirty="0" err="1"/>
              <a:t>hümâyûn</a:t>
            </a:r>
            <a:r>
              <a:rPr lang="tr-TR" sz="3200" dirty="0"/>
              <a:t> yaptırmıştır. </a:t>
            </a:r>
            <a:endParaRPr lang="tr-TR" sz="3200" dirty="0" smtClean="0"/>
          </a:p>
          <a:p>
            <a:endParaRPr lang="tr-TR" sz="3200" dirty="0"/>
          </a:p>
          <a:p>
            <a:r>
              <a:rPr lang="tr-TR" sz="3200" dirty="0" smtClean="0"/>
              <a:t>Padişahın </a:t>
            </a:r>
            <a:r>
              <a:rPr lang="tr-TR" sz="3200" dirty="0" err="1"/>
              <a:t>Gâlib’e</a:t>
            </a:r>
            <a:r>
              <a:rPr lang="tr-TR" sz="3200" dirty="0"/>
              <a:t> gösterdiği teveccühün bir başka göstergesi ise şairin </a:t>
            </a:r>
            <a:r>
              <a:rPr lang="tr-TR" sz="3200" i="1" dirty="0" err="1"/>
              <a:t>Dîvân</a:t>
            </a:r>
            <a:r>
              <a:rPr lang="tr-TR" sz="3200" dirty="0" err="1"/>
              <a:t>’ını</a:t>
            </a:r>
            <a:r>
              <a:rPr lang="tr-TR" sz="3200" dirty="0"/>
              <a:t> yazdırarak cilt ve tezhibi için 300 altın sarf etmesi olmuştur.</a:t>
            </a:r>
          </a:p>
        </p:txBody>
      </p:sp>
    </p:spTree>
    <p:extLst>
      <p:ext uri="{BB962C8B-B14F-4D97-AF65-F5344CB8AC3E}">
        <p14:creationId xmlns:p14="http://schemas.microsoft.com/office/powerpoint/2010/main" val="3325341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508001"/>
            <a:ext cx="9482666" cy="5533362"/>
          </a:xfrm>
        </p:spPr>
        <p:txBody>
          <a:bodyPr>
            <a:normAutofit/>
          </a:bodyPr>
          <a:lstStyle/>
          <a:p>
            <a:r>
              <a:rPr lang="tr-TR" sz="3200" dirty="0"/>
              <a:t>Şeyh </a:t>
            </a:r>
            <a:r>
              <a:rPr lang="tr-TR" sz="3200" dirty="0" err="1"/>
              <a:t>Gâlib’in</a:t>
            </a:r>
            <a:r>
              <a:rPr lang="tr-TR" sz="3200" dirty="0"/>
              <a:t> Galata </a:t>
            </a:r>
            <a:r>
              <a:rPr lang="tr-TR" sz="3200" dirty="0" err="1"/>
              <a:t>Melvevîhânesi’ndeki</a:t>
            </a:r>
            <a:r>
              <a:rPr lang="tr-TR" sz="3200" dirty="0"/>
              <a:t> görevi sekiz yıl sürmüştür. 1209/1794’te annesi Emine Hatun’u, bundan iki yıl sonra da çok sevdiği dostu ve </a:t>
            </a:r>
            <a:r>
              <a:rPr lang="tr-TR" sz="3200" dirty="0" err="1"/>
              <a:t>dervîşi</a:t>
            </a:r>
            <a:r>
              <a:rPr lang="tr-TR" sz="3200" dirty="0"/>
              <a:t> </a:t>
            </a:r>
            <a:r>
              <a:rPr lang="tr-TR" sz="3200" dirty="0" err="1"/>
              <a:t>Esrâr</a:t>
            </a:r>
            <a:r>
              <a:rPr lang="tr-TR" sz="3200" dirty="0"/>
              <a:t> Dede’yi kaybetmesi </a:t>
            </a:r>
            <a:r>
              <a:rPr lang="tr-TR" sz="3200" dirty="0" err="1"/>
              <a:t>Gâlib’i</a:t>
            </a:r>
            <a:r>
              <a:rPr lang="tr-TR" sz="3200" dirty="0"/>
              <a:t> derinden üzmüş, sonrasında kendisi de hastalanarak kırk iki yaşında iken 27 Recep 1213/4 Ocak 1799 tarihinde vefat etmiştir. </a:t>
            </a:r>
            <a:endParaRPr lang="tr-TR" sz="3200" dirty="0" smtClean="0"/>
          </a:p>
          <a:p>
            <a:r>
              <a:rPr lang="tr-TR" sz="3200" dirty="0" smtClean="0"/>
              <a:t>Galata </a:t>
            </a:r>
            <a:r>
              <a:rPr lang="tr-TR" sz="3200" dirty="0" err="1"/>
              <a:t>Melvevîhânesi</a:t>
            </a:r>
            <a:r>
              <a:rPr lang="tr-TR" sz="3200" dirty="0"/>
              <a:t> bahçesinde, Mevlevî şeyhi ve </a:t>
            </a:r>
            <a:r>
              <a:rPr lang="tr-TR" sz="3200" i="1" dirty="0"/>
              <a:t>Mesnevî</a:t>
            </a:r>
            <a:r>
              <a:rPr lang="tr-TR" sz="3200" dirty="0"/>
              <a:t> </a:t>
            </a:r>
            <a:r>
              <a:rPr lang="tr-TR" sz="3200" dirty="0" err="1"/>
              <a:t>şârihi</a:t>
            </a:r>
            <a:r>
              <a:rPr lang="tr-TR" sz="3200" dirty="0"/>
              <a:t> olan İsmail </a:t>
            </a:r>
            <a:r>
              <a:rPr lang="tr-TR" sz="3200" dirty="0" err="1"/>
              <a:t>Rusûhî</a:t>
            </a:r>
            <a:r>
              <a:rPr lang="tr-TR" sz="3200" dirty="0"/>
              <a:t> </a:t>
            </a:r>
            <a:r>
              <a:rPr lang="tr-TR" sz="3200" dirty="0" err="1"/>
              <a:t>Ankaravî’nin</a:t>
            </a:r>
            <a:r>
              <a:rPr lang="tr-TR" sz="3200" dirty="0"/>
              <a:t> Türbesi’ne </a:t>
            </a:r>
            <a:r>
              <a:rPr lang="tr-TR" sz="3200" dirty="0" err="1"/>
              <a:t>defn</a:t>
            </a:r>
            <a:r>
              <a:rPr lang="tr-TR" sz="3200" dirty="0"/>
              <a:t> edilmiştir. </a:t>
            </a:r>
          </a:p>
        </p:txBody>
      </p:sp>
    </p:spTree>
    <p:extLst>
      <p:ext uri="{BB962C8B-B14F-4D97-AF65-F5344CB8AC3E}">
        <p14:creationId xmlns:p14="http://schemas.microsoft.com/office/powerpoint/2010/main" val="380979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ristal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Kristal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ristal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</TotalTime>
  <Words>987</Words>
  <Application>Microsoft Office PowerPoint</Application>
  <PresentationFormat>Geniş ekran</PresentationFormat>
  <Paragraphs>41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Kristal</vt:lpstr>
      <vt:lpstr>ŞEYH GÂLİB </vt:lpstr>
      <vt:lpstr>HAYATI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ESERLERİ VE ŞAİRLİĞİ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Company>MoTuN TncTR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ŞEYH GÂLİB </dc:title>
  <dc:creator>aaa</dc:creator>
  <cp:lastModifiedBy>aaa</cp:lastModifiedBy>
  <cp:revision>4</cp:revision>
  <dcterms:created xsi:type="dcterms:W3CDTF">2018-04-11T09:48:47Z</dcterms:created>
  <dcterms:modified xsi:type="dcterms:W3CDTF">2018-04-11T10:20:06Z</dcterms:modified>
</cp:coreProperties>
</file>