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27.05.2014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27.05.2014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27.05.2014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0C40B-ECC1-4D6F-929F-0FAB6AFA32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27.05.2014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27.05.2014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27.05.2014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27.05.2014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27.05.2014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27.05.2014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27.05.2014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27.05.2014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27.05.2014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Rekreasyon ve Spor Dersi 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solidFill>
                  <a:schemeClr val="folHlink"/>
                </a:solidFill>
              </a:rPr>
              <a:t>Etkinliği yönetenler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Grubun her bir üyesinin sahip olduğu becerilerle yeni becerilere sahip olunmasını sağlarlar (kareografi)</a:t>
            </a:r>
          </a:p>
          <a:p>
            <a:pPr eaLnBrk="1" hangingPunct="1"/>
            <a:r>
              <a:rPr lang="tr-TR" smtClean="0"/>
              <a:t>Ortak fikir birliği sağlarlar.</a:t>
            </a:r>
          </a:p>
          <a:p>
            <a:pPr eaLnBrk="1" hangingPunct="1"/>
            <a:r>
              <a:rPr lang="tr-TR" smtClean="0"/>
              <a:t>Çalıştığı kişilerin kişisel dinamiklerini destekleyerek grubu yönetirler.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solidFill>
                  <a:schemeClr val="folHlink"/>
                </a:solidFill>
              </a:rPr>
              <a:t>Etkinliği yönetenler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Grupta etkili bir iletişim ortamı yaratırlar.</a:t>
            </a:r>
          </a:p>
          <a:p>
            <a:pPr eaLnBrk="1" hangingPunct="1"/>
            <a:r>
              <a:rPr lang="tr-TR" smtClean="0"/>
              <a:t>Grubun tüm kaynaklardan yararlanmasını ve ulaşmasını sağlarlar.</a:t>
            </a:r>
          </a:p>
          <a:p>
            <a:pPr eaLnBrk="1" hangingPunct="1"/>
            <a:r>
              <a:rPr lang="tr-TR" smtClean="0"/>
              <a:t>Grup içinde pozitif bir çevre yaratmaya çalışırlar.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solidFill>
                  <a:schemeClr val="folHlink"/>
                </a:solidFill>
              </a:rPr>
              <a:t>Etkinliği yönetenler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Grubu hedeflerine ulaştırmaya çalışırlar.</a:t>
            </a:r>
          </a:p>
          <a:p>
            <a:pPr eaLnBrk="1" hangingPunct="1"/>
            <a:r>
              <a:rPr lang="tr-TR" smtClean="0"/>
              <a:t>Liderliği güçlendirerek diğerlerinin bu liderlik sorumluluğunu paylaşmasını sağlar ve diğerlerini etkinlik sırasında güç verir ve desteklerler.</a:t>
            </a:r>
          </a:p>
          <a:p>
            <a:pPr eaLnBrk="1" hangingPunct="1">
              <a:buFontTx/>
              <a:buNone/>
            </a:pPr>
            <a:endParaRPr lang="tr-TR" smtClean="0"/>
          </a:p>
          <a:p>
            <a:pPr eaLnBrk="1" hangingPunct="1"/>
            <a:r>
              <a:rPr lang="tr-TR" smtClean="0"/>
              <a:t>(Bens, 2000; Peel, 2000; Vidal, 2004)</a:t>
            </a:r>
          </a:p>
          <a:p>
            <a:pPr eaLnBrk="1" hangingPunct="1"/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solidFill>
                  <a:schemeClr val="folHlink"/>
                </a:solidFill>
              </a:rPr>
              <a:t>Etkinlik yönetimi için ipuçları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tr-TR" sz="2800" smtClean="0"/>
              <a:t>İletişimi destekle</a:t>
            </a:r>
          </a:p>
          <a:p>
            <a:pPr eaLnBrk="1" hangingPunct="1"/>
            <a:r>
              <a:rPr lang="tr-TR" sz="2800" smtClean="0"/>
              <a:t>Kişi yerine probleme odaklan.</a:t>
            </a:r>
          </a:p>
          <a:p>
            <a:pPr eaLnBrk="1" hangingPunct="1"/>
            <a:r>
              <a:rPr lang="tr-TR" sz="2800" smtClean="0"/>
              <a:t>Grup birliği sağlamak için aynı dili konuş (vücut ve kelime olarak)</a:t>
            </a:r>
          </a:p>
          <a:p>
            <a:pPr eaLnBrk="1" hangingPunct="1"/>
            <a:r>
              <a:rPr lang="tr-TR" sz="2800" smtClean="0"/>
              <a:t>Her bir kişinin fikirlerini grubu cesaretlendirmek için kullan.</a:t>
            </a:r>
          </a:p>
        </p:txBody>
      </p:sp>
      <p:sp>
        <p:nvSpPr>
          <p:cNvPr id="22532" name="Rectangle 6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endParaRPr lang="tr-TR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solidFill>
                  <a:schemeClr val="folHlink"/>
                </a:solidFill>
              </a:rPr>
              <a:t>Etkinlik yönetimi için ipuçları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Konuşmayı sürdür(küsme)</a:t>
            </a:r>
          </a:p>
          <a:p>
            <a:pPr eaLnBrk="1" hangingPunct="1"/>
            <a:r>
              <a:rPr lang="tr-TR" smtClean="0"/>
              <a:t>Bilgi geri dönüşüne açık olduğun konusunda cesaretlendir.</a:t>
            </a:r>
          </a:p>
          <a:p>
            <a:pPr eaLnBrk="1" hangingPunct="1"/>
            <a:r>
              <a:rPr lang="tr-TR" smtClean="0"/>
              <a:t>Basit bir dil kullan.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solidFill>
                  <a:schemeClr val="folHlink"/>
                </a:solidFill>
              </a:rPr>
              <a:t>Etkinlik yönetimi için ipuçları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İkili anlam taşıyan deyimler kullanma </a:t>
            </a:r>
          </a:p>
          <a:p>
            <a:pPr eaLnBrk="1" hangingPunct="1">
              <a:buFontTx/>
              <a:buNone/>
            </a:pPr>
            <a:r>
              <a:rPr lang="tr-TR" smtClean="0"/>
              <a:t>( kullanacaksan açık olsun), herkesin seni ve birbirini anladığından emin ol.</a:t>
            </a:r>
          </a:p>
          <a:p>
            <a:pPr eaLnBrk="1" hangingPunct="1"/>
            <a:r>
              <a:rPr lang="tr-TR" smtClean="0"/>
              <a:t>Bir şey söylerken başka bir şey söyleme. Karşılılık konuş, göndermeler yapma.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solidFill>
                  <a:schemeClr val="folHlink"/>
                </a:solidFill>
              </a:rPr>
              <a:t>Etkinlik yönetimi için ipuçları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İyi bir dinleyici ve konuşurken herkesin söylediğini herkesin dinlediğinden emin ol ve böyle bir ortam yarat.</a:t>
            </a:r>
          </a:p>
          <a:p>
            <a:pPr eaLnBrk="1" hangingPunct="1"/>
            <a:r>
              <a:rPr lang="tr-TR" smtClean="0"/>
              <a:t>Herkese konuşma şansı ver.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solidFill>
                  <a:schemeClr val="folHlink"/>
                </a:solidFill>
              </a:rPr>
              <a:t>Etkinlik yönetimi için ipuçları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Tarafsız kal ve başkalarıyla aynı düşünceyi paylaşıyorsan bile bunu iletişim sürecinde özel odaklanmış bir konu gibi gösterme.</a:t>
            </a:r>
          </a:p>
          <a:p>
            <a:pPr eaLnBrk="1" hangingPunct="1"/>
            <a:r>
              <a:rPr lang="tr-TR" smtClean="0"/>
              <a:t>Sorular sor; katılıma davet et, ana probleme ilişkin tahminlerde bulun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solidFill>
                  <a:schemeClr val="folHlink"/>
                </a:solidFill>
              </a:rPr>
              <a:t>Etkinlik yönetimi için ipuçları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tr-TR" sz="2800" smtClean="0"/>
              <a:t>İdealleri sentezle; grubun diğer üyelerini de bu ideallere yaklaştıracak bir yapı kur.</a:t>
            </a:r>
          </a:p>
          <a:p>
            <a:pPr eaLnBrk="1" hangingPunct="1"/>
            <a:r>
              <a:rPr lang="tr-TR" sz="2800" smtClean="0"/>
              <a:t>Çizgide kal</a:t>
            </a:r>
          </a:p>
          <a:p>
            <a:pPr eaLnBrk="1" hangingPunct="1"/>
            <a:r>
              <a:rPr lang="tr-TR" sz="2800" smtClean="0"/>
              <a:t>Açıkla, toparla</a:t>
            </a:r>
          </a:p>
          <a:p>
            <a:pPr eaLnBrk="1" hangingPunct="1"/>
            <a:r>
              <a:rPr lang="tr-TR" sz="2000" smtClean="0"/>
              <a:t>(Bens, 2000; Greenberg, 2002)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 smtClean="0"/>
              <a:t>Rekreasyonun Özellikleri</a:t>
            </a:r>
            <a:r>
              <a:rPr lang="tr-TR" sz="2400" dirty="0"/>
              <a:t/>
            </a:r>
            <a:br>
              <a:rPr lang="tr-TR" sz="2400" dirty="0"/>
            </a:br>
            <a:endParaRPr lang="tr-TR" sz="2400" dirty="0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tr-TR" sz="2000"/>
              <a:t>Etkinliklere katılma ve devam etme zorunluluğu yoktur.</a:t>
            </a:r>
          </a:p>
          <a:p>
            <a:pPr>
              <a:lnSpc>
                <a:spcPct val="80000"/>
              </a:lnSpc>
            </a:pPr>
            <a:r>
              <a:rPr lang="tr-TR" sz="2000"/>
              <a:t>Her yaştaki ve cinsteki bireyler katılabilir.</a:t>
            </a:r>
          </a:p>
          <a:p>
            <a:pPr>
              <a:lnSpc>
                <a:spcPct val="80000"/>
              </a:lnSpc>
            </a:pPr>
            <a:r>
              <a:rPr lang="tr-TR" sz="2000"/>
              <a:t>Etkinlikler bireyin kendisini ifade edebilmesine ve yaratıcı olmasına imkan sağlar, yeni deneyimler kazandırır.</a:t>
            </a:r>
          </a:p>
          <a:p>
            <a:pPr>
              <a:lnSpc>
                <a:spcPct val="80000"/>
              </a:lnSpc>
            </a:pPr>
            <a:r>
              <a:rPr lang="tr-TR" sz="2000"/>
              <a:t>Maddi kazanç elde etmek amacı yoktur.</a:t>
            </a:r>
          </a:p>
          <a:p>
            <a:pPr>
              <a:lnSpc>
                <a:spcPct val="80000"/>
              </a:lnSpc>
            </a:pPr>
            <a:r>
              <a:rPr lang="tr-TR" sz="2000"/>
              <a:t>Her türlü alan ve şartlarda uygulanabilir. (Açık-kapalı, yaz-kış, doğa, aktif-pasif)</a:t>
            </a:r>
          </a:p>
          <a:p>
            <a:pPr>
              <a:lnSpc>
                <a:spcPct val="80000"/>
              </a:lnSpc>
            </a:pPr>
            <a:r>
              <a:rPr lang="tr-TR" sz="2000"/>
              <a:t>Etkinliklerin, katılımcıya bireysel ve toplumsal özellikler kazandırması eklenir, arkadaşlık ilişkisi kurulmasını sağlar.</a:t>
            </a:r>
          </a:p>
          <a:p>
            <a:pPr>
              <a:lnSpc>
                <a:spcPct val="80000"/>
              </a:lnSpc>
            </a:pPr>
            <a:r>
              <a:rPr lang="tr-TR" sz="2000"/>
              <a:t>Toplumun yapısına uygun olmalıdır. Bir toplum için hazırlanan rekreasyon örneği, bir başka toplumda benimsenmeyebilir.</a:t>
            </a:r>
          </a:p>
          <a:p>
            <a:pPr>
              <a:lnSpc>
                <a:spcPct val="80000"/>
              </a:lnSpc>
            </a:pPr>
            <a:r>
              <a:rPr lang="tr-TR" sz="2000"/>
              <a:t>Mutlu ve sağlıklı bireyler yaratmasını sağlar.</a:t>
            </a:r>
          </a:p>
          <a:p>
            <a:pPr>
              <a:lnSpc>
                <a:spcPct val="80000"/>
              </a:lnSpc>
            </a:pPr>
            <a:r>
              <a:rPr lang="tr-TR" sz="2000"/>
              <a:t> Üretime hizmet eder, üretkenliği artırır, çalışmayı verimli kılar ve verimliliği artırır,</a:t>
            </a:r>
          </a:p>
          <a:p>
            <a:pPr>
              <a:lnSpc>
                <a:spcPct val="80000"/>
              </a:lnSpc>
            </a:pPr>
            <a:endParaRPr lang="tr-TR" sz="1400"/>
          </a:p>
          <a:p>
            <a:pPr>
              <a:lnSpc>
                <a:spcPct val="80000"/>
              </a:lnSpc>
            </a:pPr>
            <a:endParaRPr lang="tr-TR" sz="200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2800" dirty="0" smtClean="0"/>
              <a:t>Rekreasyonun Özellikleri</a:t>
            </a: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/>
              <a:t/>
            </a:r>
            <a:br>
              <a:rPr lang="tr-TR" sz="2400" dirty="0"/>
            </a:br>
            <a:endParaRPr lang="tr-TR" sz="2400" dirty="0"/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tr-TR" sz="2400"/>
              <a:t>Boş zamanda yapılır ve genellikle bir çeşit etkinliği gerektirir. Etkinlik, fiziksel, zihinsel, toplumsal yada duygusal olabilir.</a:t>
            </a:r>
          </a:p>
          <a:p>
            <a:pPr>
              <a:lnSpc>
                <a:spcPct val="80000"/>
              </a:lnSpc>
            </a:pPr>
            <a:r>
              <a:rPr lang="tr-TR" sz="2400"/>
              <a:t>Gönüllülük esastır. Birey bu etkinlikleri kendisi seçer ve kendi isteği ile katılır.</a:t>
            </a:r>
          </a:p>
          <a:p>
            <a:pPr>
              <a:lnSpc>
                <a:spcPct val="80000"/>
              </a:lnSpc>
            </a:pPr>
            <a:r>
              <a:rPr lang="tr-TR" sz="2400"/>
              <a:t>Bireysel, grupsal, örgütlü, örgütsüz gibi çeşitli durumlarda olabilir, esnektir.</a:t>
            </a:r>
          </a:p>
          <a:p>
            <a:pPr>
              <a:lnSpc>
                <a:spcPct val="80000"/>
              </a:lnSpc>
            </a:pPr>
            <a:r>
              <a:rPr lang="tr-TR" sz="2400"/>
              <a:t>Bu etkinliklere katılmak, bireye ani ve doğrudan bir doyum sağlar.</a:t>
            </a:r>
          </a:p>
          <a:p>
            <a:pPr>
              <a:lnSpc>
                <a:spcPct val="80000"/>
              </a:lnSpc>
            </a:pPr>
            <a:r>
              <a:rPr lang="tr-TR" sz="2400"/>
              <a:t>Ciddi ve amaçlıdır. Kişiye göre bir değeri vardır.</a:t>
            </a:r>
          </a:p>
          <a:p>
            <a:pPr>
              <a:lnSpc>
                <a:spcPct val="80000"/>
              </a:lnSpc>
            </a:pPr>
            <a:r>
              <a:rPr lang="tr-TR" sz="2400"/>
              <a:t>Evrensel olarak uygulanır.</a:t>
            </a:r>
          </a:p>
          <a:p>
            <a:pPr>
              <a:lnSpc>
                <a:spcPct val="80000"/>
              </a:lnSpc>
            </a:pPr>
            <a:r>
              <a:rPr lang="tr-TR" sz="2400"/>
              <a:t> Seçilen etkinlikler geniş bir çeşitlilik gösterir. İsteyen aynı anda birden fazla etkinlikte bulunabilir.</a:t>
            </a:r>
          </a:p>
          <a:p>
            <a:pPr>
              <a:lnSpc>
                <a:spcPct val="80000"/>
              </a:lnSpc>
            </a:pPr>
            <a:endParaRPr lang="tr-TR" sz="240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Rekreasyon çeşitleri</a:t>
            </a:r>
            <a:endParaRPr lang="tr-TR" dirty="0"/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2800"/>
              <a:t>Ticari rekreasyon ( gezi )</a:t>
            </a:r>
          </a:p>
          <a:p>
            <a:r>
              <a:rPr lang="tr-TR" sz="2800"/>
              <a:t>Sosyal rekreasyon ( yemek ve davetlere katılım )</a:t>
            </a:r>
          </a:p>
          <a:p>
            <a:r>
              <a:rPr lang="tr-TR" sz="2800"/>
              <a:t>Uluslar arası rekreasyon (uluslar arası seyahat )</a:t>
            </a:r>
          </a:p>
          <a:p>
            <a:r>
              <a:rPr lang="tr-TR" sz="2800"/>
              <a:t>Estetik rekreasyon ( sanat olaylarını izleme,müzik yapıtlarını dinleme)</a:t>
            </a:r>
          </a:p>
          <a:p>
            <a:r>
              <a:rPr lang="tr-TR" sz="2800"/>
              <a:t>Fiziksel rekreasyon ( spor etkinlikleri )</a:t>
            </a:r>
          </a:p>
          <a:p>
            <a:r>
              <a:rPr lang="tr-TR" sz="2800"/>
              <a:t>Orman rekreasyon ( orman gezileri,tabiattan yararlanma )</a:t>
            </a:r>
          </a:p>
          <a:p>
            <a:endParaRPr lang="tr-TR" sz="280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Rekreasyon çeşitleri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sz="2400"/>
              <a:t>Diğer gruplama ise STEİN ve SESMON’a aittir. Bunlara göre;</a:t>
            </a:r>
          </a:p>
          <a:p>
            <a:pPr>
              <a:lnSpc>
                <a:spcPct val="90000"/>
              </a:lnSpc>
            </a:pPr>
            <a:r>
              <a:rPr lang="tr-TR" sz="2400"/>
              <a:t>Oyun ve spor</a:t>
            </a:r>
          </a:p>
          <a:p>
            <a:pPr>
              <a:lnSpc>
                <a:spcPct val="90000"/>
              </a:lnSpc>
            </a:pPr>
            <a:r>
              <a:rPr lang="tr-TR" sz="2400"/>
              <a:t>Dans</a:t>
            </a:r>
          </a:p>
          <a:p>
            <a:pPr>
              <a:lnSpc>
                <a:spcPct val="90000"/>
              </a:lnSpc>
            </a:pPr>
            <a:r>
              <a:rPr lang="tr-TR" sz="2400"/>
              <a:t>El becerileri</a:t>
            </a:r>
          </a:p>
          <a:p>
            <a:pPr>
              <a:lnSpc>
                <a:spcPct val="90000"/>
              </a:lnSpc>
            </a:pPr>
            <a:r>
              <a:rPr lang="tr-TR" sz="2400"/>
              <a:t>Müzik</a:t>
            </a:r>
          </a:p>
          <a:p>
            <a:pPr>
              <a:lnSpc>
                <a:spcPct val="90000"/>
              </a:lnSpc>
            </a:pPr>
            <a:r>
              <a:rPr lang="tr-TR" sz="2400"/>
              <a:t>Drama</a:t>
            </a:r>
          </a:p>
          <a:p>
            <a:pPr>
              <a:lnSpc>
                <a:spcPct val="90000"/>
              </a:lnSpc>
            </a:pPr>
            <a:r>
              <a:rPr lang="tr-TR" sz="2400"/>
              <a:t>Toplumsal etkinlikler</a:t>
            </a:r>
          </a:p>
          <a:p>
            <a:pPr>
              <a:lnSpc>
                <a:spcPct val="90000"/>
              </a:lnSpc>
            </a:pPr>
            <a:r>
              <a:rPr lang="tr-TR" sz="2400"/>
              <a:t>Doğa ve dış mekan etkinlikleri</a:t>
            </a:r>
          </a:p>
          <a:p>
            <a:pPr>
              <a:lnSpc>
                <a:spcPct val="90000"/>
              </a:lnSpc>
            </a:pPr>
            <a:r>
              <a:rPr lang="tr-TR" sz="2400"/>
              <a:t>Dil ve etkinlikleri</a:t>
            </a:r>
          </a:p>
          <a:p>
            <a:pPr>
              <a:lnSpc>
                <a:spcPct val="90000"/>
              </a:lnSpc>
            </a:pPr>
            <a:r>
              <a:rPr lang="tr-TR" sz="2400"/>
              <a:t>Kolleksiyonculuk   şeklindedir.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Rekreasyon çeşitleri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/>
              <a:t>BUCHER rekreasyon etkinliklerini;</a:t>
            </a:r>
          </a:p>
          <a:p>
            <a:pPr>
              <a:lnSpc>
                <a:spcPct val="90000"/>
              </a:lnSpc>
            </a:pPr>
            <a:r>
              <a:rPr lang="tr-TR"/>
              <a:t>Müzik</a:t>
            </a:r>
          </a:p>
          <a:p>
            <a:pPr>
              <a:lnSpc>
                <a:spcPct val="90000"/>
              </a:lnSpc>
            </a:pPr>
            <a:r>
              <a:rPr lang="tr-TR"/>
              <a:t>Dans</a:t>
            </a:r>
          </a:p>
          <a:p>
            <a:pPr>
              <a:lnSpc>
                <a:spcPct val="90000"/>
              </a:lnSpc>
            </a:pPr>
            <a:r>
              <a:rPr lang="tr-TR"/>
              <a:t>El becerileri</a:t>
            </a:r>
          </a:p>
          <a:p>
            <a:pPr>
              <a:lnSpc>
                <a:spcPct val="90000"/>
              </a:lnSpc>
            </a:pPr>
            <a:r>
              <a:rPr lang="tr-TR"/>
              <a:t>Spor ve oyun</a:t>
            </a:r>
          </a:p>
          <a:p>
            <a:pPr>
              <a:lnSpc>
                <a:spcPct val="90000"/>
              </a:lnSpc>
            </a:pPr>
            <a:r>
              <a:rPr lang="tr-TR"/>
              <a:t>Drama</a:t>
            </a:r>
          </a:p>
          <a:p>
            <a:pPr>
              <a:lnSpc>
                <a:spcPct val="90000"/>
              </a:lnSpc>
            </a:pPr>
            <a:r>
              <a:rPr lang="tr-TR"/>
              <a:t>Dış mekan etkinlikleri</a:t>
            </a:r>
          </a:p>
          <a:p>
            <a:pPr>
              <a:lnSpc>
                <a:spcPct val="90000"/>
              </a:lnSpc>
            </a:pPr>
            <a:r>
              <a:rPr lang="tr-TR"/>
              <a:t>Diğerleri       olarak gruplandırmıştır.</a:t>
            </a:r>
          </a:p>
          <a:p>
            <a:pPr>
              <a:lnSpc>
                <a:spcPct val="90000"/>
              </a:lnSpc>
            </a:pPr>
            <a:endParaRPr lang="tr-TR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Katılım Nedenleri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dirty="0"/>
              <a:t>DOĞA SEVGİSİ</a:t>
            </a:r>
          </a:p>
          <a:p>
            <a:pPr>
              <a:lnSpc>
                <a:spcPct val="90000"/>
              </a:lnSpc>
            </a:pPr>
            <a:r>
              <a:rPr lang="tr-TR" dirty="0"/>
              <a:t>RUTİNDEN KAÇIŞ</a:t>
            </a:r>
          </a:p>
          <a:p>
            <a:pPr>
              <a:lnSpc>
                <a:spcPct val="90000"/>
              </a:lnSpc>
            </a:pPr>
            <a:r>
              <a:rPr lang="tr-TR" dirty="0"/>
              <a:t>BEDENSEL İŞ</a:t>
            </a:r>
          </a:p>
          <a:p>
            <a:pPr>
              <a:lnSpc>
                <a:spcPct val="90000"/>
              </a:lnSpc>
            </a:pPr>
            <a:r>
              <a:rPr lang="tr-TR" dirty="0"/>
              <a:t>YARATICILIK</a:t>
            </a:r>
          </a:p>
          <a:p>
            <a:pPr>
              <a:lnSpc>
                <a:spcPct val="90000"/>
              </a:lnSpc>
            </a:pPr>
            <a:r>
              <a:rPr lang="tr-TR" dirty="0"/>
              <a:t>GEVŞEME</a:t>
            </a:r>
          </a:p>
          <a:p>
            <a:pPr>
              <a:lnSpc>
                <a:spcPct val="90000"/>
              </a:lnSpc>
            </a:pPr>
            <a:r>
              <a:rPr lang="tr-TR" dirty="0"/>
              <a:t>SOSYAL KONTROL</a:t>
            </a:r>
          </a:p>
          <a:p>
            <a:pPr>
              <a:lnSpc>
                <a:spcPct val="90000"/>
              </a:lnSpc>
            </a:pPr>
            <a:r>
              <a:rPr lang="tr-TR" dirty="0"/>
              <a:t>BULUŞMA</a:t>
            </a:r>
          </a:p>
          <a:p>
            <a:pPr>
              <a:lnSpc>
                <a:spcPct val="90000"/>
              </a:lnSpc>
            </a:pPr>
            <a:r>
              <a:rPr lang="tr-TR" dirty="0"/>
              <a:t>KARŞI CİNSLE İLİŞKİ KURMA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Katılım Nedenleri</a:t>
            </a:r>
          </a:p>
        </p:txBody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Comic Sans MS" pitchFamily="66" charset="0"/>
              </a:rPr>
              <a:t>KENDİNİ GERÇEKLEŞTİRME</a:t>
            </a:r>
          </a:p>
          <a:p>
            <a:r>
              <a:rPr lang="tr-TR" sz="3600" dirty="0"/>
              <a:t>YAPABİLME-BAŞARABİLME</a:t>
            </a:r>
          </a:p>
          <a:p>
            <a:r>
              <a:rPr lang="tr-TR" sz="3600" dirty="0"/>
              <a:t>ZAMAN ÖLDÜRME</a:t>
            </a:r>
          </a:p>
          <a:p>
            <a:r>
              <a:rPr lang="tr-TR" sz="3600" dirty="0"/>
              <a:t>ENTELEKTÜEL ESTETİK</a:t>
            </a:r>
          </a:p>
          <a:p>
            <a:r>
              <a:rPr lang="tr-TR" sz="3600" dirty="0"/>
              <a:t>BAĞIMLILIK DUYGUSU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solidFill>
                  <a:schemeClr val="folHlink"/>
                </a:solidFill>
              </a:rPr>
              <a:t>Etkinliği yönetenler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Grubun spesifik hedef amaçlarını belirlerler.</a:t>
            </a:r>
          </a:p>
          <a:p>
            <a:pPr eaLnBrk="1" hangingPunct="1"/>
            <a:r>
              <a:rPr lang="tr-TR" smtClean="0"/>
              <a:t>Grubun aynı yolda gitmesi için grup tartışmalarına rehberlik ederler.</a:t>
            </a:r>
          </a:p>
          <a:p>
            <a:pPr eaLnBrk="1" hangingPunct="1"/>
            <a:r>
              <a:rPr lang="tr-TR" smtClean="0"/>
              <a:t>Kişisel fikirlerle grup fikirlerini aynı potada birleştirirler.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633</Words>
  <Application>Microsoft Office PowerPoint</Application>
  <PresentationFormat>Ekran Gösterisi (4:3)</PresentationFormat>
  <Paragraphs>102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19" baseType="lpstr">
      <vt:lpstr>Ofis Teması</vt:lpstr>
      <vt:lpstr>Rekreasyon ve Spor Dersi </vt:lpstr>
      <vt:lpstr>Rekreasyonun Özellikleri </vt:lpstr>
      <vt:lpstr>Rekreasyonun Özellikleri  </vt:lpstr>
      <vt:lpstr>Rekreasyon çeşitleri</vt:lpstr>
      <vt:lpstr>Rekreasyon çeşitleri</vt:lpstr>
      <vt:lpstr>Rekreasyon çeşitleri</vt:lpstr>
      <vt:lpstr>Katılım Nedenleri</vt:lpstr>
      <vt:lpstr>Katılım Nedenleri</vt:lpstr>
      <vt:lpstr>Etkinliği yönetenler</vt:lpstr>
      <vt:lpstr>Etkinliği yönetenler</vt:lpstr>
      <vt:lpstr>Etkinliği yönetenler</vt:lpstr>
      <vt:lpstr>Etkinliği yönetenler</vt:lpstr>
      <vt:lpstr>Etkinlik yönetimi için ipuçları</vt:lpstr>
      <vt:lpstr>Etkinlik yönetimi için ipuçları</vt:lpstr>
      <vt:lpstr>Etkinlik yönetimi için ipuçları</vt:lpstr>
      <vt:lpstr>Etkinlik yönetimi için ipuçları</vt:lpstr>
      <vt:lpstr>Etkinlik yönetimi için ipuçları</vt:lpstr>
      <vt:lpstr>Etkinlik yönetimi için ipuçları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Rekreasyon ve Spor Dersi </dc:title>
  <dc:creator>vb</dc:creator>
  <cp:lastModifiedBy>vb</cp:lastModifiedBy>
  <cp:revision>7</cp:revision>
  <dcterms:created xsi:type="dcterms:W3CDTF">2014-05-27T07:13:00Z</dcterms:created>
  <dcterms:modified xsi:type="dcterms:W3CDTF">2014-05-27T08:17:19Z</dcterms:modified>
</cp:coreProperties>
</file>