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8" r:id="rId4"/>
    <p:sldId id="259" r:id="rId5"/>
    <p:sldId id="269" r:id="rId6"/>
    <p:sldId id="260" r:id="rId7"/>
    <p:sldId id="261" r:id="rId8"/>
    <p:sldId id="271" r:id="rId9"/>
    <p:sldId id="262" r:id="rId10"/>
    <p:sldId id="270" r:id="rId11"/>
    <p:sldId id="263" r:id="rId12"/>
    <p:sldId id="27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0" autoAdjust="0"/>
    <p:restoredTop sz="94660"/>
  </p:normalViewPr>
  <p:slideViewPr>
    <p:cSldViewPr snapToGrid="0">
      <p:cViewPr varScale="1">
        <p:scale>
          <a:sx n="59" d="100"/>
          <a:sy n="59" d="100"/>
        </p:scale>
        <p:origin x="90" y="4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3747466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1866687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99E014-65DA-4B02-93A1-6D18D426E5D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3723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1078042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99E014-65DA-4B02-93A1-6D18D426E5D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127370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2238654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12797733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779449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821113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720556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3528695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C8F071A-A71B-4CBF-A0D6-6B3D1A122EA8}"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2310169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C8F071A-A71B-4CBF-A0D6-6B3D1A122EA8}"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2768920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8F071A-A71B-4CBF-A0D6-6B3D1A122EA8}"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862107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356067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3072141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C8F071A-A71B-4CBF-A0D6-6B3D1A122EA8}"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199E014-65DA-4B02-93A1-6D18D426E5DB}" type="slidenum">
              <a:rPr lang="tr-TR" smtClean="0"/>
              <a:t>‹#›</a:t>
            </a:fld>
            <a:endParaRPr lang="tr-TR"/>
          </a:p>
        </p:txBody>
      </p:sp>
    </p:spTree>
    <p:extLst>
      <p:ext uri="{BB962C8B-B14F-4D97-AF65-F5344CB8AC3E}">
        <p14:creationId xmlns:p14="http://schemas.microsoft.com/office/powerpoint/2010/main" val="24340219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p:txBody>
          <a:bodyPr/>
          <a:lstStyle/>
          <a:p>
            <a:pPr eaLnBrk="1" hangingPunct="1"/>
            <a:r>
              <a:rPr lang="tr-TR" altLang="tr-TR" smtClean="0"/>
              <a:t>Anlatı Türleri</a:t>
            </a:r>
          </a:p>
        </p:txBody>
      </p:sp>
      <p:sp>
        <p:nvSpPr>
          <p:cNvPr id="3" name="2 Alt Başlık"/>
          <p:cNvSpPr>
            <a:spLocks noGrp="1"/>
          </p:cNvSpPr>
          <p:nvPr>
            <p:ph type="subTitle" idx="1"/>
          </p:nvPr>
        </p:nvSpPr>
        <p:spPr/>
        <p:txBody>
          <a:bodyPr rtlCol="0">
            <a:normAutofit/>
          </a:bodyPr>
          <a:lstStyle/>
          <a:p>
            <a:pPr>
              <a:defRPr/>
            </a:pPr>
            <a:r>
              <a:rPr lang="tr-TR" dirty="0" smtClean="0"/>
              <a:t>Dua- Beddua (Alkış-Kargış)- Atasözü- Deyim- Tekerleme- Bilmece</a:t>
            </a:r>
          </a:p>
        </p:txBody>
      </p:sp>
    </p:spTree>
    <p:extLst>
      <p:ext uri="{BB962C8B-B14F-4D97-AF65-F5344CB8AC3E}">
        <p14:creationId xmlns:p14="http://schemas.microsoft.com/office/powerpoint/2010/main" val="2454813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sz="2800" dirty="0"/>
              <a:t>Kısaca, </a:t>
            </a:r>
            <a:r>
              <a:rPr lang="tr-TR" altLang="tr-TR" sz="2800" i="1" dirty="0"/>
              <a:t>kötü dilek</a:t>
            </a:r>
            <a:r>
              <a:rPr lang="tr-TR" altLang="tr-TR" sz="2800" dirty="0"/>
              <a:t> olarak niteleyebileceğimiz beddua, Farsça </a:t>
            </a:r>
            <a:r>
              <a:rPr lang="tr-TR" altLang="tr-TR" sz="2800" i="1" dirty="0" err="1"/>
              <a:t>bed</a:t>
            </a:r>
            <a:r>
              <a:rPr lang="tr-TR" altLang="tr-TR" sz="2800" dirty="0"/>
              <a:t> kötü ile </a:t>
            </a:r>
            <a:r>
              <a:rPr lang="tr-TR" altLang="tr-TR" sz="2800" dirty="0" err="1"/>
              <a:t>arapça</a:t>
            </a:r>
            <a:r>
              <a:rPr lang="tr-TR" altLang="tr-TR" sz="2800" dirty="0"/>
              <a:t> </a:t>
            </a:r>
            <a:r>
              <a:rPr lang="tr-TR" altLang="tr-TR" sz="2800" i="1" dirty="0"/>
              <a:t>dua</a:t>
            </a:r>
            <a:r>
              <a:rPr lang="tr-TR" altLang="tr-TR" sz="2800" dirty="0"/>
              <a:t> sözlerinden meydana gelmiştir. Anadolu’nun muhtelif yörelerinde; </a:t>
            </a:r>
            <a:r>
              <a:rPr lang="tr-TR" altLang="tr-TR" sz="2800" i="1" dirty="0"/>
              <a:t>ah, </a:t>
            </a:r>
            <a:r>
              <a:rPr lang="tr-TR" altLang="tr-TR" sz="2800" i="1" dirty="0" err="1"/>
              <a:t>bedat</a:t>
            </a:r>
            <a:r>
              <a:rPr lang="tr-TR" altLang="tr-TR" sz="2800" i="1" dirty="0"/>
              <a:t>, ilenç, inkisar, kargış, karış, lanet</a:t>
            </a:r>
            <a:r>
              <a:rPr lang="tr-TR" altLang="tr-TR" sz="2800" dirty="0"/>
              <a:t> gibi adlarla da anılırlar. </a:t>
            </a:r>
            <a:endParaRPr lang="tr-TR" altLang="tr-TR" sz="2800" dirty="0"/>
          </a:p>
        </p:txBody>
      </p:sp>
    </p:spTree>
    <p:extLst>
      <p:ext uri="{BB962C8B-B14F-4D97-AF65-F5344CB8AC3E}">
        <p14:creationId xmlns:p14="http://schemas.microsoft.com/office/powerpoint/2010/main" val="1977749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Başlık"/>
          <p:cNvSpPr>
            <a:spLocks noGrp="1"/>
          </p:cNvSpPr>
          <p:nvPr>
            <p:ph type="title"/>
          </p:nvPr>
        </p:nvSpPr>
        <p:spPr>
          <a:xfrm>
            <a:off x="1992313" y="0"/>
            <a:ext cx="8229600" cy="1143000"/>
          </a:xfrm>
        </p:spPr>
        <p:txBody>
          <a:bodyPr>
            <a:normAutofit fontScale="90000"/>
          </a:bodyPr>
          <a:lstStyle/>
          <a:p>
            <a:pPr algn="l" eaLnBrk="1" hangingPunct="1"/>
            <a:r>
              <a:rPr lang="tr-TR" altLang="tr-TR" sz="4000" b="1"/>
              <a:t/>
            </a:r>
            <a:br>
              <a:rPr lang="tr-TR" altLang="tr-TR" sz="4000" b="1"/>
            </a:br>
            <a:r>
              <a:rPr lang="tr-TR" altLang="tr-TR" b="1"/>
              <a:t>Söyleniş Hedeflerine Göre Beddualar:</a:t>
            </a:r>
            <a:r>
              <a:rPr lang="tr-TR" altLang="tr-TR"/>
              <a:t/>
            </a:r>
            <a:br>
              <a:rPr lang="tr-TR" altLang="tr-TR"/>
            </a:br>
            <a:endParaRPr lang="tr-TR" altLang="tr-TR"/>
          </a:p>
        </p:txBody>
      </p:sp>
      <p:sp>
        <p:nvSpPr>
          <p:cNvPr id="14339" name="2 İçerik Yer Tutucusu"/>
          <p:cNvSpPr>
            <a:spLocks noGrp="1"/>
          </p:cNvSpPr>
          <p:nvPr>
            <p:ph idx="1"/>
          </p:nvPr>
        </p:nvSpPr>
        <p:spPr>
          <a:xfrm>
            <a:off x="1992313" y="1503590"/>
            <a:ext cx="8229600" cy="4525963"/>
          </a:xfrm>
        </p:spPr>
        <p:txBody>
          <a:bodyPr>
            <a:normAutofit/>
          </a:bodyPr>
          <a:lstStyle/>
          <a:p>
            <a:pPr eaLnBrk="1" hangingPunct="1"/>
            <a:r>
              <a:rPr lang="tr-TR" altLang="tr-TR" sz="2000" dirty="0"/>
              <a:t>İnsan için söylenen beddualar</a:t>
            </a:r>
          </a:p>
          <a:p>
            <a:pPr lvl="1" eaLnBrk="1" hangingPunct="1"/>
            <a:r>
              <a:rPr lang="tr-TR" altLang="tr-TR" sz="2000" dirty="0"/>
              <a:t>İnsan bedeni ve hastalıkla ilgili beddualar: </a:t>
            </a:r>
            <a:r>
              <a:rPr lang="tr-TR" altLang="tr-TR" sz="2000" i="1" dirty="0"/>
              <a:t>Adı bilinmedik derde düşesin.</a:t>
            </a:r>
            <a:endParaRPr lang="tr-TR" altLang="tr-TR" sz="2000" dirty="0"/>
          </a:p>
          <a:p>
            <a:pPr lvl="1" eaLnBrk="1" hangingPunct="1"/>
            <a:r>
              <a:rPr lang="tr-TR" altLang="tr-TR" sz="2000" dirty="0"/>
              <a:t>Akraba ve tanışıklar ile ilgili beddualar: </a:t>
            </a:r>
            <a:r>
              <a:rPr lang="tr-TR" altLang="tr-TR" sz="2000" i="1" dirty="0"/>
              <a:t>Anan öle</a:t>
            </a:r>
            <a:r>
              <a:rPr lang="tr-TR" altLang="tr-TR" sz="2000" dirty="0"/>
              <a:t>.</a:t>
            </a:r>
          </a:p>
          <a:p>
            <a:pPr lvl="1" eaLnBrk="1" hangingPunct="1"/>
            <a:r>
              <a:rPr lang="tr-TR" altLang="tr-TR" sz="2000" dirty="0"/>
              <a:t>Eşya, mal, mülk için söylenen beddualar: </a:t>
            </a:r>
            <a:r>
              <a:rPr lang="tr-TR" altLang="tr-TR" sz="2000" i="1" dirty="0"/>
              <a:t>Aldıklarının hayrını görmeyesin.</a:t>
            </a:r>
            <a:endParaRPr lang="tr-TR" altLang="tr-TR" sz="2000" dirty="0"/>
          </a:p>
          <a:p>
            <a:pPr lvl="1" eaLnBrk="1" hangingPunct="1"/>
            <a:r>
              <a:rPr lang="tr-TR" altLang="tr-TR" sz="2000" dirty="0"/>
              <a:t>Hayatla ilgili (murat, mutluluk, nasipsizlik, namus...)beddualar: </a:t>
            </a:r>
            <a:r>
              <a:rPr lang="tr-TR" altLang="tr-TR" sz="2000" i="1" dirty="0"/>
              <a:t>Ahın göklere çıka.</a:t>
            </a:r>
            <a:endParaRPr lang="tr-TR" altLang="tr-TR" sz="2000" dirty="0"/>
          </a:p>
          <a:p>
            <a:pPr eaLnBrk="1" hangingPunct="1"/>
            <a:endParaRPr lang="tr-TR" altLang="tr-TR" sz="1600" dirty="0"/>
          </a:p>
        </p:txBody>
      </p:sp>
    </p:spTree>
    <p:extLst>
      <p:ext uri="{BB962C8B-B14F-4D97-AF65-F5344CB8AC3E}">
        <p14:creationId xmlns:p14="http://schemas.microsoft.com/office/powerpoint/2010/main" val="1947405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1"/>
            <a:r>
              <a:rPr lang="tr-TR" altLang="tr-TR" sz="2000" dirty="0"/>
              <a:t>Evlilik ve zürriyetle (</a:t>
            </a:r>
            <a:r>
              <a:rPr lang="tr-TR" altLang="tr-TR" sz="2000" dirty="0" err="1"/>
              <a:t>evlatsızlık</a:t>
            </a:r>
            <a:r>
              <a:rPr lang="tr-TR" altLang="tr-TR" sz="2000" dirty="0"/>
              <a:t>, kısırlık...) ilgili beddualar: </a:t>
            </a:r>
            <a:r>
              <a:rPr lang="tr-TR" altLang="tr-TR" sz="2000" i="1" dirty="0"/>
              <a:t>Bekarlıktan kurtulma</a:t>
            </a:r>
            <a:r>
              <a:rPr lang="tr-TR" altLang="tr-TR" sz="2000" dirty="0"/>
              <a:t>.</a:t>
            </a:r>
          </a:p>
          <a:p>
            <a:pPr lvl="1"/>
            <a:r>
              <a:rPr lang="tr-TR" altLang="tr-TR" sz="2000" dirty="0"/>
              <a:t>Kaza, bela, felaket ile ilgili beddualar: </a:t>
            </a:r>
            <a:r>
              <a:rPr lang="tr-TR" altLang="tr-TR" sz="2000" i="1" dirty="0"/>
              <a:t>Allah bin türlü belanı versin.</a:t>
            </a:r>
            <a:endParaRPr lang="tr-TR" altLang="tr-TR" sz="2000" dirty="0"/>
          </a:p>
          <a:p>
            <a:pPr lvl="1"/>
            <a:r>
              <a:rPr lang="tr-TR" altLang="tr-TR" sz="2000" dirty="0"/>
              <a:t>Ölüm (ecel, kefen, cenaze, teneşir...) ile ilgili beddualar: </a:t>
            </a:r>
            <a:r>
              <a:rPr lang="tr-TR" altLang="tr-TR" sz="2000" i="1" dirty="0"/>
              <a:t>Azrail tez günde yanına gele.</a:t>
            </a:r>
            <a:endParaRPr lang="tr-TR" altLang="tr-TR" sz="2000" dirty="0"/>
          </a:p>
          <a:p>
            <a:pPr lvl="1"/>
            <a:r>
              <a:rPr lang="tr-TR" altLang="tr-TR" sz="2000" dirty="0"/>
              <a:t>Ahiret ve inanç ile ilgili beddualar: </a:t>
            </a:r>
            <a:r>
              <a:rPr lang="tr-TR" altLang="tr-TR" sz="2000" i="1" dirty="0"/>
              <a:t>Allah’ın ateşine gelesin.</a:t>
            </a:r>
            <a:endParaRPr lang="tr-TR" altLang="tr-TR" sz="2000" dirty="0"/>
          </a:p>
          <a:p>
            <a:pPr lvl="1"/>
            <a:r>
              <a:rPr lang="tr-TR" altLang="tr-TR" sz="2000" dirty="0"/>
              <a:t>Ad-san ile ilgili beddualar: </a:t>
            </a:r>
            <a:r>
              <a:rPr lang="tr-TR" altLang="tr-TR" sz="2000" i="1" dirty="0"/>
              <a:t>Adın bata.</a:t>
            </a:r>
            <a:endParaRPr lang="tr-TR" altLang="tr-TR" sz="2000" dirty="0"/>
          </a:p>
          <a:p>
            <a:pPr lvl="1"/>
            <a:r>
              <a:rPr lang="tr-TR" altLang="tr-TR" sz="2000" dirty="0"/>
              <a:t>Gelenekler ile ilgili beddualar: </a:t>
            </a:r>
            <a:r>
              <a:rPr lang="tr-TR" altLang="tr-TR" sz="2000" i="1" dirty="0"/>
              <a:t>Bayram günü kapını açan olmasın</a:t>
            </a:r>
            <a:r>
              <a:rPr lang="tr-TR" altLang="tr-TR" sz="2000" dirty="0"/>
              <a:t>.</a:t>
            </a:r>
          </a:p>
          <a:p>
            <a:endParaRPr lang="tr-TR" dirty="0"/>
          </a:p>
        </p:txBody>
      </p:sp>
    </p:spTree>
    <p:extLst>
      <p:ext uri="{BB962C8B-B14F-4D97-AF65-F5344CB8AC3E}">
        <p14:creationId xmlns:p14="http://schemas.microsoft.com/office/powerpoint/2010/main" val="232713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p:cNvSpPr>
          <p:nvPr>
            <p:ph type="title"/>
          </p:nvPr>
        </p:nvSpPr>
        <p:spPr/>
        <p:txBody>
          <a:bodyPr>
            <a:normAutofit fontScale="90000"/>
          </a:bodyPr>
          <a:lstStyle/>
          <a:p>
            <a:pPr algn="l" eaLnBrk="1" hangingPunct="1"/>
            <a:r>
              <a:rPr lang="tr-TR" altLang="tr-TR" b="1" smtClean="0"/>
              <a:t/>
            </a:r>
            <a:br>
              <a:rPr lang="tr-TR" altLang="tr-TR" b="1" smtClean="0"/>
            </a:br>
            <a:r>
              <a:rPr lang="tr-TR" altLang="tr-TR" b="1" smtClean="0"/>
              <a:t>DUA (ALKIŞ):</a:t>
            </a:r>
            <a:r>
              <a:rPr lang="tr-TR" altLang="tr-TR" smtClean="0"/>
              <a:t/>
            </a:r>
            <a:br>
              <a:rPr lang="tr-TR" altLang="tr-TR" smtClean="0"/>
            </a:br>
            <a:endParaRPr lang="tr-TR" altLang="tr-TR" smtClean="0"/>
          </a:p>
        </p:txBody>
      </p:sp>
      <p:sp>
        <p:nvSpPr>
          <p:cNvPr id="5123" name="2 İçerik Yer Tutucusu"/>
          <p:cNvSpPr>
            <a:spLocks noGrp="1"/>
          </p:cNvSpPr>
          <p:nvPr>
            <p:ph idx="1"/>
          </p:nvPr>
        </p:nvSpPr>
        <p:spPr/>
        <p:txBody>
          <a:bodyPr>
            <a:normAutofit/>
          </a:bodyPr>
          <a:lstStyle/>
          <a:p>
            <a:pPr eaLnBrk="1" hangingPunct="1"/>
            <a:r>
              <a:rPr lang="tr-TR" altLang="tr-TR" sz="2800" dirty="0"/>
              <a:t>	İnsan ilişkilerinde karşılaşılan iyilik ya da kötülüklere kimi zaman sözlerle cevap verme gereği duyulur ki, bu da </a:t>
            </a:r>
            <a:r>
              <a:rPr lang="tr-TR" altLang="tr-TR" sz="2800" i="1" dirty="0"/>
              <a:t>dua</a:t>
            </a:r>
            <a:r>
              <a:rPr lang="tr-TR" altLang="tr-TR" sz="2800" dirty="0"/>
              <a:t> yahut </a:t>
            </a:r>
            <a:r>
              <a:rPr lang="tr-TR" altLang="tr-TR" sz="2800" i="1" dirty="0"/>
              <a:t>beddua</a:t>
            </a:r>
            <a:r>
              <a:rPr lang="tr-TR" altLang="tr-TR" sz="2800" dirty="0"/>
              <a:t> olarak karşımıza çıkar.</a:t>
            </a:r>
          </a:p>
          <a:p>
            <a:pPr eaLnBrk="1" hangingPunct="1"/>
            <a:endParaRPr lang="tr-TR" altLang="tr-TR" sz="2800" dirty="0"/>
          </a:p>
        </p:txBody>
      </p:sp>
    </p:spTree>
    <p:extLst>
      <p:ext uri="{BB962C8B-B14F-4D97-AF65-F5344CB8AC3E}">
        <p14:creationId xmlns:p14="http://schemas.microsoft.com/office/powerpoint/2010/main" val="612138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sz="2400" dirty="0"/>
              <a:t>Dualar, iyi dilekleri ihtiva eden kalıplaşmış sözlerdir. En belirgin özelliği, inanmışlığı, teslimiyeti ve bir ümidi içermeleridir. Genellikle, görülen bir iyiliğe karşı söylenir. Karşıdaki kişi güzel ve hayırlı sözlerle kutlanır, hakkında iyi dileklerde bulunulur. Bugün yaygın kullanımıyla </a:t>
            </a:r>
            <a:r>
              <a:rPr lang="tr-TR" altLang="tr-TR" sz="2400" i="1" dirty="0"/>
              <a:t>dua</a:t>
            </a:r>
            <a:r>
              <a:rPr lang="tr-TR" altLang="tr-TR" sz="2400" dirty="0"/>
              <a:t> olarak bilinen bu söz, Eski Türkçede </a:t>
            </a:r>
            <a:r>
              <a:rPr lang="tr-TR" altLang="tr-TR" sz="2400" i="1" dirty="0"/>
              <a:t>alkış</a:t>
            </a:r>
            <a:r>
              <a:rPr lang="tr-TR" altLang="tr-TR" sz="2400" dirty="0"/>
              <a:t> kelimesiyle karşılanmıştır. Alkış, </a:t>
            </a:r>
            <a:r>
              <a:rPr lang="tr-TR" altLang="tr-TR" sz="2400" i="1" dirty="0" err="1"/>
              <a:t>alkamak</a:t>
            </a:r>
            <a:r>
              <a:rPr lang="tr-TR" altLang="tr-TR" sz="2400" i="1" dirty="0"/>
              <a:t>, hayır duada bulunmak, beğenmek, övmek</a:t>
            </a:r>
            <a:r>
              <a:rPr lang="tr-TR" altLang="tr-TR" sz="2400" dirty="0"/>
              <a:t> fiilinden elde edilmiş bir isimdir. </a:t>
            </a:r>
          </a:p>
          <a:p>
            <a:endParaRPr lang="tr-TR" sz="2400" dirty="0"/>
          </a:p>
        </p:txBody>
      </p:sp>
    </p:spTree>
    <p:extLst>
      <p:ext uri="{BB962C8B-B14F-4D97-AF65-F5344CB8AC3E}">
        <p14:creationId xmlns:p14="http://schemas.microsoft.com/office/powerpoint/2010/main" val="2944498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p:cNvSpPr>
          <p:nvPr>
            <p:ph type="title"/>
          </p:nvPr>
        </p:nvSpPr>
        <p:spPr/>
        <p:txBody>
          <a:bodyPr/>
          <a:lstStyle/>
          <a:p>
            <a:pPr eaLnBrk="1" hangingPunct="1"/>
            <a:endParaRPr lang="tr-TR" altLang="tr-TR" smtClean="0"/>
          </a:p>
        </p:txBody>
      </p:sp>
      <p:sp>
        <p:nvSpPr>
          <p:cNvPr id="6147" name="2 İçerik Yer Tutucusu"/>
          <p:cNvSpPr>
            <a:spLocks noGrp="1"/>
          </p:cNvSpPr>
          <p:nvPr>
            <p:ph idx="1"/>
          </p:nvPr>
        </p:nvSpPr>
        <p:spPr/>
        <p:txBody>
          <a:bodyPr/>
          <a:lstStyle/>
          <a:p>
            <a:pPr eaLnBrk="1" hangingPunct="1"/>
            <a:r>
              <a:rPr lang="tr-TR" altLang="tr-TR" sz="2800" dirty="0"/>
              <a:t>Kısaca, birinin iyiliği için Allah’a yakarma, niyazda bulunma anlamına gelen dualara, ilkel devirlerde daha çok büyü yahut sihir sırasında başvuruluyordu. Şamanlar, </a:t>
            </a:r>
            <a:r>
              <a:rPr lang="tr-TR" altLang="tr-TR" sz="2800" dirty="0" err="1"/>
              <a:t>baksılar</a:t>
            </a:r>
            <a:r>
              <a:rPr lang="tr-TR" altLang="tr-TR" sz="2800" dirty="0"/>
              <a:t> da ayin yaptığı orijinal hareketleri, dualarla bütünlüyordu. </a:t>
            </a:r>
          </a:p>
          <a:p>
            <a:pPr eaLnBrk="1" hangingPunct="1">
              <a:buFont typeface="Arial" panose="020B0604020202020204" pitchFamily="34" charset="0"/>
              <a:buNone/>
            </a:pPr>
            <a:r>
              <a:rPr lang="tr-TR" altLang="tr-TR" sz="2800" dirty="0"/>
              <a:t>		</a:t>
            </a:r>
          </a:p>
          <a:p>
            <a:pPr eaLnBrk="1" hangingPunct="1">
              <a:buFont typeface="Arial" panose="020B0604020202020204" pitchFamily="34" charset="0"/>
              <a:buNone/>
            </a:pPr>
            <a:r>
              <a:rPr lang="tr-TR" altLang="tr-TR" sz="2000" dirty="0"/>
              <a:t>	</a:t>
            </a:r>
          </a:p>
        </p:txBody>
      </p:sp>
    </p:spTree>
    <p:extLst>
      <p:ext uri="{BB962C8B-B14F-4D97-AF65-F5344CB8AC3E}">
        <p14:creationId xmlns:p14="http://schemas.microsoft.com/office/powerpoint/2010/main" val="4261787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buNone/>
            </a:pPr>
            <a:r>
              <a:rPr lang="tr-TR" altLang="tr-TR" sz="2800" dirty="0"/>
              <a:t>Duaları zaman, olay ve durumlarına göre;</a:t>
            </a:r>
          </a:p>
          <a:p>
            <a:r>
              <a:rPr lang="tr-TR" altLang="tr-TR" sz="2800" dirty="0"/>
              <a:t>Tarihte ve edebi metinlerde dualar,</a:t>
            </a:r>
          </a:p>
          <a:p>
            <a:r>
              <a:rPr lang="tr-TR" altLang="tr-TR" sz="2800" dirty="0"/>
              <a:t>Tabiat olayları ile ilgili dualar,</a:t>
            </a:r>
          </a:p>
          <a:p>
            <a:r>
              <a:rPr lang="tr-TR" altLang="tr-TR" sz="2800" dirty="0"/>
              <a:t>Hayatla ilgili dualar, olmak üzere üçe ayırabiliriz.</a:t>
            </a:r>
          </a:p>
          <a:p>
            <a:endParaRPr lang="tr-TR" sz="2800" dirty="0"/>
          </a:p>
        </p:txBody>
      </p:sp>
    </p:spTree>
    <p:extLst>
      <p:ext uri="{BB962C8B-B14F-4D97-AF65-F5344CB8AC3E}">
        <p14:creationId xmlns:p14="http://schemas.microsoft.com/office/powerpoint/2010/main" val="1163563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2 İçerik Yer Tutucusu"/>
          <p:cNvSpPr>
            <a:spLocks noGrp="1"/>
          </p:cNvSpPr>
          <p:nvPr>
            <p:ph idx="1"/>
          </p:nvPr>
        </p:nvSpPr>
        <p:spPr>
          <a:xfrm>
            <a:off x="2278969" y="1676400"/>
            <a:ext cx="8915400" cy="3777622"/>
          </a:xfrm>
        </p:spPr>
        <p:txBody>
          <a:bodyPr>
            <a:normAutofit lnSpcReduction="10000"/>
          </a:bodyPr>
          <a:lstStyle/>
          <a:p>
            <a:pPr eaLnBrk="1" hangingPunct="1"/>
            <a:r>
              <a:rPr lang="tr-TR" altLang="tr-TR" sz="2000" b="1" dirty="0"/>
              <a:t>Tarihte ve edebi metinlerde dualar:</a:t>
            </a:r>
            <a:r>
              <a:rPr lang="tr-TR" altLang="tr-TR" sz="2000" dirty="0"/>
              <a:t> Dede Korkut (hikayelerin sonunda Dede Korkut dua eder); Yazıcıoğlu Ali’nin Tevarih-i Al-i Selçuk </a:t>
            </a:r>
            <a:r>
              <a:rPr lang="tr-TR" altLang="tr-TR" sz="2000" dirty="0" err="1"/>
              <a:t>Oğuznamesi</a:t>
            </a:r>
            <a:r>
              <a:rPr lang="tr-TR" altLang="tr-TR" sz="2000" dirty="0"/>
              <a:t>; Türk destan geleneğinde destan şairleri; Kalenderi, Mevlevi, Bektaşi tarikat törenlerinde, usul ve erkan yerine getirildikten sonra tarikat şeyhi mutlaka dua eder. Bu dualara </a:t>
            </a:r>
            <a:r>
              <a:rPr lang="tr-TR" altLang="tr-TR" sz="2000" i="1" dirty="0" err="1"/>
              <a:t>gülbang</a:t>
            </a:r>
            <a:r>
              <a:rPr lang="tr-TR" altLang="tr-TR" sz="2000" i="1" dirty="0"/>
              <a:t>/ gülbank </a:t>
            </a:r>
            <a:r>
              <a:rPr lang="tr-TR" altLang="tr-TR" sz="2000" dirty="0"/>
              <a:t>denir. </a:t>
            </a:r>
            <a:r>
              <a:rPr lang="tr-TR" altLang="tr-TR" sz="2000" dirty="0" err="1"/>
              <a:t>Gülbangler</a:t>
            </a:r>
            <a:r>
              <a:rPr lang="tr-TR" altLang="tr-TR" sz="2000" dirty="0"/>
              <a:t> ayrıca yeniçerilerin ulufe dağıtımı sırasında da okunurdu.</a:t>
            </a:r>
          </a:p>
          <a:p>
            <a:pPr eaLnBrk="1" hangingPunct="1"/>
            <a:endParaRPr lang="tr-TR" altLang="tr-TR" sz="2000" dirty="0"/>
          </a:p>
          <a:p>
            <a:pPr eaLnBrk="1" hangingPunct="1"/>
            <a:r>
              <a:rPr lang="tr-TR" altLang="tr-TR" sz="2000" b="1" dirty="0"/>
              <a:t>Tabiat olayları ile ilgili dualar: </a:t>
            </a:r>
            <a:r>
              <a:rPr lang="tr-TR" altLang="tr-TR" sz="2000" dirty="0"/>
              <a:t>Tekerleme şeklinde söylenirler.</a:t>
            </a:r>
          </a:p>
          <a:p>
            <a:pPr lvl="1" eaLnBrk="1" hangingPunct="1"/>
            <a:r>
              <a:rPr lang="tr-TR" altLang="tr-TR" sz="1800" dirty="0"/>
              <a:t>Yağmurla ilgili dualar</a:t>
            </a:r>
          </a:p>
          <a:p>
            <a:pPr lvl="1" eaLnBrk="1" hangingPunct="1"/>
            <a:r>
              <a:rPr lang="tr-TR" altLang="tr-TR" sz="1800" dirty="0"/>
              <a:t>Ay görünce okunan dua</a:t>
            </a:r>
          </a:p>
          <a:p>
            <a:pPr eaLnBrk="1" hangingPunct="1">
              <a:buFont typeface="Arial" panose="020B0604020202020204" pitchFamily="34" charset="0"/>
              <a:buNone/>
            </a:pPr>
            <a:endParaRPr lang="tr-TR" altLang="tr-TR" sz="2000" dirty="0"/>
          </a:p>
        </p:txBody>
      </p:sp>
    </p:spTree>
    <p:extLst>
      <p:ext uri="{BB962C8B-B14F-4D97-AF65-F5344CB8AC3E}">
        <p14:creationId xmlns:p14="http://schemas.microsoft.com/office/powerpoint/2010/main" val="818849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pPr algn="l" eaLnBrk="1" hangingPunct="1"/>
            <a:r>
              <a:rPr lang="tr-TR" altLang="tr-TR" sz="4000" b="1"/>
              <a:t>Duaların Biçim ve Anlam Özellikleri:</a:t>
            </a:r>
            <a:r>
              <a:rPr lang="tr-TR" altLang="tr-TR" smtClean="0"/>
              <a:t/>
            </a:r>
            <a:br>
              <a:rPr lang="tr-TR" altLang="tr-TR" smtClean="0"/>
            </a:br>
            <a:endParaRPr lang="tr-TR" altLang="tr-TR" smtClean="0"/>
          </a:p>
        </p:txBody>
      </p:sp>
      <p:sp>
        <p:nvSpPr>
          <p:cNvPr id="10243" name="2 İçerik Yer Tutucusu"/>
          <p:cNvSpPr>
            <a:spLocks noGrp="1"/>
          </p:cNvSpPr>
          <p:nvPr>
            <p:ph idx="1"/>
          </p:nvPr>
        </p:nvSpPr>
        <p:spPr>
          <a:xfrm>
            <a:off x="1981200" y="2204357"/>
            <a:ext cx="8229600" cy="3921807"/>
          </a:xfrm>
        </p:spPr>
        <p:txBody>
          <a:bodyPr>
            <a:normAutofit/>
          </a:bodyPr>
          <a:lstStyle/>
          <a:p>
            <a:pPr eaLnBrk="1" hangingPunct="1"/>
            <a:r>
              <a:rPr lang="tr-TR" altLang="tr-TR" dirty="0"/>
              <a:t>Dualar hemen hemen her şahıs için söylenebilir ve genellikle başa </a:t>
            </a:r>
            <a:r>
              <a:rPr lang="tr-TR" altLang="tr-TR" i="1" dirty="0"/>
              <a:t>Allah, Ya Rabbi, Ya Rabbim</a:t>
            </a:r>
            <a:r>
              <a:rPr lang="tr-TR" altLang="tr-TR" dirty="0"/>
              <a:t> gibi nidalar getirilir. Kişinin kendi kendine söylediği dualar yakarış biçimindedir.</a:t>
            </a:r>
          </a:p>
          <a:p>
            <a:pPr eaLnBrk="1" hangingPunct="1"/>
            <a:r>
              <a:rPr lang="tr-TR" altLang="tr-TR" dirty="0"/>
              <a:t>Bir iyiliğe karşılık olmaksızın söylenen dualar da vardır: Sevilen, mutlu olması istenilen, bir sıkıntıdan kurutulması istenilen kişiler için de dua edilebilir. </a:t>
            </a:r>
          </a:p>
          <a:p>
            <a:pPr eaLnBrk="1" hangingPunct="1"/>
            <a:r>
              <a:rPr lang="tr-TR" altLang="tr-TR" dirty="0"/>
              <a:t>Dualar, kısa ve yalın ifadelerdir ve genellikle kurallı cümle halindedirler.</a:t>
            </a:r>
          </a:p>
          <a:p>
            <a:pPr eaLnBrk="1" hangingPunct="1"/>
            <a:endParaRPr lang="tr-TR" altLang="tr-TR" dirty="0"/>
          </a:p>
        </p:txBody>
      </p:sp>
    </p:spTree>
    <p:extLst>
      <p:ext uri="{BB962C8B-B14F-4D97-AF65-F5344CB8AC3E}">
        <p14:creationId xmlns:p14="http://schemas.microsoft.com/office/powerpoint/2010/main" val="3061242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dirty="0"/>
              <a:t>İkileme, üçleme ve dörtleme biçiminde söylenebilir.</a:t>
            </a:r>
          </a:p>
          <a:p>
            <a:r>
              <a:rPr lang="tr-TR" altLang="tr-TR" dirty="0"/>
              <a:t>Bazı dualar teşbih ve tezat gibi söz sanatlarıyla yapılır.</a:t>
            </a:r>
          </a:p>
          <a:p>
            <a:r>
              <a:rPr lang="tr-TR" altLang="tr-TR" dirty="0"/>
              <a:t>Dualar katar şeklinde sıralanabilir. Katar dualar daha ziyade yemek sırasında yapılır.</a:t>
            </a:r>
          </a:p>
          <a:p>
            <a:r>
              <a:rPr lang="tr-TR" altLang="tr-TR" dirty="0"/>
              <a:t>Asıl gayesi insanların iyilikleri için söylenmek olan dualar, ana hatlarıyla, hayat ve ahiretle ilgili olmak üzere iki kısma ayrılırlar. Hayatla ilgili olanlar, vücut organları (yüz, göz, kalp, ayak, vb....), hastalık-sağlık, düğün, bayram, mal-mülk, anne-baba ve yakınlarla ilgilidir.</a:t>
            </a:r>
          </a:p>
          <a:p>
            <a:endParaRPr lang="tr-TR" dirty="0"/>
          </a:p>
        </p:txBody>
      </p:sp>
    </p:spTree>
    <p:extLst>
      <p:ext uri="{BB962C8B-B14F-4D97-AF65-F5344CB8AC3E}">
        <p14:creationId xmlns:p14="http://schemas.microsoft.com/office/powerpoint/2010/main" val="1918269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a:xfrm>
            <a:off x="1923453" y="379182"/>
            <a:ext cx="8911687" cy="1280890"/>
          </a:xfrm>
        </p:spPr>
        <p:txBody>
          <a:bodyPr>
            <a:normAutofit fontScale="90000"/>
          </a:bodyPr>
          <a:lstStyle/>
          <a:p>
            <a:pPr eaLnBrk="1" hangingPunct="1"/>
            <a:r>
              <a:rPr lang="tr-TR" altLang="tr-TR" b="1" dirty="0" smtClean="0"/>
              <a:t/>
            </a:r>
            <a:br>
              <a:rPr lang="tr-TR" altLang="tr-TR" b="1" dirty="0" smtClean="0"/>
            </a:br>
            <a:r>
              <a:rPr lang="tr-TR" altLang="tr-TR" sz="5300" b="1" dirty="0" smtClean="0"/>
              <a:t>BEDDUALAR (KARGIŞLAR):</a:t>
            </a:r>
            <a:r>
              <a:rPr lang="tr-TR" altLang="tr-TR" sz="5300" dirty="0" smtClean="0"/>
              <a:t/>
            </a:r>
            <a:br>
              <a:rPr lang="tr-TR" altLang="tr-TR" sz="5300" dirty="0" smtClean="0"/>
            </a:br>
            <a:endParaRPr lang="tr-TR" altLang="tr-TR" sz="5300" dirty="0" smtClean="0"/>
          </a:p>
        </p:txBody>
      </p:sp>
      <p:sp>
        <p:nvSpPr>
          <p:cNvPr id="12291" name="2 İçerik Yer Tutucusu"/>
          <p:cNvSpPr>
            <a:spLocks noGrp="1"/>
          </p:cNvSpPr>
          <p:nvPr>
            <p:ph idx="1"/>
          </p:nvPr>
        </p:nvSpPr>
        <p:spPr/>
        <p:txBody>
          <a:bodyPr/>
          <a:lstStyle/>
          <a:p>
            <a:pPr eaLnBrk="1" hangingPunct="1"/>
            <a:r>
              <a:rPr lang="tr-TR" altLang="tr-TR" sz="2400" dirty="0"/>
              <a:t>Beddualar, çaresiz olan, acı çeken, kötülüğe maruz kalan bir insanın rahatlamak, teskin olmak gayesiyle söylediği, kötü düşünce ve dilekleri kapsayan, söze orijinallik veren, ifadeyi güçlendiren kalıplaşmış sözlerdir.</a:t>
            </a:r>
          </a:p>
          <a:p>
            <a:pPr eaLnBrk="1" hangingPunct="1"/>
            <a:endParaRPr lang="tr-TR" altLang="tr-TR" sz="2400" dirty="0"/>
          </a:p>
        </p:txBody>
      </p:sp>
    </p:spTree>
    <p:extLst>
      <p:ext uri="{BB962C8B-B14F-4D97-AF65-F5344CB8AC3E}">
        <p14:creationId xmlns:p14="http://schemas.microsoft.com/office/powerpoint/2010/main" val="167808258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TotalTime>
  <Words>646</Words>
  <Application>Microsoft Office PowerPoint</Application>
  <PresentationFormat>Geniş ekran</PresentationFormat>
  <Paragraphs>40</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Duman</vt:lpstr>
      <vt:lpstr>Anlatı Türleri</vt:lpstr>
      <vt:lpstr> DUA (ALKIŞ): </vt:lpstr>
      <vt:lpstr>PowerPoint Sunusu</vt:lpstr>
      <vt:lpstr>PowerPoint Sunusu</vt:lpstr>
      <vt:lpstr>PowerPoint Sunusu</vt:lpstr>
      <vt:lpstr>PowerPoint Sunusu</vt:lpstr>
      <vt:lpstr>Duaların Biçim ve Anlam Özellikleri: </vt:lpstr>
      <vt:lpstr>PowerPoint Sunusu</vt:lpstr>
      <vt:lpstr> BEDDUALAR (KARGIŞLAR): </vt:lpstr>
      <vt:lpstr>PowerPoint Sunusu</vt:lpstr>
      <vt:lpstr> Söyleniş Hedeflerine Göre Beddualar: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Anlatı Türleri</dc:title>
  <dc:creator>Pc</dc:creator>
  <cp:lastModifiedBy>Pc</cp:lastModifiedBy>
  <cp:revision>4</cp:revision>
  <dcterms:created xsi:type="dcterms:W3CDTF">2021-03-09T09:31:03Z</dcterms:created>
  <dcterms:modified xsi:type="dcterms:W3CDTF">2021-03-09T09:34:25Z</dcterms:modified>
</cp:coreProperties>
</file>