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300" r:id="rId25"/>
    <p:sldId id="301" r:id="rId26"/>
    <p:sldId id="319" r:id="rId27"/>
    <p:sldId id="281" r:id="rId28"/>
    <p:sldId id="282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283" r:id="rId45"/>
    <p:sldId id="284" r:id="rId46"/>
    <p:sldId id="285" r:id="rId47"/>
    <p:sldId id="286" r:id="rId48"/>
    <p:sldId id="287" r:id="rId49"/>
    <p:sldId id="31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318" r:id="rId6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190EF-6B0B-4CE5-B53A-4162DA0C2D83}" type="datetimeFigureOut">
              <a:rPr lang="tr-TR" smtClean="0"/>
              <a:t>01.11.2016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24E2E-7F37-4134-B02F-88D5E0A78B5D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BCC52-470A-4EFC-A935-A35453515D43}" type="slidenum">
              <a:rPr lang="tr-TR"/>
              <a:pPr/>
              <a:t>37</a:t>
            </a:fld>
            <a:endParaRPr lang="tr-TR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D69BD-0AB9-49D6-8098-71748EE045F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59ED-77AC-45DB-B0AA-3BD831BB430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ayd_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ayd_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2447925"/>
          </a:xfrm>
        </p:spPr>
        <p:txBody>
          <a:bodyPr/>
          <a:lstStyle/>
          <a:p>
            <a:pPr eaLnBrk="1" hangingPunct="1"/>
            <a:r>
              <a:rPr lang="tr-TR" smtClean="0"/>
              <a:t>İmmün Sistem Bozukluklarının Kliniğe Yansıyan Semptomları-I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1873250"/>
          </a:xfrm>
          <a:noFill/>
        </p:spPr>
        <p:txBody>
          <a:bodyPr/>
          <a:lstStyle/>
          <a:p>
            <a:pPr eaLnBrk="1" hangingPunct="1"/>
            <a:r>
              <a:rPr lang="tr-TR" smtClean="0"/>
              <a:t>Prof. Dr.Ümit Ölmez</a:t>
            </a:r>
          </a:p>
          <a:p>
            <a:pPr eaLnBrk="1" hangingPunct="1"/>
            <a:r>
              <a:rPr lang="tr-TR" smtClean="0"/>
              <a:t>A.Ü.T.F.İmmünoloji ve Allerji Hastalıkları BD</a:t>
            </a:r>
          </a:p>
          <a:p>
            <a:pPr eaLnBrk="1" hangingPunct="1"/>
            <a:endParaRPr lang="tr-TR" sz="2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04875" y="1595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4875" y="1595438"/>
            <a:ext cx="7335838" cy="3567112"/>
            <a:chOff x="0" y="0"/>
            <a:chExt cx="4621" cy="2247"/>
          </a:xfrm>
        </p:grpSpPr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621" cy="2247"/>
            </a:xfrm>
            <a:prstGeom prst="rect">
              <a:avLst/>
            </a:prstGeom>
            <a:solidFill>
              <a:srgbClr val="EEE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36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621" cy="2247"/>
            </a:xfrm>
            <a:prstGeom prst="rect">
              <a:avLst/>
            </a:prstGeom>
            <a:solidFill>
              <a:srgbClr val="EEEEEE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tr-TR" sz="1000">
                  <a:latin typeface="Verdana" pitchFamily="34" charset="0"/>
                </a:rPr>
                <a:t>  </a:t>
              </a:r>
              <a:r>
                <a:rPr lang="tr-TR" sz="22800">
                  <a:latin typeface="Verdana" pitchFamily="34" charset="0"/>
                </a:rPr>
                <a:t> </a:t>
              </a:r>
              <a:r>
                <a:rPr lang="tr-TR" sz="1000"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15364" name="Picture 6" descr="lymph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ANTİJEN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tr-TR" sz="3200" smtClean="0"/>
              <a:t>-Antikor ile bağlanabilen protein </a:t>
            </a:r>
          </a:p>
          <a:p>
            <a:pPr lvl="1" eaLnBrk="1" hangingPunct="1">
              <a:buFontTx/>
              <a:buNone/>
            </a:pPr>
            <a:r>
              <a:rPr lang="tr-TR" sz="3200" smtClean="0"/>
              <a:t>yapısında bir moleküldür.</a:t>
            </a:r>
          </a:p>
          <a:p>
            <a:pPr lvl="1" eaLnBrk="1" hangingPunct="1">
              <a:buFontTx/>
              <a:buNone/>
            </a:pPr>
            <a:r>
              <a:rPr lang="tr-TR" sz="3200" smtClean="0"/>
              <a:t>-Her bir biyolojik molekül( şeker, protein,</a:t>
            </a:r>
          </a:p>
          <a:p>
            <a:pPr lvl="1" eaLnBrk="1" hangingPunct="1">
              <a:buFontTx/>
              <a:buNone/>
            </a:pPr>
            <a:r>
              <a:rPr lang="tr-TR" sz="3200" smtClean="0"/>
              <a:t>lipid, hormon) antijenik özellik</a:t>
            </a:r>
          </a:p>
          <a:p>
            <a:pPr lvl="1" eaLnBrk="1" hangingPunct="1">
              <a:buFontTx/>
              <a:buNone/>
            </a:pPr>
            <a:r>
              <a:rPr lang="tr-TR" sz="3200" smtClean="0"/>
              <a:t>gösterebilir.</a:t>
            </a:r>
          </a:p>
          <a:p>
            <a:pPr lvl="1" eaLnBrk="1" hangingPunct="1">
              <a:buFontTx/>
              <a:buNone/>
            </a:pPr>
            <a:r>
              <a:rPr lang="tr-TR" sz="3200" smtClean="0"/>
              <a:t>-Antijenin antikor ile bağlanabilen özel kısmına </a:t>
            </a:r>
            <a:r>
              <a:rPr lang="tr-TR" sz="3200" b="1" smtClean="0"/>
              <a:t>epitop</a:t>
            </a:r>
            <a:r>
              <a:rPr lang="tr-TR" sz="3200" smtClean="0"/>
              <a:t> denir. </a:t>
            </a:r>
          </a:p>
          <a:p>
            <a:pPr lvl="1" eaLnBrk="1" hangingPunct="1">
              <a:buFontTx/>
              <a:buNone/>
            </a:pPr>
            <a:endParaRPr lang="tr-TR" sz="3200" smtClean="0"/>
          </a:p>
          <a:p>
            <a:pPr eaLnBrk="1" hangingPunct="1"/>
            <a:endParaRPr lang="tr-TR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r-TR" smtClean="0"/>
              <a:t>Yabancı madde (mikroorganizmalar, protein, polisakkarit gibi moleküller) ile karşılaşıldığında immün sistemin değişik kompartmanlarının, karşılıklı ve düzenli etkileşimleriyle ortaya çıkan cevaba </a:t>
            </a:r>
            <a:r>
              <a:rPr lang="tr-TR" b="1" smtClean="0"/>
              <a:t>İMMÜN YANIT</a:t>
            </a:r>
            <a:r>
              <a:rPr lang="tr-TR" smtClean="0"/>
              <a:t> denir 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Group 2"/>
          <p:cNvGraphicFramePr>
            <a:graphicFrameLocks noGrp="1"/>
          </p:cNvGraphicFramePr>
          <p:nvPr/>
        </p:nvGraphicFramePr>
        <p:xfrm>
          <a:off x="2698750" y="1652588"/>
          <a:ext cx="3746500" cy="3552825"/>
        </p:xfrm>
        <a:graphic>
          <a:graphicData uri="http://schemas.openxmlformats.org/drawingml/2006/table">
            <a:tbl>
              <a:tblPr/>
              <a:tblGrid>
                <a:gridCol w="37465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           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tr-TR" sz="20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37" name="Picture 9" descr="Close wind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075" y="1698625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8137525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Antijen Sunumu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 lenfositler antijeni; antijen sunan hücrenin (infekte hücre) yüzeyinde MHC (major doku uygunluk antijenleri) ile birlikte sunulduğu zaman tanır</a:t>
            </a:r>
          </a:p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T lenfositleri; T hücre reseptörü denen (TCR) reseptörlerle ve </a:t>
            </a:r>
            <a:r>
              <a:rPr lang="tr-TR" u="sng" smtClean="0"/>
              <a:t>antijen + MHC</a:t>
            </a:r>
            <a:r>
              <a:rPr lang="tr-TR" smtClean="0"/>
              <a:t> kombinasyonunu tanır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146300"/>
          </a:xfrm>
        </p:spPr>
        <p:txBody>
          <a:bodyPr/>
          <a:lstStyle/>
          <a:p>
            <a:pPr eaLnBrk="1" hangingPunct="1"/>
            <a:r>
              <a:rPr lang="tr-TR" sz="4000" b="1" smtClean="0"/>
              <a:t>İmmün Sistemin Fonksiyon Bozuklukları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775575" cy="4424362"/>
          </a:xfrm>
        </p:spPr>
        <p:txBody>
          <a:bodyPr/>
          <a:lstStyle/>
          <a:p>
            <a:pPr marL="457200" indent="-457200" eaLnBrk="1" hangingPunct="1"/>
            <a:endParaRPr lang="tr-TR" sz="3600" smtClean="0"/>
          </a:p>
          <a:p>
            <a:pPr marL="457200" indent="-457200" eaLnBrk="1" hangingPunct="1"/>
            <a:r>
              <a:rPr lang="tr-TR" sz="3600" b="1" smtClean="0">
                <a:solidFill>
                  <a:srgbClr val="CC0000"/>
                </a:solidFill>
              </a:rPr>
              <a:t>Aşırı duyarlılık reaksiyonları</a:t>
            </a:r>
          </a:p>
          <a:p>
            <a:pPr marL="457200" indent="-457200" eaLnBrk="1" hangingPunct="1"/>
            <a:r>
              <a:rPr lang="tr-TR" sz="3600" smtClean="0"/>
              <a:t>Otoimmünite gelişmesi</a:t>
            </a:r>
          </a:p>
          <a:p>
            <a:pPr marL="457200" indent="-457200" eaLnBrk="1" hangingPunct="1"/>
            <a:r>
              <a:rPr lang="tr-TR" sz="3600" smtClean="0"/>
              <a:t>İmmün Yetmezlik Hastalıkları</a:t>
            </a:r>
          </a:p>
          <a:p>
            <a:pPr marL="457200" indent="-457200" eaLnBrk="1" hangingPunct="1"/>
            <a:r>
              <a:rPr lang="tr-TR" sz="3600" smtClean="0"/>
              <a:t>Malignite gelişmesi</a:t>
            </a:r>
          </a:p>
          <a:p>
            <a:pPr marL="457200" indent="-457200" eaLnBrk="1" hangingPunct="1">
              <a:buFontTx/>
              <a:buNone/>
            </a:pPr>
            <a:endParaRPr lang="tr-TR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59025"/>
            <a:ext cx="8229600" cy="3302000"/>
          </a:xfrm>
        </p:spPr>
        <p:txBody>
          <a:bodyPr/>
          <a:lstStyle/>
          <a:p>
            <a:pPr marL="457200" indent="-457200" eaLnBrk="1" hangingPunct="1"/>
            <a:r>
              <a:rPr lang="tr-TR" sz="3600" smtClean="0"/>
              <a:t>İmmün sistemin aşırı çalışarak doku hasarına yol açması durumunda </a:t>
            </a:r>
            <a:r>
              <a:rPr lang="tr-TR" sz="3600" b="1" smtClean="0"/>
              <a:t>aşırı duyarlılık reaksiyonları</a:t>
            </a:r>
            <a:r>
              <a:rPr lang="tr-TR" sz="3600" smtClean="0"/>
              <a:t> gelişir.</a:t>
            </a:r>
          </a:p>
          <a:p>
            <a:pPr marL="457200" indent="-457200" eaLnBrk="1" hangingPunct="1">
              <a:buFontTx/>
              <a:buNone/>
            </a:pPr>
            <a:endParaRPr lang="tr-TR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b="1" smtClean="0"/>
              <a:t>Aşırı Duyarlılık Reaksiyonları</a:t>
            </a:r>
            <a:br>
              <a:rPr lang="tr-TR" sz="4000" b="1" smtClean="0"/>
            </a:br>
            <a:r>
              <a:rPr lang="tr-TR" sz="4000" b="1" smtClean="0"/>
              <a:t>(Coombs ve Gell)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tr-TR" b="1" smtClean="0"/>
              <a:t>Tip I</a:t>
            </a:r>
            <a:r>
              <a:rPr lang="tr-TR" smtClean="0"/>
              <a:t> aşırı duyarlılık reaksiyonu: Erken aşırı duyarlılık reaksiyonu, anafilaktik reaksiyon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tr-TR" b="1" smtClean="0"/>
              <a:t>Tip II</a:t>
            </a:r>
            <a:r>
              <a:rPr lang="tr-TR" smtClean="0"/>
              <a:t> aşırı duyarlılık reaksiyonu :Sitotoksik reaksiyon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tr-TR" b="1" smtClean="0"/>
              <a:t>Tip III</a:t>
            </a:r>
            <a:r>
              <a:rPr lang="tr-TR" smtClean="0"/>
              <a:t> aşırı duyarlılık reaksiyonu:İmmün kompleks reaksiyonu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tr-TR" b="1" smtClean="0"/>
              <a:t>Tip IV</a:t>
            </a:r>
            <a:r>
              <a:rPr lang="tr-TR" smtClean="0"/>
              <a:t> aşırı duyarlılık reaksiyonu: Gecikmiş tip aşırı duyarlılık  reaksiyonu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Bit Eşlem Resmi" r:id="rId3" imgW="5180952" imgH="383911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64" name="Group 16"/>
          <p:cNvGraphicFramePr>
            <a:graphicFrameLocks noGrp="1"/>
          </p:cNvGraphicFramePr>
          <p:nvPr/>
        </p:nvGraphicFramePr>
        <p:xfrm>
          <a:off x="1004888" y="1881188"/>
          <a:ext cx="7134225" cy="3095625"/>
        </p:xfrm>
        <a:graphic>
          <a:graphicData uri="http://schemas.openxmlformats.org/drawingml/2006/table">
            <a:tbl>
              <a:tblPr/>
              <a:tblGrid>
                <a:gridCol w="713422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           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tr-TR" sz="17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57" name="Picture 5" descr="Close wind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938" y="1927225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813"/>
            <a:ext cx="91440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b="1" smtClean="0"/>
              <a:t>İmmün Sistem</a:t>
            </a:r>
            <a:r>
              <a:rPr lang="tr-TR" smtClean="0"/>
              <a:t>; </a:t>
            </a:r>
          </a:p>
          <a:p>
            <a:pPr lvl="1" eaLnBrk="1" hangingPunct="1"/>
            <a:r>
              <a:rPr lang="tr-TR" smtClean="0"/>
              <a:t>Bizi dış ortamda bulunan zararlı mikroplardan ( virüsler, bakteriler, mantarlar,parazitler vd) korumak ve oluşacak hasarı en aza indirmek üzere geliştirilmiştir.</a:t>
            </a:r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u="sng" dirty="0" smtClean="0"/>
              <a:t/>
            </a:r>
            <a:br>
              <a:rPr lang="tr-TR" u="sng" dirty="0" smtClean="0"/>
            </a:br>
            <a:r>
              <a:rPr lang="tr-TR" u="sng" dirty="0" smtClean="0"/>
              <a:t>Tip I (erken) Aşırı Duyarlılık  Reaksiyonu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IgE</a:t>
            </a:r>
            <a:r>
              <a:rPr lang="tr-TR" dirty="0" smtClean="0"/>
              <a:t>  aracılıklı bir reaksiyondur. </a:t>
            </a:r>
            <a:r>
              <a:rPr lang="tr-TR" dirty="0" err="1" smtClean="0"/>
              <a:t>Allerjenin</a:t>
            </a:r>
            <a:r>
              <a:rPr lang="tr-TR" dirty="0" smtClean="0"/>
              <a:t> birinci girişinde  antijen sunan hücre tarafından alınan antijen  T</a:t>
            </a:r>
            <a:r>
              <a:rPr lang="tr-TR" baseline="-25000" dirty="0" smtClean="0"/>
              <a:t>H2</a:t>
            </a:r>
            <a:r>
              <a:rPr lang="tr-TR" dirty="0" smtClean="0"/>
              <a:t> ve B hücrelerine sunulur , organizmada  </a:t>
            </a:r>
            <a:r>
              <a:rPr lang="tr-TR" dirty="0" err="1" smtClean="0"/>
              <a:t>allerjen</a:t>
            </a:r>
            <a:r>
              <a:rPr lang="tr-TR" dirty="0" smtClean="0"/>
              <a:t> ( erken tip aşırı duyarlılığa neden olan  antijenlere  </a:t>
            </a:r>
            <a:r>
              <a:rPr lang="tr-TR" dirty="0" err="1" smtClean="0"/>
              <a:t>allerjenler</a:t>
            </a:r>
            <a:r>
              <a:rPr lang="tr-TR" dirty="0" smtClean="0"/>
              <a:t> denir )  spesifik </a:t>
            </a:r>
            <a:r>
              <a:rPr lang="tr-TR" dirty="0" err="1" smtClean="0"/>
              <a:t>IgE’ler</a:t>
            </a:r>
            <a:r>
              <a:rPr lang="tr-TR" dirty="0" smtClean="0"/>
              <a:t> sentezlenir ve </a:t>
            </a:r>
            <a:r>
              <a:rPr lang="tr-TR" dirty="0" err="1" smtClean="0"/>
              <a:t>mast</a:t>
            </a:r>
            <a:r>
              <a:rPr lang="tr-TR" dirty="0" smtClean="0"/>
              <a:t> hücresinin üzerine yapışır . Bu safha </a:t>
            </a:r>
            <a:r>
              <a:rPr lang="tr-TR" dirty="0" err="1" smtClean="0"/>
              <a:t>duyarlanma</a:t>
            </a:r>
            <a:r>
              <a:rPr lang="tr-TR" dirty="0" smtClean="0"/>
              <a:t> safhasıdır. Daha sonra  </a:t>
            </a:r>
            <a:r>
              <a:rPr lang="tr-TR" dirty="0" err="1" smtClean="0"/>
              <a:t>allerjenin</a:t>
            </a:r>
            <a:r>
              <a:rPr lang="tr-TR" dirty="0" smtClean="0"/>
              <a:t> ikinci girişinde </a:t>
            </a:r>
            <a:r>
              <a:rPr lang="tr-TR" dirty="0" err="1" smtClean="0"/>
              <a:t>mast</a:t>
            </a:r>
            <a:r>
              <a:rPr lang="tr-TR" dirty="0" smtClean="0"/>
              <a:t> hücresi üzerindeki </a:t>
            </a:r>
            <a:r>
              <a:rPr lang="tr-TR" dirty="0" err="1" smtClean="0"/>
              <a:t>IgE</a:t>
            </a:r>
            <a:r>
              <a:rPr lang="tr-TR" dirty="0" smtClean="0"/>
              <a:t> reseptörleri ile </a:t>
            </a:r>
            <a:r>
              <a:rPr lang="tr-TR" dirty="0" err="1" smtClean="0"/>
              <a:t>allerjenin</a:t>
            </a:r>
            <a:r>
              <a:rPr lang="tr-TR" dirty="0" smtClean="0"/>
              <a:t>  birleşmesiyle  hücre içinde tetik  mekanizma çekilir ve granüllerdeki </a:t>
            </a:r>
            <a:r>
              <a:rPr lang="tr-TR" dirty="0" err="1" smtClean="0"/>
              <a:t>mediyatörler</a:t>
            </a:r>
            <a:r>
              <a:rPr lang="tr-TR" dirty="0" smtClean="0"/>
              <a:t> serbest kalır. Klinik olarak </a:t>
            </a:r>
            <a:r>
              <a:rPr lang="tr-TR" dirty="0" err="1" smtClean="0"/>
              <a:t>allerjik</a:t>
            </a:r>
            <a:r>
              <a:rPr lang="tr-TR" dirty="0" smtClean="0"/>
              <a:t> hastalıklar ortaya çıkar.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571480"/>
            <a:ext cx="8286808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how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76672"/>
            <a:ext cx="792088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713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/>
            <a:endParaRPr lang="tr-TR" u="sng" smtClean="0"/>
          </a:p>
          <a:p>
            <a:pPr eaLnBrk="1" hangingPunct="1"/>
            <a:r>
              <a:rPr lang="tr-TR" u="sng" smtClean="0"/>
              <a:t>T</a:t>
            </a:r>
            <a:r>
              <a:rPr lang="tr-TR" u="sng" baseline="-25000" smtClean="0"/>
              <a:t>H</a:t>
            </a:r>
            <a:r>
              <a:rPr lang="tr-TR" u="sng" smtClean="0"/>
              <a:t>1 sitokinler</a:t>
            </a:r>
            <a:r>
              <a:rPr lang="tr-TR" smtClean="0"/>
              <a:t>: IL-2, IL-12, IFNγ, and transforming growth factor-β (TGFβ) </a:t>
            </a:r>
          </a:p>
          <a:p>
            <a:pPr eaLnBrk="1" hangingPunct="1">
              <a:buFontTx/>
              <a:buNone/>
            </a:pPr>
            <a:r>
              <a:rPr lang="tr-TR" smtClean="0"/>
              <a:t>   IFNγ, Tip I interferonlar (IFN- </a:t>
            </a:r>
            <a:r>
              <a:rPr lang="el-GR" smtClean="0">
                <a:cs typeface="Arial" charset="0"/>
              </a:rPr>
              <a:t>α</a:t>
            </a:r>
            <a:r>
              <a:rPr lang="tr-TR" smtClean="0">
                <a:cs typeface="Arial" charset="0"/>
              </a:rPr>
              <a:t>, IFN-</a:t>
            </a:r>
            <a:r>
              <a:rPr lang="el-GR" smtClean="0">
                <a:cs typeface="Arial" charset="0"/>
              </a:rPr>
              <a:t>β</a:t>
            </a:r>
            <a:r>
              <a:rPr lang="tr-TR" smtClean="0">
                <a:cs typeface="Arial" charset="0"/>
              </a:rPr>
              <a:t>),TNF</a:t>
            </a:r>
            <a:endParaRPr lang="el-GR" smtClean="0">
              <a:cs typeface="Arial" charset="0"/>
            </a:endParaRPr>
          </a:p>
          <a:p>
            <a:pPr eaLnBrk="1" hangingPunct="1"/>
            <a:r>
              <a:rPr lang="tr-TR" u="sng" smtClean="0"/>
              <a:t>T</a:t>
            </a:r>
            <a:r>
              <a:rPr lang="tr-TR" u="sng" baseline="-25000" smtClean="0"/>
              <a:t>H</a:t>
            </a:r>
            <a:r>
              <a:rPr lang="tr-TR" u="sng" smtClean="0"/>
              <a:t>2 sitokinler:</a:t>
            </a:r>
            <a:r>
              <a:rPr lang="tr-TR" smtClean="0"/>
              <a:t>IL-4 , IL-5,IL-13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60350"/>
            <a:ext cx="7129462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1400"/>
              <a:t>Th1 hücreler makrofaj aktivasyonu ve granuloma oluşumunda rol alır</a:t>
            </a:r>
          </a:p>
          <a:p>
            <a:r>
              <a:rPr lang="tr-TR" sz="1400"/>
              <a:t> Th2 hücreler atopi gelişmesi ve IgE , mast hücre ve eozinofil yapımına  önayak olur.</a:t>
            </a:r>
          </a:p>
          <a:p>
            <a:r>
              <a:rPr lang="tr-TR" sz="1400"/>
              <a:t>Baraniuk, JN, Pathogenesis of allergic rhinitis. J Allergy Clin Immunol 1997; 99:S764.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all" dirty="0" err="1" smtClean="0"/>
              <a:t>HastalIklar</a:t>
            </a:r>
            <a:endParaRPr lang="tr-TR" dirty="0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 smtClean="0"/>
              <a:t>Allerjik</a:t>
            </a:r>
            <a:r>
              <a:rPr lang="tr-TR" dirty="0" smtClean="0"/>
              <a:t> astım, Saman nezlesi, </a:t>
            </a:r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 err="1" smtClean="0"/>
              <a:t>konjonktivit</a:t>
            </a:r>
            <a:r>
              <a:rPr lang="tr-TR" dirty="0" smtClean="0"/>
              <a:t>, Ürtiker, </a:t>
            </a:r>
            <a:r>
              <a:rPr lang="tr-TR" dirty="0" err="1" smtClean="0"/>
              <a:t>Anjioödem</a:t>
            </a:r>
            <a:r>
              <a:rPr lang="tr-TR" dirty="0" smtClean="0"/>
              <a:t>, Anafilaksi,  </a:t>
            </a:r>
            <a:r>
              <a:rPr lang="tr-TR" dirty="0" err="1" smtClean="0"/>
              <a:t>Venom</a:t>
            </a:r>
            <a:r>
              <a:rPr lang="tr-TR" dirty="0" smtClean="0"/>
              <a:t> </a:t>
            </a:r>
            <a:r>
              <a:rPr lang="tr-TR" dirty="0" err="1" smtClean="0"/>
              <a:t>allerjileri</a:t>
            </a:r>
            <a:r>
              <a:rPr lang="tr-TR" dirty="0" smtClean="0"/>
              <a:t> , İlaç </a:t>
            </a:r>
            <a:r>
              <a:rPr lang="tr-TR" dirty="0" err="1" smtClean="0"/>
              <a:t>allerjileri</a:t>
            </a:r>
            <a:endParaRPr lang="tr-TR" dirty="0" smtClean="0"/>
          </a:p>
          <a:p>
            <a:pPr lvl="0"/>
            <a:r>
              <a:rPr lang="tr-TR" dirty="0" smtClean="0"/>
              <a:t>Aracı hücreler: </a:t>
            </a:r>
            <a:r>
              <a:rPr lang="tr-TR" dirty="0" err="1" smtClean="0"/>
              <a:t>Mast</a:t>
            </a:r>
            <a:r>
              <a:rPr lang="tr-TR" dirty="0" smtClean="0"/>
              <a:t> hücresi, </a:t>
            </a:r>
            <a:r>
              <a:rPr lang="tr-TR" dirty="0" err="1" smtClean="0"/>
              <a:t>Eozinofil</a:t>
            </a:r>
            <a:r>
              <a:rPr lang="tr-TR" dirty="0" smtClean="0"/>
              <a:t>, Bazofil</a:t>
            </a:r>
          </a:p>
          <a:p>
            <a:pPr lvl="0"/>
            <a:r>
              <a:rPr lang="tr-TR" dirty="0" err="1" smtClean="0"/>
              <a:t>IgE</a:t>
            </a:r>
            <a:r>
              <a:rPr lang="tr-TR" dirty="0" smtClean="0"/>
              <a:t> aracılıklıdır</a:t>
            </a:r>
          </a:p>
          <a:p>
            <a:pPr lvl="0"/>
            <a:r>
              <a:rPr lang="tr-TR" dirty="0" smtClean="0"/>
              <a:t>Sorumlu </a:t>
            </a:r>
            <a:r>
              <a:rPr lang="tr-TR" dirty="0" err="1" smtClean="0"/>
              <a:t>mediyatörler</a:t>
            </a:r>
            <a:r>
              <a:rPr lang="tr-TR" dirty="0" smtClean="0"/>
              <a:t>: </a:t>
            </a:r>
            <a:r>
              <a:rPr lang="tr-TR" dirty="0" err="1" smtClean="0"/>
              <a:t>Histamin</a:t>
            </a:r>
            <a:r>
              <a:rPr lang="tr-TR" dirty="0" smtClean="0"/>
              <a:t>,</a:t>
            </a:r>
            <a:r>
              <a:rPr lang="tr-TR" dirty="0" err="1" smtClean="0"/>
              <a:t>lökotrienler</a:t>
            </a:r>
            <a:r>
              <a:rPr lang="tr-TR" dirty="0" smtClean="0"/>
              <a:t> </a:t>
            </a:r>
            <a:r>
              <a:rPr lang="tr-TR" dirty="0" err="1" smtClean="0"/>
              <a:t>prostaglandinler</a:t>
            </a:r>
            <a:r>
              <a:rPr lang="tr-TR" dirty="0" smtClean="0"/>
              <a:t>, </a:t>
            </a:r>
            <a:r>
              <a:rPr lang="tr-TR" dirty="0" err="1" smtClean="0"/>
              <a:t>kemotaktik</a:t>
            </a:r>
            <a:r>
              <a:rPr lang="tr-TR" dirty="0" smtClean="0"/>
              <a:t> faktörler</a:t>
            </a:r>
          </a:p>
          <a:p>
            <a:pPr lvl="0"/>
            <a:r>
              <a:rPr lang="tr-TR" dirty="0" smtClean="0"/>
              <a:t>Th2 hücreler rol alır</a:t>
            </a:r>
          </a:p>
          <a:p>
            <a:pPr lvl="0"/>
            <a:r>
              <a:rPr lang="tr-TR" dirty="0" smtClean="0"/>
              <a:t>Tanıda deri testleri kullanılır.	 Antijene karakteristik  cevap  </a:t>
            </a:r>
            <a:r>
              <a:rPr lang="tr-TR" dirty="0" err="1" smtClean="0"/>
              <a:t>eritem</a:t>
            </a:r>
            <a:r>
              <a:rPr lang="tr-TR" dirty="0" smtClean="0"/>
              <a:t>  ve  kabarıklık  şeklindedir. Erken </a:t>
            </a:r>
            <a:r>
              <a:rPr lang="tr-TR" dirty="0" err="1" smtClean="0"/>
              <a:t>reak</a:t>
            </a:r>
            <a:r>
              <a:rPr lang="tr-TR" dirty="0" smtClean="0"/>
              <a:t>:10-30 </a:t>
            </a:r>
            <a:r>
              <a:rPr lang="tr-TR" dirty="0" err="1" smtClean="0"/>
              <a:t>dak</a:t>
            </a:r>
            <a:r>
              <a:rPr lang="tr-TR" dirty="0" smtClean="0"/>
              <a:t>. da maksimum gelişir. Geç reaksiyon: 2-3 saat sonra başlar, 24 saate kadar uzayabilir.</a:t>
            </a:r>
          </a:p>
          <a:p>
            <a:pPr>
              <a:buNone/>
            </a:pPr>
            <a:r>
              <a:rPr lang="tr-TR" b="1" dirty="0" smtClean="0"/>
              <a:t> 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 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899592" y="457200"/>
          <a:ext cx="7128792" cy="5996136"/>
        </p:xfrm>
        <a:graphic>
          <a:graphicData uri="http://schemas.openxmlformats.org/presentationml/2006/ole">
            <p:oleObj spid="_x0000_s2050" name="Slayt" r:id="rId3" imgW="4568834" imgH="3425909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ChangeArrowheads="1"/>
          </p:cNvSpPr>
          <p:nvPr/>
        </p:nvSpPr>
        <p:spPr bwMode="auto">
          <a:xfrm rot="-5385007">
            <a:off x="3741738" y="1595438"/>
            <a:ext cx="1143000" cy="2362200"/>
          </a:xfrm>
          <a:prstGeom prst="upDownArrowCallout">
            <a:avLst>
              <a:gd name="adj1" fmla="val 25000"/>
              <a:gd name="adj2" fmla="val 25000"/>
              <a:gd name="adj3" fmla="val 25833"/>
              <a:gd name="adj4" fmla="val 50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tr-TR" sz="2400">
                <a:latin typeface="Times New Roman" pitchFamily="18" charset="0"/>
              </a:rPr>
              <a:t>allerji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1187450" y="2565400"/>
            <a:ext cx="1676400" cy="762000"/>
          </a:xfrm>
          <a:prstGeom prst="flowChartPredefinedProcess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400">
                <a:solidFill>
                  <a:schemeClr val="bg1"/>
                </a:solidFill>
                <a:latin typeface="Times New Roman" pitchFamily="18" charset="0"/>
              </a:rPr>
              <a:t>genetik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5172" name="AutoShape 4"/>
          <p:cNvSpPr>
            <a:spLocks noChangeArrowheads="1"/>
          </p:cNvSpPr>
          <p:nvPr/>
        </p:nvSpPr>
        <p:spPr bwMode="auto">
          <a:xfrm>
            <a:off x="5867400" y="2636838"/>
            <a:ext cx="1825625" cy="720725"/>
          </a:xfrm>
          <a:prstGeom prst="flowChartPredefinedProcess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400">
                <a:solidFill>
                  <a:schemeClr val="bg1"/>
                </a:solidFill>
                <a:latin typeface="Times New Roman" pitchFamily="18" charset="0"/>
              </a:rPr>
              <a:t>çevre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5173" name="AutoShape 5"/>
          <p:cNvSpPr>
            <a:spLocks noChangeArrowheads="1"/>
          </p:cNvSpPr>
          <p:nvPr/>
        </p:nvSpPr>
        <p:spPr bwMode="auto">
          <a:xfrm rot="-5356206">
            <a:off x="1408907" y="3544093"/>
            <a:ext cx="1371600" cy="1446213"/>
          </a:xfrm>
          <a:prstGeom prst="chevro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tr-TR" sz="2400">
                <a:solidFill>
                  <a:schemeClr val="tx2"/>
                </a:solidFill>
                <a:latin typeface="Times New Roman" pitchFamily="18" charset="0"/>
              </a:rPr>
              <a:t>multigenik</a:t>
            </a:r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5174" name="AutoShape 6"/>
          <p:cNvSpPr>
            <a:spLocks noChangeArrowheads="1"/>
          </p:cNvSpPr>
          <p:nvPr/>
        </p:nvSpPr>
        <p:spPr bwMode="auto">
          <a:xfrm rot="-5400000">
            <a:off x="5087938" y="3703638"/>
            <a:ext cx="3430587" cy="2878137"/>
          </a:xfrm>
          <a:prstGeom prst="chevron">
            <a:avLst>
              <a:gd name="adj" fmla="val 2979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tr-TR" sz="2400">
                <a:solidFill>
                  <a:schemeClr val="tx2"/>
                </a:solidFill>
                <a:latin typeface="Times New Roman" pitchFamily="18" charset="0"/>
              </a:rPr>
              <a:t>-allerjen konsantr.</a:t>
            </a:r>
          </a:p>
          <a:p>
            <a:pPr algn="ctr"/>
            <a:r>
              <a:rPr lang="tr-TR" sz="2400">
                <a:solidFill>
                  <a:schemeClr val="tx2"/>
                </a:solidFill>
                <a:latin typeface="Times New Roman" pitchFamily="18" charset="0"/>
              </a:rPr>
              <a:t>-maruziyet süresi</a:t>
            </a:r>
          </a:p>
          <a:p>
            <a:pPr algn="ctr"/>
            <a:r>
              <a:rPr lang="tr-TR" sz="2400">
                <a:solidFill>
                  <a:schemeClr val="tx2"/>
                </a:solidFill>
                <a:latin typeface="Times New Roman" pitchFamily="18" charset="0"/>
              </a:rPr>
              <a:t>-allerjen çeşitliliği</a:t>
            </a:r>
          </a:p>
          <a:p>
            <a:pPr algn="ctr"/>
            <a:r>
              <a:rPr lang="tr-TR" sz="2400">
                <a:solidFill>
                  <a:schemeClr val="tx2"/>
                </a:solidFill>
                <a:latin typeface="Times New Roman" pitchFamily="18" charset="0"/>
              </a:rPr>
              <a:t>-virüsler-bakteriler</a:t>
            </a:r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nimBg="1" autoUpdateAnimBg="0"/>
      <p:bldP spid="135171" grpId="0" animBg="1" autoUpdateAnimBg="0"/>
      <p:bldP spid="135172" grpId="0" animBg="1" autoUpdateAnimBg="0"/>
      <p:bldP spid="135173" grpId="0" animBg="1" autoUpdateAnimBg="0"/>
      <p:bldP spid="13517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İMMÜN SİSTEM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1) Doğal  İmmünite (innat immünite)</a:t>
            </a:r>
          </a:p>
          <a:p>
            <a:pPr lvl="1" eaLnBrk="1" hangingPunct="1"/>
            <a:r>
              <a:rPr lang="tr-TR" smtClean="0"/>
              <a:t>Fagositler (Monosit, Makrofaj, Nötrofil)	</a:t>
            </a:r>
          </a:p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2) Kazanılmış  İmmünite(adaptif immünite)</a:t>
            </a:r>
          </a:p>
          <a:p>
            <a:pPr lvl="1" eaLnBrk="1" hangingPunct="1"/>
            <a:r>
              <a:rPr lang="tr-TR" smtClean="0"/>
              <a:t>Lenfositler (T ve B lenfosit)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143000" y="260350"/>
            <a:ext cx="76057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tr-TR" b="1">
                <a:solidFill>
                  <a:schemeClr val="tx2"/>
                </a:solidFill>
                <a:latin typeface="Times New Roman" pitchFamily="18" charset="0"/>
              </a:rPr>
              <a:t>ALLERJİDE HEDEF  ORGANLAR VE HASTALIKLAR</a:t>
            </a: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b="1">
                <a:solidFill>
                  <a:schemeClr val="tx2"/>
                </a:solidFill>
                <a:latin typeface="Times New Roman" pitchFamily="18" charset="0"/>
              </a:rPr>
            </a:br>
            <a:endParaRPr lang="en-US" b="1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129027" name="Group 3"/>
          <p:cNvGraphicFramePr>
            <a:graphicFrameLocks noGrp="1"/>
          </p:cNvGraphicFramePr>
          <p:nvPr/>
        </p:nvGraphicFramePr>
        <p:xfrm>
          <a:off x="323850" y="1557338"/>
          <a:ext cx="8591550" cy="5000626"/>
        </p:xfrm>
        <a:graphic>
          <a:graphicData uri="http://schemas.openxmlformats.org/drawingml/2006/table">
            <a:tbl>
              <a:tblPr/>
              <a:tblGrid>
                <a:gridCol w="4295775"/>
                <a:gridCol w="4295775"/>
              </a:tblGrid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HEDEF ORGAN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HASTALIK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Üst solunum yolu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Allerjik rinit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Konjunktiva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Allerjik konjunktivit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Bronşlar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Astma bronşiale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Deri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-ürtiker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-anjio ödem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Gastrointestinal sistem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Gıda allerjisi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venom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Arı sokması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ilaç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Haptenler,tam Ag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ANAFİLAKTİK ŞOK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mtClean="0"/>
              <a:t>Allerjenin girmesinden  sonra erken (20 dak)bir  reaksiyonla  mast hücrelerinden histamin ve diğer mediatörlerin salınımı ile başlayan ciddi bir tablodur</a:t>
            </a:r>
          </a:p>
          <a:p>
            <a:pPr eaLnBrk="1" hangingPunct="1">
              <a:lnSpc>
                <a:spcPct val="90000"/>
              </a:lnSpc>
            </a:pPr>
            <a:endParaRPr lang="tr-TR" smtClean="0"/>
          </a:p>
          <a:p>
            <a:pPr eaLnBrk="1" hangingPunct="1">
              <a:lnSpc>
                <a:spcPct val="90000"/>
              </a:lnSpc>
            </a:pPr>
            <a:r>
              <a:rPr lang="tr-TR" smtClean="0"/>
              <a:t>KLİNİK: Kan basıncında düşme, yaygın ürtiker, ve /veya bronkospazm, şok tablosu</a:t>
            </a:r>
          </a:p>
          <a:p>
            <a:pPr eaLnBrk="1" hangingPunct="1">
              <a:lnSpc>
                <a:spcPct val="90000"/>
              </a:lnSpc>
            </a:pPr>
            <a:endParaRPr lang="tr-TR" smtClean="0"/>
          </a:p>
          <a:p>
            <a:pPr eaLnBrk="1" hangingPunct="1">
              <a:lnSpc>
                <a:spcPct val="90000"/>
              </a:lnSpc>
            </a:pPr>
            <a:r>
              <a:rPr lang="tr-TR" smtClean="0"/>
              <a:t>İlk TEDAVİ Adrenalin(1/1000)dir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İLAÇ ALLERJİLERİ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tr-TR" u="sng" smtClean="0"/>
              <a:t>Anafilaktik tip aşırı duyarlılık</a:t>
            </a:r>
          </a:p>
          <a:p>
            <a:pPr eaLnBrk="1" hangingPunct="1"/>
            <a:r>
              <a:rPr lang="tr-TR" u="sng" smtClean="0"/>
              <a:t>Sitotoksik tip aşırı duyarlılık </a:t>
            </a:r>
          </a:p>
          <a:p>
            <a:pPr eaLnBrk="1" hangingPunct="1"/>
            <a:r>
              <a:rPr lang="tr-TR" u="sng" smtClean="0"/>
              <a:t>İmmün kompleks Tipi aşırı duyarlılık</a:t>
            </a:r>
            <a:r>
              <a:rPr lang="tr-TR" smtClean="0"/>
              <a:t> : Hidralazin, prokainamid, izoniazid, klorpromazin, D penisillamin, penisillin,sülfonamidler,streptomisin, tetrasiklinler</a:t>
            </a:r>
          </a:p>
          <a:p>
            <a:pPr eaLnBrk="1" hangingPunct="1"/>
            <a:r>
              <a:rPr lang="tr-TR" smtClean="0"/>
              <a:t>ATEŞ, DERİ DÖKÜNTÜLERİ, ARTRALJİ,VASKÜLİT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Besin Allerjileri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3600" smtClean="0"/>
              <a:t>Besin allerjileri; besindeki proteinlere karşı istenmeyen  immün cevaplardır.</a:t>
            </a:r>
          </a:p>
          <a:p>
            <a:pPr eaLnBrk="1" hangingPunct="1">
              <a:buFontTx/>
              <a:buNone/>
            </a:pPr>
            <a:r>
              <a:rPr lang="tr-TR" sz="3600" smtClean="0"/>
              <a:t>	       a) IgE aracılıklı</a:t>
            </a:r>
          </a:p>
          <a:p>
            <a:pPr eaLnBrk="1" hangingPunct="1">
              <a:buFontTx/>
              <a:buNone/>
            </a:pPr>
            <a:r>
              <a:rPr lang="tr-TR" sz="3600" smtClean="0"/>
              <a:t>          b) Non-IgE aracılıklı</a:t>
            </a:r>
          </a:p>
          <a:p>
            <a:pPr eaLnBrk="1" hangingPunct="1">
              <a:buFontTx/>
              <a:buNone/>
            </a:pPr>
            <a:endParaRPr lang="tr-TR" smtClean="0"/>
          </a:p>
          <a:p>
            <a:pPr eaLnBrk="1" hangingPunct="1"/>
            <a:endParaRPr lang="tr-TR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1412875"/>
            <a:ext cx="9144000" cy="1314450"/>
          </a:xfrm>
          <a:prstGeom prst="rect">
            <a:avLst/>
          </a:prstGeom>
          <a:solidFill>
            <a:srgbClr val="FF66FF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/>
              <a:t>		Gıda alımından sonra	Semptomlar		Süre</a:t>
            </a:r>
            <a:r>
              <a:rPr lang="de-DE" sz="1600" b="1"/>
              <a:t>   </a:t>
            </a:r>
          </a:p>
          <a:p>
            <a:endParaRPr lang="de-DE" sz="1600" b="1"/>
          </a:p>
          <a:p>
            <a:r>
              <a:rPr lang="tr-TR" sz="1600" b="1"/>
              <a:t>Tip I alerji	saniyeler – </a:t>
            </a:r>
            <a:r>
              <a:rPr lang="de-DE" sz="1600" b="1"/>
              <a:t>30</a:t>
            </a:r>
            <a:r>
              <a:rPr lang="tr-TR" sz="1600" b="1"/>
              <a:t> dak.</a:t>
            </a:r>
            <a:r>
              <a:rPr lang="de-DE" sz="1600"/>
              <a:t> </a:t>
            </a:r>
            <a:r>
              <a:rPr lang="tr-TR" sz="1600"/>
              <a:t>	Akut, anafilaktik şok		</a:t>
            </a:r>
            <a:r>
              <a:rPr lang="tr-TR" sz="1600" b="1"/>
              <a:t>1 gün</a:t>
            </a:r>
            <a:r>
              <a:rPr lang="de-DE" sz="1600"/>
              <a:t>      	</a:t>
            </a:r>
            <a:r>
              <a:rPr lang="tr-TR" sz="1600"/>
              <a:t>					cilt, mukoza, dolaşım</a:t>
            </a:r>
            <a:endParaRPr lang="de-DE" sz="1600"/>
          </a:p>
          <a:p>
            <a:r>
              <a:rPr lang="de-DE" sz="1600"/>
              <a:t>					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0" y="2852738"/>
            <a:ext cx="9144000" cy="3025775"/>
          </a:xfrm>
          <a:prstGeom prst="rect">
            <a:avLst/>
          </a:prstGeom>
          <a:solidFill>
            <a:srgbClr val="990099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Intoleran</a:t>
            </a:r>
            <a:r>
              <a:rPr lang="tr-TR" sz="1600" b="1"/>
              <a:t>s	30 dak. – 2 saat</a:t>
            </a:r>
            <a:r>
              <a:rPr lang="de-DE" sz="1600" b="1"/>
              <a:t>	</a:t>
            </a:r>
          </a:p>
          <a:p>
            <a:endParaRPr lang="de-DE" sz="1600"/>
          </a:p>
          <a:p>
            <a:r>
              <a:rPr lang="de-DE" sz="1600"/>
              <a:t>Lacto</a:t>
            </a:r>
            <a:r>
              <a:rPr lang="tr-TR" sz="1600"/>
              <a:t>z					</a:t>
            </a:r>
            <a:r>
              <a:rPr lang="de-DE" sz="1600"/>
              <a:t>diarre, 		       </a:t>
            </a:r>
            <a:r>
              <a:rPr lang="tr-TR" sz="1600"/>
              <a:t>	</a:t>
            </a:r>
            <a:r>
              <a:rPr lang="de-DE" sz="1600" b="1"/>
              <a:t>3</a:t>
            </a:r>
            <a:r>
              <a:rPr lang="tr-TR" sz="1600" b="1"/>
              <a:t> </a:t>
            </a:r>
            <a:r>
              <a:rPr lang="de-DE" sz="1600" b="1"/>
              <a:t>-</a:t>
            </a:r>
            <a:r>
              <a:rPr lang="tr-TR" sz="1600" b="1"/>
              <a:t> </a:t>
            </a:r>
            <a:r>
              <a:rPr lang="de-DE" sz="1600" b="1"/>
              <a:t>4 </a:t>
            </a:r>
            <a:r>
              <a:rPr lang="tr-TR" sz="1600" b="1"/>
              <a:t>saat</a:t>
            </a:r>
            <a:endParaRPr lang="de-DE" sz="1600" b="1"/>
          </a:p>
          <a:p>
            <a:r>
              <a:rPr lang="tr-TR" sz="1600"/>
              <a:t>					</a:t>
            </a:r>
            <a:r>
              <a:rPr lang="de-DE" sz="1600"/>
              <a:t>intestinal </a:t>
            </a:r>
            <a:r>
              <a:rPr lang="tr-TR" sz="1600"/>
              <a:t>şikayetler</a:t>
            </a:r>
            <a:endParaRPr lang="de-DE" sz="1600"/>
          </a:p>
          <a:p>
            <a:endParaRPr lang="de-DE" sz="1600"/>
          </a:p>
          <a:p>
            <a:r>
              <a:rPr lang="de-DE" sz="1600"/>
              <a:t>Fr</a:t>
            </a:r>
            <a:r>
              <a:rPr lang="tr-TR" sz="1600"/>
              <a:t>uktoz					</a:t>
            </a:r>
            <a:r>
              <a:rPr lang="de-DE" sz="1600"/>
              <a:t>intestinal </a:t>
            </a:r>
            <a:r>
              <a:rPr lang="tr-TR" sz="1600"/>
              <a:t>şikayetler</a:t>
            </a:r>
            <a:r>
              <a:rPr lang="de-DE" sz="1600"/>
              <a:t>,	       </a:t>
            </a:r>
            <a:r>
              <a:rPr lang="tr-TR" sz="1600"/>
              <a:t>	</a:t>
            </a:r>
            <a:r>
              <a:rPr lang="de-DE" sz="1600" b="1"/>
              <a:t>3</a:t>
            </a:r>
            <a:r>
              <a:rPr lang="tr-TR" sz="1600" b="1"/>
              <a:t> saat </a:t>
            </a:r>
            <a:r>
              <a:rPr lang="de-DE" sz="1600" b="1"/>
              <a:t>-</a:t>
            </a:r>
            <a:r>
              <a:rPr lang="tr-TR" sz="1600" b="1"/>
              <a:t>  </a:t>
            </a:r>
            <a:r>
              <a:rPr lang="de-DE" sz="1600" b="1"/>
              <a:t>2</a:t>
            </a:r>
            <a:r>
              <a:rPr lang="tr-TR" sz="1600" b="1"/>
              <a:t> gün</a:t>
            </a:r>
            <a:endParaRPr lang="de-DE" sz="1600" b="1"/>
          </a:p>
          <a:p>
            <a:r>
              <a:rPr lang="de-DE" sz="1600"/>
              <a:t>				</a:t>
            </a:r>
            <a:r>
              <a:rPr lang="tr-TR" sz="1600"/>
              <a:t>	davranış bozuklukları</a:t>
            </a:r>
            <a:r>
              <a:rPr lang="de-DE" sz="1600"/>
              <a:t>, </a:t>
            </a:r>
          </a:p>
          <a:p>
            <a:r>
              <a:rPr lang="de-DE" sz="1600"/>
              <a:t>				</a:t>
            </a:r>
            <a:r>
              <a:rPr lang="tr-TR" sz="1600"/>
              <a:t>	</a:t>
            </a:r>
            <a:r>
              <a:rPr lang="de-DE" sz="1600"/>
              <a:t>depresi</a:t>
            </a:r>
            <a:r>
              <a:rPr lang="tr-TR" sz="1600"/>
              <a:t>y</a:t>
            </a:r>
            <a:r>
              <a:rPr lang="de-DE" sz="1600"/>
              <a:t>on</a:t>
            </a:r>
          </a:p>
          <a:p>
            <a:r>
              <a:rPr lang="de-DE" sz="1600"/>
              <a:t>Histami</a:t>
            </a:r>
            <a:r>
              <a:rPr lang="tr-TR" sz="1600"/>
              <a:t>n		</a:t>
            </a:r>
            <a:r>
              <a:rPr lang="de-DE" sz="1600" b="1"/>
              <a:t>30</a:t>
            </a:r>
            <a:r>
              <a:rPr lang="tr-TR" sz="1600" b="1"/>
              <a:t> dak. -</a:t>
            </a:r>
            <a:r>
              <a:rPr lang="de-DE" sz="1600" b="1"/>
              <a:t> 4 </a:t>
            </a:r>
            <a:r>
              <a:rPr lang="tr-TR" sz="1600" b="1"/>
              <a:t>saat					</a:t>
            </a:r>
            <a:r>
              <a:rPr lang="de-DE" sz="1600" b="1"/>
              <a:t>3 - 16 </a:t>
            </a:r>
            <a:r>
              <a:rPr lang="tr-TR" sz="1600" b="1"/>
              <a:t>saat</a:t>
            </a:r>
            <a:endParaRPr lang="de-DE" sz="1600" b="1"/>
          </a:p>
          <a:p>
            <a:r>
              <a:rPr lang="de-DE" sz="1600"/>
              <a:t>                       		</a:t>
            </a:r>
            <a:r>
              <a:rPr lang="tr-TR" sz="1600"/>
              <a:t>		</a:t>
            </a:r>
            <a:r>
              <a:rPr lang="de-DE" sz="1600"/>
              <a:t>intestinal </a:t>
            </a:r>
            <a:r>
              <a:rPr lang="tr-TR" sz="1600"/>
              <a:t>şikayetler</a:t>
            </a:r>
            <a:r>
              <a:rPr lang="de-DE" sz="1600"/>
              <a:t>                   						migr</a:t>
            </a:r>
            <a:r>
              <a:rPr lang="tr-TR" sz="1600"/>
              <a:t>e</a:t>
            </a:r>
            <a:r>
              <a:rPr lang="de-DE" sz="1600"/>
              <a:t>n, </a:t>
            </a:r>
            <a:r>
              <a:rPr lang="tr-TR" sz="1600"/>
              <a:t>baş ağrısı</a:t>
            </a:r>
            <a:endParaRPr lang="de-DE" sz="1600"/>
          </a:p>
          <a:p>
            <a:r>
              <a:rPr lang="de-DE" sz="1600"/>
              <a:t>					hypot</a:t>
            </a:r>
            <a:r>
              <a:rPr lang="tr-TR" sz="1600"/>
              <a:t>a</a:t>
            </a:r>
            <a:r>
              <a:rPr lang="de-DE" sz="1600"/>
              <a:t>nsi</a:t>
            </a:r>
            <a:r>
              <a:rPr lang="tr-TR" sz="1600"/>
              <a:t>y</a:t>
            </a:r>
            <a:r>
              <a:rPr lang="de-DE" sz="1600"/>
              <a:t>on, </a:t>
            </a:r>
            <a:r>
              <a:rPr lang="tr-TR" sz="1600"/>
              <a:t>terleme</a:t>
            </a:r>
            <a:r>
              <a:rPr lang="de-DE" sz="1600"/>
              <a:t>		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0" y="6021388"/>
            <a:ext cx="9144000" cy="581025"/>
          </a:xfrm>
          <a:prstGeom prst="rect">
            <a:avLst/>
          </a:prstGeom>
          <a:solidFill>
            <a:srgbClr val="0099FF">
              <a:alpha val="7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/>
              <a:t>Tip III alerji	</a:t>
            </a:r>
            <a:r>
              <a:rPr lang="de-DE" sz="1600" b="1"/>
              <a:t>3</a:t>
            </a:r>
            <a:r>
              <a:rPr lang="tr-TR" sz="1600" b="1"/>
              <a:t> saat </a:t>
            </a:r>
            <a:r>
              <a:rPr lang="de-DE" sz="1600" b="1"/>
              <a:t>–</a:t>
            </a:r>
            <a:r>
              <a:rPr lang="tr-TR" sz="1600" b="1"/>
              <a:t> </a:t>
            </a:r>
            <a:r>
              <a:rPr lang="de-DE" sz="1600" b="1"/>
              <a:t>3</a:t>
            </a:r>
            <a:r>
              <a:rPr lang="tr-TR" sz="1600" b="1"/>
              <a:t> gün		</a:t>
            </a:r>
            <a:r>
              <a:rPr lang="tr-TR" sz="1600"/>
              <a:t>kronik şikayetler		3 gün kadar</a:t>
            </a:r>
            <a:endParaRPr lang="de-DE" sz="1600" b="1"/>
          </a:p>
          <a:p>
            <a:r>
              <a:rPr lang="de-DE" sz="1600" b="1"/>
              <a:t>		</a:t>
            </a:r>
            <a:r>
              <a:rPr lang="tr-TR" sz="1600" b="1"/>
              <a:t>			yukarıdaki semptomlar	kronik</a:t>
            </a:r>
            <a:r>
              <a:rPr lang="de-DE" sz="1600" b="1"/>
              <a:t>	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411413" y="260350"/>
            <a:ext cx="42846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800"/>
              <a:t>Food Hypersensitivity</a:t>
            </a:r>
          </a:p>
        </p:txBody>
      </p:sp>
      <p:pic>
        <p:nvPicPr>
          <p:cNvPr id="37894" name="Picture 7" descr="MotivFinalkle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44450"/>
            <a:ext cx="133191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immun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61925"/>
            <a:ext cx="118903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44450"/>
            <a:ext cx="1619250" cy="11525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nimBg="1"/>
      <p:bldP spid="12800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38915" name="Picture 3" descr="Slide ImuP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488"/>
            <a:ext cx="9144000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484438" y="1700213"/>
            <a:ext cx="1223962" cy="6397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>
                <a:solidFill>
                  <a:schemeClr val="bg1"/>
                </a:solidFill>
              </a:rPr>
              <a:t>İltihaplı</a:t>
            </a:r>
          </a:p>
          <a:p>
            <a:pPr algn="ctr"/>
            <a:r>
              <a:rPr lang="tr-TR" sz="1200" b="1">
                <a:solidFill>
                  <a:schemeClr val="bg1"/>
                </a:solidFill>
              </a:rPr>
              <a:t>Barsak hastalığı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1692275" y="242093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/>
              <a:t>Laktaz eksikliği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3276600" y="242093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r-TR" sz="1200" b="1"/>
              <a:t>Artmış barsak permeabilite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2411413" y="3136900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/>
              <a:t>Süte karşı alerji</a:t>
            </a:r>
          </a:p>
          <a:p>
            <a:pPr algn="ctr"/>
            <a:r>
              <a:rPr lang="tr-TR" sz="1200" b="1"/>
              <a:t>Süt intoleransı</a:t>
            </a:r>
          </a:p>
        </p:txBody>
      </p:sp>
      <p:sp>
        <p:nvSpPr>
          <p:cNvPr id="129032" name="Freeform 8"/>
          <p:cNvSpPr>
            <a:spLocks/>
          </p:cNvSpPr>
          <p:nvPr/>
        </p:nvSpPr>
        <p:spPr bwMode="auto">
          <a:xfrm>
            <a:off x="2139950" y="2019300"/>
            <a:ext cx="317500" cy="434975"/>
          </a:xfrm>
          <a:custGeom>
            <a:avLst/>
            <a:gdLst>
              <a:gd name="T0" fmla="*/ 360 w 360"/>
              <a:gd name="T1" fmla="*/ 0 h 493"/>
              <a:gd name="T2" fmla="*/ 208 w 360"/>
              <a:gd name="T3" fmla="*/ 61 h 493"/>
              <a:gd name="T4" fmla="*/ 88 w 360"/>
              <a:gd name="T5" fmla="*/ 176 h 493"/>
              <a:gd name="T6" fmla="*/ 28 w 360"/>
              <a:gd name="T7" fmla="*/ 310 h 493"/>
              <a:gd name="T8" fmla="*/ 0 w 360"/>
              <a:gd name="T9" fmla="*/ 493 h 4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93"/>
              <a:gd name="T17" fmla="*/ 360 w 360"/>
              <a:gd name="T18" fmla="*/ 493 h 4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93">
                <a:moveTo>
                  <a:pt x="360" y="0"/>
                </a:moveTo>
                <a:cubicBezTo>
                  <a:pt x="335" y="10"/>
                  <a:pt x="253" y="32"/>
                  <a:pt x="208" y="61"/>
                </a:cubicBezTo>
                <a:cubicBezTo>
                  <a:pt x="163" y="90"/>
                  <a:pt x="118" y="134"/>
                  <a:pt x="88" y="176"/>
                </a:cubicBezTo>
                <a:cubicBezTo>
                  <a:pt x="58" y="218"/>
                  <a:pt x="43" y="257"/>
                  <a:pt x="28" y="310"/>
                </a:cubicBezTo>
                <a:cubicBezTo>
                  <a:pt x="13" y="363"/>
                  <a:pt x="6" y="455"/>
                  <a:pt x="0" y="4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9033" name="Freeform 9"/>
          <p:cNvSpPr>
            <a:spLocks/>
          </p:cNvSpPr>
          <p:nvPr/>
        </p:nvSpPr>
        <p:spPr bwMode="auto">
          <a:xfrm rot="-4685965">
            <a:off x="2159001" y="2874962"/>
            <a:ext cx="317500" cy="434975"/>
          </a:xfrm>
          <a:custGeom>
            <a:avLst/>
            <a:gdLst>
              <a:gd name="T0" fmla="*/ 360 w 360"/>
              <a:gd name="T1" fmla="*/ 0 h 493"/>
              <a:gd name="T2" fmla="*/ 208 w 360"/>
              <a:gd name="T3" fmla="*/ 61 h 493"/>
              <a:gd name="T4" fmla="*/ 88 w 360"/>
              <a:gd name="T5" fmla="*/ 176 h 493"/>
              <a:gd name="T6" fmla="*/ 28 w 360"/>
              <a:gd name="T7" fmla="*/ 310 h 493"/>
              <a:gd name="T8" fmla="*/ 0 w 360"/>
              <a:gd name="T9" fmla="*/ 493 h 4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93"/>
              <a:gd name="T17" fmla="*/ 360 w 360"/>
              <a:gd name="T18" fmla="*/ 493 h 4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93">
                <a:moveTo>
                  <a:pt x="360" y="0"/>
                </a:moveTo>
                <a:cubicBezTo>
                  <a:pt x="335" y="10"/>
                  <a:pt x="253" y="32"/>
                  <a:pt x="208" y="61"/>
                </a:cubicBezTo>
                <a:cubicBezTo>
                  <a:pt x="163" y="90"/>
                  <a:pt x="118" y="134"/>
                  <a:pt x="88" y="176"/>
                </a:cubicBezTo>
                <a:cubicBezTo>
                  <a:pt x="58" y="218"/>
                  <a:pt x="43" y="257"/>
                  <a:pt x="28" y="310"/>
                </a:cubicBezTo>
                <a:cubicBezTo>
                  <a:pt x="13" y="363"/>
                  <a:pt x="6" y="455"/>
                  <a:pt x="0" y="4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9034" name="Freeform 10"/>
          <p:cNvSpPr>
            <a:spLocks/>
          </p:cNvSpPr>
          <p:nvPr/>
        </p:nvSpPr>
        <p:spPr bwMode="auto">
          <a:xfrm rot="6311396">
            <a:off x="3767137" y="1997076"/>
            <a:ext cx="315913" cy="430212"/>
          </a:xfrm>
          <a:custGeom>
            <a:avLst/>
            <a:gdLst>
              <a:gd name="T0" fmla="*/ 0 w 358"/>
              <a:gd name="T1" fmla="*/ 488 h 488"/>
              <a:gd name="T2" fmla="*/ 28 w 358"/>
              <a:gd name="T3" fmla="*/ 310 h 488"/>
              <a:gd name="T4" fmla="*/ 102 w 358"/>
              <a:gd name="T5" fmla="*/ 162 h 488"/>
              <a:gd name="T6" fmla="*/ 214 w 358"/>
              <a:gd name="T7" fmla="*/ 60 h 488"/>
              <a:gd name="T8" fmla="*/ 358 w 358"/>
              <a:gd name="T9" fmla="*/ 0 h 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"/>
              <a:gd name="T16" fmla="*/ 0 h 488"/>
              <a:gd name="T17" fmla="*/ 358 w 358"/>
              <a:gd name="T18" fmla="*/ 488 h 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" h="488">
                <a:moveTo>
                  <a:pt x="0" y="488"/>
                </a:moveTo>
                <a:cubicBezTo>
                  <a:pt x="5" y="458"/>
                  <a:pt x="11" y="364"/>
                  <a:pt x="28" y="310"/>
                </a:cubicBezTo>
                <a:cubicBezTo>
                  <a:pt x="45" y="256"/>
                  <a:pt x="71" y="204"/>
                  <a:pt x="102" y="162"/>
                </a:cubicBezTo>
                <a:cubicBezTo>
                  <a:pt x="133" y="120"/>
                  <a:pt x="172" y="87"/>
                  <a:pt x="214" y="60"/>
                </a:cubicBezTo>
                <a:cubicBezTo>
                  <a:pt x="256" y="33"/>
                  <a:pt x="328" y="12"/>
                  <a:pt x="35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9035" name="Freeform 11"/>
          <p:cNvSpPr>
            <a:spLocks/>
          </p:cNvSpPr>
          <p:nvPr/>
        </p:nvSpPr>
        <p:spPr bwMode="auto">
          <a:xfrm rot="10800000">
            <a:off x="3751263" y="2876550"/>
            <a:ext cx="315912" cy="430213"/>
          </a:xfrm>
          <a:custGeom>
            <a:avLst/>
            <a:gdLst>
              <a:gd name="T0" fmla="*/ 0 w 358"/>
              <a:gd name="T1" fmla="*/ 488 h 488"/>
              <a:gd name="T2" fmla="*/ 28 w 358"/>
              <a:gd name="T3" fmla="*/ 310 h 488"/>
              <a:gd name="T4" fmla="*/ 102 w 358"/>
              <a:gd name="T5" fmla="*/ 162 h 488"/>
              <a:gd name="T6" fmla="*/ 214 w 358"/>
              <a:gd name="T7" fmla="*/ 60 h 488"/>
              <a:gd name="T8" fmla="*/ 358 w 358"/>
              <a:gd name="T9" fmla="*/ 0 h 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"/>
              <a:gd name="T16" fmla="*/ 0 h 488"/>
              <a:gd name="T17" fmla="*/ 358 w 358"/>
              <a:gd name="T18" fmla="*/ 488 h 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" h="488">
                <a:moveTo>
                  <a:pt x="0" y="488"/>
                </a:moveTo>
                <a:cubicBezTo>
                  <a:pt x="5" y="458"/>
                  <a:pt x="11" y="364"/>
                  <a:pt x="28" y="310"/>
                </a:cubicBezTo>
                <a:cubicBezTo>
                  <a:pt x="45" y="256"/>
                  <a:pt x="71" y="204"/>
                  <a:pt x="102" y="162"/>
                </a:cubicBezTo>
                <a:cubicBezTo>
                  <a:pt x="133" y="120"/>
                  <a:pt x="172" y="87"/>
                  <a:pt x="214" y="60"/>
                </a:cubicBezTo>
                <a:cubicBezTo>
                  <a:pt x="256" y="33"/>
                  <a:pt x="328" y="12"/>
                  <a:pt x="35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2484438" y="4076700"/>
            <a:ext cx="1150937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>
                <a:solidFill>
                  <a:schemeClr val="bg1"/>
                </a:solidFill>
              </a:rPr>
              <a:t>IgA - Eksikliği</a:t>
            </a:r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1506538" y="4868863"/>
            <a:ext cx="1120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/>
              <a:t>Enfeksiyon</a:t>
            </a: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3348038" y="4724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r-TR" sz="1200" b="1"/>
              <a:t>Artmış barsak permeabilite</a:t>
            </a: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2246313" y="5489575"/>
            <a:ext cx="1462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/>
              <a:t>Tip I veya Tip III Gıda alerji</a:t>
            </a:r>
          </a:p>
        </p:txBody>
      </p:sp>
      <p:sp>
        <p:nvSpPr>
          <p:cNvPr id="129040" name="Freeform 16"/>
          <p:cNvSpPr>
            <a:spLocks/>
          </p:cNvSpPr>
          <p:nvPr/>
        </p:nvSpPr>
        <p:spPr bwMode="auto">
          <a:xfrm>
            <a:off x="2105025" y="4324350"/>
            <a:ext cx="317500" cy="434975"/>
          </a:xfrm>
          <a:custGeom>
            <a:avLst/>
            <a:gdLst>
              <a:gd name="T0" fmla="*/ 360 w 360"/>
              <a:gd name="T1" fmla="*/ 0 h 493"/>
              <a:gd name="T2" fmla="*/ 208 w 360"/>
              <a:gd name="T3" fmla="*/ 61 h 493"/>
              <a:gd name="T4" fmla="*/ 88 w 360"/>
              <a:gd name="T5" fmla="*/ 176 h 493"/>
              <a:gd name="T6" fmla="*/ 28 w 360"/>
              <a:gd name="T7" fmla="*/ 310 h 493"/>
              <a:gd name="T8" fmla="*/ 0 w 360"/>
              <a:gd name="T9" fmla="*/ 493 h 4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93"/>
              <a:gd name="T17" fmla="*/ 360 w 360"/>
              <a:gd name="T18" fmla="*/ 493 h 4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93">
                <a:moveTo>
                  <a:pt x="360" y="0"/>
                </a:moveTo>
                <a:cubicBezTo>
                  <a:pt x="335" y="10"/>
                  <a:pt x="253" y="32"/>
                  <a:pt x="208" y="61"/>
                </a:cubicBezTo>
                <a:cubicBezTo>
                  <a:pt x="163" y="90"/>
                  <a:pt x="118" y="134"/>
                  <a:pt x="88" y="176"/>
                </a:cubicBezTo>
                <a:cubicBezTo>
                  <a:pt x="58" y="218"/>
                  <a:pt x="43" y="257"/>
                  <a:pt x="28" y="310"/>
                </a:cubicBezTo>
                <a:cubicBezTo>
                  <a:pt x="13" y="363"/>
                  <a:pt x="6" y="455"/>
                  <a:pt x="0" y="4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9041" name="Freeform 17"/>
          <p:cNvSpPr>
            <a:spLocks/>
          </p:cNvSpPr>
          <p:nvPr/>
        </p:nvSpPr>
        <p:spPr bwMode="auto">
          <a:xfrm rot="6311396">
            <a:off x="3683000" y="4302125"/>
            <a:ext cx="315913" cy="430213"/>
          </a:xfrm>
          <a:custGeom>
            <a:avLst/>
            <a:gdLst>
              <a:gd name="T0" fmla="*/ 0 w 358"/>
              <a:gd name="T1" fmla="*/ 488 h 488"/>
              <a:gd name="T2" fmla="*/ 28 w 358"/>
              <a:gd name="T3" fmla="*/ 310 h 488"/>
              <a:gd name="T4" fmla="*/ 102 w 358"/>
              <a:gd name="T5" fmla="*/ 162 h 488"/>
              <a:gd name="T6" fmla="*/ 214 w 358"/>
              <a:gd name="T7" fmla="*/ 60 h 488"/>
              <a:gd name="T8" fmla="*/ 358 w 358"/>
              <a:gd name="T9" fmla="*/ 0 h 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"/>
              <a:gd name="T16" fmla="*/ 0 h 488"/>
              <a:gd name="T17" fmla="*/ 358 w 358"/>
              <a:gd name="T18" fmla="*/ 488 h 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" h="488">
                <a:moveTo>
                  <a:pt x="0" y="488"/>
                </a:moveTo>
                <a:cubicBezTo>
                  <a:pt x="5" y="458"/>
                  <a:pt x="11" y="364"/>
                  <a:pt x="28" y="310"/>
                </a:cubicBezTo>
                <a:cubicBezTo>
                  <a:pt x="45" y="256"/>
                  <a:pt x="71" y="204"/>
                  <a:pt x="102" y="162"/>
                </a:cubicBezTo>
                <a:cubicBezTo>
                  <a:pt x="133" y="120"/>
                  <a:pt x="172" y="87"/>
                  <a:pt x="214" y="60"/>
                </a:cubicBezTo>
                <a:cubicBezTo>
                  <a:pt x="256" y="33"/>
                  <a:pt x="328" y="12"/>
                  <a:pt x="35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9042" name="Freeform 18"/>
          <p:cNvSpPr>
            <a:spLocks/>
          </p:cNvSpPr>
          <p:nvPr/>
        </p:nvSpPr>
        <p:spPr bwMode="auto">
          <a:xfrm rot="10800000">
            <a:off x="3705225" y="5181600"/>
            <a:ext cx="315913" cy="430213"/>
          </a:xfrm>
          <a:custGeom>
            <a:avLst/>
            <a:gdLst>
              <a:gd name="T0" fmla="*/ 0 w 358"/>
              <a:gd name="T1" fmla="*/ 488 h 488"/>
              <a:gd name="T2" fmla="*/ 28 w 358"/>
              <a:gd name="T3" fmla="*/ 310 h 488"/>
              <a:gd name="T4" fmla="*/ 102 w 358"/>
              <a:gd name="T5" fmla="*/ 162 h 488"/>
              <a:gd name="T6" fmla="*/ 214 w 358"/>
              <a:gd name="T7" fmla="*/ 60 h 488"/>
              <a:gd name="T8" fmla="*/ 358 w 358"/>
              <a:gd name="T9" fmla="*/ 0 h 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"/>
              <a:gd name="T16" fmla="*/ 0 h 488"/>
              <a:gd name="T17" fmla="*/ 358 w 358"/>
              <a:gd name="T18" fmla="*/ 488 h 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" h="488">
                <a:moveTo>
                  <a:pt x="0" y="488"/>
                </a:moveTo>
                <a:cubicBezTo>
                  <a:pt x="5" y="458"/>
                  <a:pt x="11" y="364"/>
                  <a:pt x="28" y="310"/>
                </a:cubicBezTo>
                <a:cubicBezTo>
                  <a:pt x="45" y="256"/>
                  <a:pt x="71" y="204"/>
                  <a:pt x="102" y="162"/>
                </a:cubicBezTo>
                <a:cubicBezTo>
                  <a:pt x="133" y="120"/>
                  <a:pt x="172" y="87"/>
                  <a:pt x="214" y="60"/>
                </a:cubicBezTo>
                <a:cubicBezTo>
                  <a:pt x="256" y="33"/>
                  <a:pt x="328" y="12"/>
                  <a:pt x="35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9043" name="Line 19"/>
          <p:cNvSpPr>
            <a:spLocks noChangeShapeType="1"/>
          </p:cNvSpPr>
          <p:nvPr/>
        </p:nvSpPr>
        <p:spPr bwMode="auto">
          <a:xfrm>
            <a:off x="2482850" y="50133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6227763" y="4078288"/>
            <a:ext cx="1150937" cy="6397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>
                <a:solidFill>
                  <a:schemeClr val="bg1"/>
                </a:solidFill>
              </a:rPr>
              <a:t>Enzim /</a:t>
            </a:r>
          </a:p>
          <a:p>
            <a:pPr algn="ctr"/>
            <a:r>
              <a:rPr lang="tr-TR" sz="1200" b="1">
                <a:solidFill>
                  <a:schemeClr val="bg1"/>
                </a:solidFill>
              </a:rPr>
              <a:t>HCL Eksikliği</a:t>
            </a:r>
          </a:p>
        </p:txBody>
      </p:sp>
      <p:sp>
        <p:nvSpPr>
          <p:cNvPr id="129045" name="Text Box 21"/>
          <p:cNvSpPr txBox="1">
            <a:spLocks noChangeArrowheads="1"/>
          </p:cNvSpPr>
          <p:nvPr/>
        </p:nvSpPr>
        <p:spPr bwMode="auto">
          <a:xfrm>
            <a:off x="5003800" y="4733925"/>
            <a:ext cx="15128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/>
              <a:t>Alerjen denaturasyon-unda azalma</a:t>
            </a:r>
          </a:p>
        </p:txBody>
      </p:sp>
      <p:sp>
        <p:nvSpPr>
          <p:cNvPr id="129046" name="Text Box 22"/>
          <p:cNvSpPr txBox="1">
            <a:spLocks noChangeArrowheads="1"/>
          </p:cNvSpPr>
          <p:nvPr/>
        </p:nvSpPr>
        <p:spPr bwMode="auto">
          <a:xfrm>
            <a:off x="7210425" y="4724400"/>
            <a:ext cx="124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r-TR" sz="1200" b="1"/>
              <a:t>Artmış antijenik stres</a:t>
            </a:r>
          </a:p>
        </p:txBody>
      </p:sp>
      <p:sp>
        <p:nvSpPr>
          <p:cNvPr id="129047" name="Text Box 23"/>
          <p:cNvSpPr txBox="1">
            <a:spLocks noChangeArrowheads="1"/>
          </p:cNvSpPr>
          <p:nvPr/>
        </p:nvSpPr>
        <p:spPr bwMode="auto">
          <a:xfrm>
            <a:off x="6084888" y="5489575"/>
            <a:ext cx="1366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/>
              <a:t>Tip III Gıda alerji</a:t>
            </a:r>
          </a:p>
        </p:txBody>
      </p:sp>
      <p:sp>
        <p:nvSpPr>
          <p:cNvPr id="129048" name="Freeform 24"/>
          <p:cNvSpPr>
            <a:spLocks/>
          </p:cNvSpPr>
          <p:nvPr/>
        </p:nvSpPr>
        <p:spPr bwMode="auto">
          <a:xfrm>
            <a:off x="5849938" y="4324350"/>
            <a:ext cx="317500" cy="434975"/>
          </a:xfrm>
          <a:custGeom>
            <a:avLst/>
            <a:gdLst>
              <a:gd name="T0" fmla="*/ 360 w 360"/>
              <a:gd name="T1" fmla="*/ 0 h 493"/>
              <a:gd name="T2" fmla="*/ 208 w 360"/>
              <a:gd name="T3" fmla="*/ 61 h 493"/>
              <a:gd name="T4" fmla="*/ 88 w 360"/>
              <a:gd name="T5" fmla="*/ 176 h 493"/>
              <a:gd name="T6" fmla="*/ 28 w 360"/>
              <a:gd name="T7" fmla="*/ 310 h 493"/>
              <a:gd name="T8" fmla="*/ 0 w 360"/>
              <a:gd name="T9" fmla="*/ 493 h 4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93"/>
              <a:gd name="T17" fmla="*/ 360 w 360"/>
              <a:gd name="T18" fmla="*/ 493 h 4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93">
                <a:moveTo>
                  <a:pt x="360" y="0"/>
                </a:moveTo>
                <a:cubicBezTo>
                  <a:pt x="335" y="10"/>
                  <a:pt x="253" y="32"/>
                  <a:pt x="208" y="61"/>
                </a:cubicBezTo>
                <a:cubicBezTo>
                  <a:pt x="163" y="90"/>
                  <a:pt x="118" y="134"/>
                  <a:pt x="88" y="176"/>
                </a:cubicBezTo>
                <a:cubicBezTo>
                  <a:pt x="58" y="218"/>
                  <a:pt x="43" y="257"/>
                  <a:pt x="28" y="310"/>
                </a:cubicBezTo>
                <a:cubicBezTo>
                  <a:pt x="13" y="363"/>
                  <a:pt x="6" y="455"/>
                  <a:pt x="0" y="4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9049" name="Freeform 25"/>
          <p:cNvSpPr>
            <a:spLocks/>
          </p:cNvSpPr>
          <p:nvPr/>
        </p:nvSpPr>
        <p:spPr bwMode="auto">
          <a:xfrm rot="6311396">
            <a:off x="7427912" y="4302126"/>
            <a:ext cx="315913" cy="430212"/>
          </a:xfrm>
          <a:custGeom>
            <a:avLst/>
            <a:gdLst>
              <a:gd name="T0" fmla="*/ 0 w 358"/>
              <a:gd name="T1" fmla="*/ 488 h 488"/>
              <a:gd name="T2" fmla="*/ 28 w 358"/>
              <a:gd name="T3" fmla="*/ 310 h 488"/>
              <a:gd name="T4" fmla="*/ 102 w 358"/>
              <a:gd name="T5" fmla="*/ 162 h 488"/>
              <a:gd name="T6" fmla="*/ 214 w 358"/>
              <a:gd name="T7" fmla="*/ 60 h 488"/>
              <a:gd name="T8" fmla="*/ 358 w 358"/>
              <a:gd name="T9" fmla="*/ 0 h 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"/>
              <a:gd name="T16" fmla="*/ 0 h 488"/>
              <a:gd name="T17" fmla="*/ 358 w 358"/>
              <a:gd name="T18" fmla="*/ 488 h 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" h="488">
                <a:moveTo>
                  <a:pt x="0" y="488"/>
                </a:moveTo>
                <a:cubicBezTo>
                  <a:pt x="5" y="458"/>
                  <a:pt x="11" y="364"/>
                  <a:pt x="28" y="310"/>
                </a:cubicBezTo>
                <a:cubicBezTo>
                  <a:pt x="45" y="256"/>
                  <a:pt x="71" y="204"/>
                  <a:pt x="102" y="162"/>
                </a:cubicBezTo>
                <a:cubicBezTo>
                  <a:pt x="133" y="120"/>
                  <a:pt x="172" y="87"/>
                  <a:pt x="214" y="60"/>
                </a:cubicBezTo>
                <a:cubicBezTo>
                  <a:pt x="256" y="33"/>
                  <a:pt x="328" y="12"/>
                  <a:pt x="35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9050" name="Freeform 26"/>
          <p:cNvSpPr>
            <a:spLocks/>
          </p:cNvSpPr>
          <p:nvPr/>
        </p:nvSpPr>
        <p:spPr bwMode="auto">
          <a:xfrm rot="10800000">
            <a:off x="7450138" y="5181600"/>
            <a:ext cx="315912" cy="430213"/>
          </a:xfrm>
          <a:custGeom>
            <a:avLst/>
            <a:gdLst>
              <a:gd name="T0" fmla="*/ 0 w 358"/>
              <a:gd name="T1" fmla="*/ 488 h 488"/>
              <a:gd name="T2" fmla="*/ 28 w 358"/>
              <a:gd name="T3" fmla="*/ 310 h 488"/>
              <a:gd name="T4" fmla="*/ 102 w 358"/>
              <a:gd name="T5" fmla="*/ 162 h 488"/>
              <a:gd name="T6" fmla="*/ 214 w 358"/>
              <a:gd name="T7" fmla="*/ 60 h 488"/>
              <a:gd name="T8" fmla="*/ 358 w 358"/>
              <a:gd name="T9" fmla="*/ 0 h 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"/>
              <a:gd name="T16" fmla="*/ 0 h 488"/>
              <a:gd name="T17" fmla="*/ 358 w 358"/>
              <a:gd name="T18" fmla="*/ 488 h 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" h="488">
                <a:moveTo>
                  <a:pt x="0" y="488"/>
                </a:moveTo>
                <a:cubicBezTo>
                  <a:pt x="5" y="458"/>
                  <a:pt x="11" y="364"/>
                  <a:pt x="28" y="310"/>
                </a:cubicBezTo>
                <a:cubicBezTo>
                  <a:pt x="45" y="256"/>
                  <a:pt x="71" y="204"/>
                  <a:pt x="102" y="162"/>
                </a:cubicBezTo>
                <a:cubicBezTo>
                  <a:pt x="133" y="120"/>
                  <a:pt x="172" y="87"/>
                  <a:pt x="214" y="60"/>
                </a:cubicBezTo>
                <a:cubicBezTo>
                  <a:pt x="256" y="33"/>
                  <a:pt x="328" y="12"/>
                  <a:pt x="35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9051" name="Line 27"/>
          <p:cNvSpPr>
            <a:spLocks noChangeShapeType="1"/>
          </p:cNvSpPr>
          <p:nvPr/>
        </p:nvSpPr>
        <p:spPr bwMode="auto">
          <a:xfrm>
            <a:off x="6300788" y="50847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9052" name="Text Box 28"/>
          <p:cNvSpPr txBox="1">
            <a:spLocks noChangeArrowheads="1"/>
          </p:cNvSpPr>
          <p:nvPr/>
        </p:nvSpPr>
        <p:spPr bwMode="auto">
          <a:xfrm>
            <a:off x="6148388" y="1800225"/>
            <a:ext cx="1223962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>
                <a:solidFill>
                  <a:schemeClr val="bg1"/>
                </a:solidFill>
              </a:rPr>
              <a:t>Süt intoleransı</a:t>
            </a:r>
          </a:p>
        </p:txBody>
      </p:sp>
      <p:sp>
        <p:nvSpPr>
          <p:cNvPr id="129053" name="Text Box 29"/>
          <p:cNvSpPr txBox="1">
            <a:spLocks noChangeArrowheads="1"/>
          </p:cNvSpPr>
          <p:nvPr/>
        </p:nvSpPr>
        <p:spPr bwMode="auto">
          <a:xfrm>
            <a:off x="5462588" y="24209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/>
              <a:t>Laktaz eksikliği</a:t>
            </a:r>
          </a:p>
        </p:txBody>
      </p:sp>
      <p:sp>
        <p:nvSpPr>
          <p:cNvPr id="129054" name="Text Box 30"/>
          <p:cNvSpPr txBox="1">
            <a:spLocks noChangeArrowheads="1"/>
          </p:cNvSpPr>
          <p:nvPr/>
        </p:nvSpPr>
        <p:spPr bwMode="auto">
          <a:xfrm>
            <a:off x="6948488" y="242093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r-TR" sz="1200" b="1"/>
              <a:t>Artmış barsak permeabilite</a:t>
            </a:r>
          </a:p>
        </p:txBody>
      </p:sp>
      <p:sp>
        <p:nvSpPr>
          <p:cNvPr id="129055" name="Text Box 31"/>
          <p:cNvSpPr txBox="1">
            <a:spLocks noChangeArrowheads="1"/>
          </p:cNvSpPr>
          <p:nvPr/>
        </p:nvSpPr>
        <p:spPr bwMode="auto">
          <a:xfrm>
            <a:off x="6084888" y="3163888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/>
              <a:t>Farklı alerjiler</a:t>
            </a:r>
          </a:p>
          <a:p>
            <a:pPr algn="ctr"/>
            <a:r>
              <a:rPr lang="tr-TR" sz="1200" b="1"/>
              <a:t>Süte karşı alerji</a:t>
            </a:r>
          </a:p>
        </p:txBody>
      </p:sp>
      <p:sp>
        <p:nvSpPr>
          <p:cNvPr id="129056" name="Freeform 32"/>
          <p:cNvSpPr>
            <a:spLocks/>
          </p:cNvSpPr>
          <p:nvPr/>
        </p:nvSpPr>
        <p:spPr bwMode="auto">
          <a:xfrm>
            <a:off x="5803900" y="2046288"/>
            <a:ext cx="317500" cy="434975"/>
          </a:xfrm>
          <a:custGeom>
            <a:avLst/>
            <a:gdLst>
              <a:gd name="T0" fmla="*/ 360 w 360"/>
              <a:gd name="T1" fmla="*/ 0 h 493"/>
              <a:gd name="T2" fmla="*/ 208 w 360"/>
              <a:gd name="T3" fmla="*/ 61 h 493"/>
              <a:gd name="T4" fmla="*/ 88 w 360"/>
              <a:gd name="T5" fmla="*/ 176 h 493"/>
              <a:gd name="T6" fmla="*/ 28 w 360"/>
              <a:gd name="T7" fmla="*/ 310 h 493"/>
              <a:gd name="T8" fmla="*/ 0 w 360"/>
              <a:gd name="T9" fmla="*/ 493 h 4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93"/>
              <a:gd name="T17" fmla="*/ 360 w 360"/>
              <a:gd name="T18" fmla="*/ 493 h 4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93">
                <a:moveTo>
                  <a:pt x="360" y="0"/>
                </a:moveTo>
                <a:cubicBezTo>
                  <a:pt x="335" y="10"/>
                  <a:pt x="253" y="32"/>
                  <a:pt x="208" y="61"/>
                </a:cubicBezTo>
                <a:cubicBezTo>
                  <a:pt x="163" y="90"/>
                  <a:pt x="118" y="134"/>
                  <a:pt x="88" y="176"/>
                </a:cubicBezTo>
                <a:cubicBezTo>
                  <a:pt x="58" y="218"/>
                  <a:pt x="43" y="257"/>
                  <a:pt x="28" y="310"/>
                </a:cubicBezTo>
                <a:cubicBezTo>
                  <a:pt x="13" y="363"/>
                  <a:pt x="6" y="455"/>
                  <a:pt x="0" y="4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9057" name="Freeform 33"/>
          <p:cNvSpPr>
            <a:spLocks/>
          </p:cNvSpPr>
          <p:nvPr/>
        </p:nvSpPr>
        <p:spPr bwMode="auto">
          <a:xfrm rot="-4685965">
            <a:off x="5822951" y="2901950"/>
            <a:ext cx="317500" cy="434975"/>
          </a:xfrm>
          <a:custGeom>
            <a:avLst/>
            <a:gdLst>
              <a:gd name="T0" fmla="*/ 360 w 360"/>
              <a:gd name="T1" fmla="*/ 0 h 493"/>
              <a:gd name="T2" fmla="*/ 208 w 360"/>
              <a:gd name="T3" fmla="*/ 61 h 493"/>
              <a:gd name="T4" fmla="*/ 88 w 360"/>
              <a:gd name="T5" fmla="*/ 176 h 493"/>
              <a:gd name="T6" fmla="*/ 28 w 360"/>
              <a:gd name="T7" fmla="*/ 310 h 493"/>
              <a:gd name="T8" fmla="*/ 0 w 360"/>
              <a:gd name="T9" fmla="*/ 493 h 4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93"/>
              <a:gd name="T17" fmla="*/ 360 w 360"/>
              <a:gd name="T18" fmla="*/ 493 h 4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93">
                <a:moveTo>
                  <a:pt x="360" y="0"/>
                </a:moveTo>
                <a:cubicBezTo>
                  <a:pt x="335" y="10"/>
                  <a:pt x="253" y="32"/>
                  <a:pt x="208" y="61"/>
                </a:cubicBezTo>
                <a:cubicBezTo>
                  <a:pt x="163" y="90"/>
                  <a:pt x="118" y="134"/>
                  <a:pt x="88" y="176"/>
                </a:cubicBezTo>
                <a:cubicBezTo>
                  <a:pt x="58" y="218"/>
                  <a:pt x="43" y="257"/>
                  <a:pt x="28" y="310"/>
                </a:cubicBezTo>
                <a:cubicBezTo>
                  <a:pt x="13" y="363"/>
                  <a:pt x="6" y="455"/>
                  <a:pt x="0" y="4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9058" name="Freeform 34"/>
          <p:cNvSpPr>
            <a:spLocks/>
          </p:cNvSpPr>
          <p:nvPr/>
        </p:nvSpPr>
        <p:spPr bwMode="auto">
          <a:xfrm rot="6311396">
            <a:off x="7439026" y="2024062"/>
            <a:ext cx="315912" cy="430213"/>
          </a:xfrm>
          <a:custGeom>
            <a:avLst/>
            <a:gdLst>
              <a:gd name="T0" fmla="*/ 0 w 358"/>
              <a:gd name="T1" fmla="*/ 488 h 488"/>
              <a:gd name="T2" fmla="*/ 28 w 358"/>
              <a:gd name="T3" fmla="*/ 310 h 488"/>
              <a:gd name="T4" fmla="*/ 102 w 358"/>
              <a:gd name="T5" fmla="*/ 162 h 488"/>
              <a:gd name="T6" fmla="*/ 214 w 358"/>
              <a:gd name="T7" fmla="*/ 60 h 488"/>
              <a:gd name="T8" fmla="*/ 358 w 358"/>
              <a:gd name="T9" fmla="*/ 0 h 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"/>
              <a:gd name="T16" fmla="*/ 0 h 488"/>
              <a:gd name="T17" fmla="*/ 358 w 358"/>
              <a:gd name="T18" fmla="*/ 488 h 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" h="488">
                <a:moveTo>
                  <a:pt x="0" y="488"/>
                </a:moveTo>
                <a:cubicBezTo>
                  <a:pt x="5" y="458"/>
                  <a:pt x="11" y="364"/>
                  <a:pt x="28" y="310"/>
                </a:cubicBezTo>
                <a:cubicBezTo>
                  <a:pt x="45" y="256"/>
                  <a:pt x="71" y="204"/>
                  <a:pt x="102" y="162"/>
                </a:cubicBezTo>
                <a:cubicBezTo>
                  <a:pt x="133" y="120"/>
                  <a:pt x="172" y="87"/>
                  <a:pt x="214" y="60"/>
                </a:cubicBezTo>
                <a:cubicBezTo>
                  <a:pt x="256" y="33"/>
                  <a:pt x="328" y="12"/>
                  <a:pt x="35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9059" name="Freeform 35"/>
          <p:cNvSpPr>
            <a:spLocks/>
          </p:cNvSpPr>
          <p:nvPr/>
        </p:nvSpPr>
        <p:spPr bwMode="auto">
          <a:xfrm rot="10800000">
            <a:off x="7424738" y="2903538"/>
            <a:ext cx="315912" cy="430212"/>
          </a:xfrm>
          <a:custGeom>
            <a:avLst/>
            <a:gdLst>
              <a:gd name="T0" fmla="*/ 0 w 358"/>
              <a:gd name="T1" fmla="*/ 488 h 488"/>
              <a:gd name="T2" fmla="*/ 28 w 358"/>
              <a:gd name="T3" fmla="*/ 310 h 488"/>
              <a:gd name="T4" fmla="*/ 102 w 358"/>
              <a:gd name="T5" fmla="*/ 162 h 488"/>
              <a:gd name="T6" fmla="*/ 214 w 358"/>
              <a:gd name="T7" fmla="*/ 60 h 488"/>
              <a:gd name="T8" fmla="*/ 358 w 358"/>
              <a:gd name="T9" fmla="*/ 0 h 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"/>
              <a:gd name="T16" fmla="*/ 0 h 488"/>
              <a:gd name="T17" fmla="*/ 358 w 358"/>
              <a:gd name="T18" fmla="*/ 488 h 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" h="488">
                <a:moveTo>
                  <a:pt x="0" y="488"/>
                </a:moveTo>
                <a:cubicBezTo>
                  <a:pt x="5" y="458"/>
                  <a:pt x="11" y="364"/>
                  <a:pt x="28" y="310"/>
                </a:cubicBezTo>
                <a:cubicBezTo>
                  <a:pt x="45" y="256"/>
                  <a:pt x="71" y="204"/>
                  <a:pt x="102" y="162"/>
                </a:cubicBezTo>
                <a:cubicBezTo>
                  <a:pt x="133" y="120"/>
                  <a:pt x="172" y="87"/>
                  <a:pt x="214" y="60"/>
                </a:cubicBezTo>
                <a:cubicBezTo>
                  <a:pt x="256" y="33"/>
                  <a:pt x="328" y="12"/>
                  <a:pt x="35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2051050" y="333375"/>
            <a:ext cx="525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/>
              <a:t>Besin alerjilerinin patojenezi (Hipotez)</a:t>
            </a:r>
          </a:p>
        </p:txBody>
      </p:sp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0" y="0"/>
            <a:ext cx="1692275" cy="11255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7210425" y="90488"/>
            <a:ext cx="1933575" cy="10350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9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9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9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1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1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1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1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9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1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1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1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1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1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1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animBg="1"/>
      <p:bldP spid="129029" grpId="0"/>
      <p:bldP spid="129030" grpId="0"/>
      <p:bldP spid="129031" grpId="0"/>
      <p:bldP spid="129032" grpId="0" animBg="1"/>
      <p:bldP spid="129033" grpId="0" animBg="1"/>
      <p:bldP spid="129034" grpId="0" animBg="1"/>
      <p:bldP spid="129035" grpId="0" animBg="1"/>
      <p:bldP spid="129036" grpId="0" animBg="1"/>
      <p:bldP spid="129037" grpId="0"/>
      <p:bldP spid="129038" grpId="0"/>
      <p:bldP spid="129039" grpId="0"/>
      <p:bldP spid="129040" grpId="0" animBg="1"/>
      <p:bldP spid="129041" grpId="0" animBg="1"/>
      <p:bldP spid="129042" grpId="0" animBg="1"/>
      <p:bldP spid="129043" grpId="0" animBg="1"/>
      <p:bldP spid="129044" grpId="0" animBg="1"/>
      <p:bldP spid="129045" grpId="0"/>
      <p:bldP spid="129046" grpId="0"/>
      <p:bldP spid="129047" grpId="0"/>
      <p:bldP spid="129048" grpId="0" animBg="1"/>
      <p:bldP spid="129049" grpId="0" animBg="1"/>
      <p:bldP spid="129050" grpId="0" animBg="1"/>
      <p:bldP spid="129051" grpId="0" animBg="1"/>
      <p:bldP spid="129053" grpId="0"/>
      <p:bldP spid="129054" grpId="0"/>
      <p:bldP spid="129055" grpId="0"/>
      <p:bldP spid="129056" grpId="0" animBg="1"/>
      <p:bldP spid="129057" grpId="0" animBg="1"/>
      <p:bldP spid="129058" grpId="0" animBg="1"/>
      <p:bldP spid="12905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269875"/>
            <a:ext cx="6172200" cy="523875"/>
          </a:xfrm>
          <a:noFill/>
        </p:spPr>
        <p:txBody>
          <a:bodyPr/>
          <a:lstStyle/>
          <a:p>
            <a:pPr eaLnBrk="1" hangingPunct="1"/>
            <a:r>
              <a:rPr lang="tr-TR" sz="2800" b="1" smtClean="0"/>
              <a:t>Alerjiler arası farklar</a:t>
            </a:r>
            <a:endParaRPr lang="de-DE" sz="2800" b="1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341438"/>
            <a:ext cx="4608513" cy="5327650"/>
          </a:xfrm>
          <a:solidFill>
            <a:srgbClr val="FF00FF">
              <a:alpha val="39999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b="1" smtClean="0"/>
              <a:t>IgE</a:t>
            </a:r>
          </a:p>
          <a:p>
            <a:pPr eaLnBrk="1" hangingPunct="1">
              <a:lnSpc>
                <a:spcPct val="80000"/>
              </a:lnSpc>
            </a:pPr>
            <a:endParaRPr lang="tr-TR" sz="2300" smtClean="0"/>
          </a:p>
          <a:p>
            <a:pPr eaLnBrk="1" hangingPunct="1">
              <a:lnSpc>
                <a:spcPct val="80000"/>
              </a:lnSpc>
            </a:pPr>
            <a:r>
              <a:rPr lang="tr-TR" sz="2300" smtClean="0"/>
              <a:t>Semptomlar ani ortaya çıkar</a:t>
            </a:r>
            <a:endParaRPr lang="en-US" sz="2300" smtClean="0"/>
          </a:p>
          <a:p>
            <a:pPr eaLnBrk="1" hangingPunct="1">
              <a:lnSpc>
                <a:spcPct val="80000"/>
              </a:lnSpc>
            </a:pPr>
            <a:r>
              <a:rPr lang="en-US" sz="2300" smtClean="0"/>
              <a:t>Rea</a:t>
            </a:r>
            <a:r>
              <a:rPr lang="tr-TR" sz="2300" smtClean="0"/>
              <a:t>ksiyon Tip 1</a:t>
            </a:r>
            <a:endParaRPr lang="en-US" sz="2300" smtClean="0"/>
          </a:p>
          <a:p>
            <a:pPr eaLnBrk="1" hangingPunct="1">
              <a:lnSpc>
                <a:spcPct val="80000"/>
              </a:lnSpc>
            </a:pPr>
            <a:r>
              <a:rPr lang="en-US" sz="2300" smtClean="0"/>
              <a:t>C</a:t>
            </a:r>
            <a:r>
              <a:rPr lang="tr-TR" sz="2300" smtClean="0"/>
              <a:t>ilt testi pozitif</a:t>
            </a:r>
            <a:endParaRPr lang="en-US" sz="2300" smtClean="0"/>
          </a:p>
          <a:p>
            <a:pPr eaLnBrk="1" hangingPunct="1">
              <a:lnSpc>
                <a:spcPct val="80000"/>
              </a:lnSpc>
            </a:pPr>
            <a:r>
              <a:rPr lang="tr-TR" sz="2300" smtClean="0"/>
              <a:t>Az sayıda gıda ile ilgili</a:t>
            </a:r>
            <a:endParaRPr lang="en-US" sz="2300" smtClean="0"/>
          </a:p>
          <a:p>
            <a:pPr eaLnBrk="1" hangingPunct="1">
              <a:lnSpc>
                <a:spcPct val="80000"/>
              </a:lnSpc>
            </a:pPr>
            <a:r>
              <a:rPr lang="tr-TR" sz="2300" smtClean="0"/>
              <a:t>Eser miktar</a:t>
            </a:r>
            <a:endParaRPr lang="en-US" sz="2300" smtClean="0"/>
          </a:p>
          <a:p>
            <a:pPr eaLnBrk="1" hangingPunct="1">
              <a:lnSpc>
                <a:spcPct val="80000"/>
              </a:lnSpc>
            </a:pPr>
            <a:r>
              <a:rPr lang="tr-TR" sz="2300" smtClean="0"/>
              <a:t>Cilt ve mukoza</a:t>
            </a:r>
            <a:endParaRPr lang="en-US" sz="2300" smtClean="0"/>
          </a:p>
          <a:p>
            <a:pPr eaLnBrk="1" hangingPunct="1">
              <a:lnSpc>
                <a:spcPct val="80000"/>
              </a:lnSpc>
            </a:pPr>
            <a:r>
              <a:rPr lang="tr-TR" sz="2300" smtClean="0"/>
              <a:t>Sıklıkla çocuklarda</a:t>
            </a:r>
            <a:endParaRPr lang="en-US" sz="2300" smtClean="0"/>
          </a:p>
          <a:p>
            <a:pPr eaLnBrk="1" hangingPunct="1">
              <a:lnSpc>
                <a:spcPct val="80000"/>
              </a:lnSpc>
            </a:pPr>
            <a:r>
              <a:rPr lang="tr-TR" sz="2300" smtClean="0"/>
              <a:t>Çoğunlukla test yapılmadan farkına varılır</a:t>
            </a:r>
          </a:p>
          <a:p>
            <a:pPr eaLnBrk="1" hangingPunct="1">
              <a:lnSpc>
                <a:spcPct val="80000"/>
              </a:lnSpc>
            </a:pPr>
            <a:r>
              <a:rPr lang="tr-TR" sz="2300" smtClean="0"/>
              <a:t>Hasta tarafından yiyeceğin reddi</a:t>
            </a:r>
            <a:endParaRPr lang="en-US" sz="2300" smtClean="0"/>
          </a:p>
          <a:p>
            <a:pPr eaLnBrk="1" hangingPunct="1">
              <a:lnSpc>
                <a:spcPct val="80000"/>
              </a:lnSpc>
            </a:pPr>
            <a:r>
              <a:rPr lang="tr-TR" sz="2300" smtClean="0"/>
              <a:t>Sürekli veya sınırlı</a:t>
            </a:r>
            <a:endParaRPr lang="en-US" sz="230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932363" y="1341438"/>
            <a:ext cx="4067175" cy="5327650"/>
          </a:xfrm>
          <a:prstGeom prst="rect">
            <a:avLst/>
          </a:prstGeom>
          <a:solidFill>
            <a:srgbClr val="0066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300" b="1">
                <a:solidFill>
                  <a:srgbClr val="000066"/>
                </a:solidFill>
              </a:rPr>
              <a:t>IgG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tr-TR" sz="110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300">
                <a:solidFill>
                  <a:srgbClr val="000066"/>
                </a:solidFill>
              </a:rPr>
              <a:t>Gecikmiş semptomlar</a:t>
            </a:r>
            <a:endParaRPr lang="en-US" sz="230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300">
                <a:solidFill>
                  <a:srgbClr val="000066"/>
                </a:solidFill>
              </a:rPr>
              <a:t>Rea</a:t>
            </a:r>
            <a:r>
              <a:rPr lang="tr-TR" sz="2300">
                <a:solidFill>
                  <a:srgbClr val="000066"/>
                </a:solidFill>
              </a:rPr>
              <a:t>ksiyon Tip 3</a:t>
            </a:r>
            <a:endParaRPr lang="en-US" sz="230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300">
                <a:solidFill>
                  <a:srgbClr val="000066"/>
                </a:solidFill>
              </a:rPr>
              <a:t>C</a:t>
            </a:r>
            <a:r>
              <a:rPr lang="tr-TR" sz="2300">
                <a:solidFill>
                  <a:srgbClr val="000066"/>
                </a:solidFill>
              </a:rPr>
              <a:t>ilt testi negatif</a:t>
            </a:r>
            <a:endParaRPr lang="en-US" sz="230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300">
                <a:solidFill>
                  <a:srgbClr val="000066"/>
                </a:solidFill>
              </a:rPr>
              <a:t>Çok sayıda gıda ile ilgili </a:t>
            </a:r>
            <a:endParaRPr lang="en-US" sz="230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300">
                <a:solidFill>
                  <a:srgbClr val="000066"/>
                </a:solidFill>
              </a:rPr>
              <a:t>Do</a:t>
            </a:r>
            <a:r>
              <a:rPr lang="tr-TR" sz="2300">
                <a:solidFill>
                  <a:srgbClr val="000066"/>
                </a:solidFill>
              </a:rPr>
              <a:t>zla ilgili</a:t>
            </a:r>
            <a:endParaRPr lang="en-US" sz="230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300">
                <a:solidFill>
                  <a:srgbClr val="000066"/>
                </a:solidFill>
              </a:rPr>
              <a:t>Tüm dokularda etkili</a:t>
            </a:r>
            <a:endParaRPr lang="en-US" sz="230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300">
                <a:solidFill>
                  <a:srgbClr val="000066"/>
                </a:solidFill>
              </a:rPr>
              <a:t>Çocuk ve yetişkinler</a:t>
            </a:r>
            <a:endParaRPr lang="en-US" sz="230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300">
                <a:solidFill>
                  <a:srgbClr val="000066"/>
                </a:solidFill>
              </a:rPr>
              <a:t>Çoğunlukla farkına varılmaz</a:t>
            </a:r>
            <a:endParaRPr lang="en-US" sz="230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300">
                <a:solidFill>
                  <a:srgbClr val="000066"/>
                </a:solidFill>
              </a:rPr>
              <a:t>Kaçınıldığında semptomların gerilemesi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300">
                <a:solidFill>
                  <a:srgbClr val="000066"/>
                </a:solidFill>
              </a:rPr>
              <a:t>Popülasyonun</a:t>
            </a:r>
            <a:r>
              <a:rPr lang="tr-TR" sz="2300">
                <a:solidFill>
                  <a:srgbClr val="333333"/>
                </a:solidFill>
              </a:rPr>
              <a:t> </a:t>
            </a:r>
            <a:r>
              <a:rPr lang="tr-TR" sz="2300">
                <a:solidFill>
                  <a:srgbClr val="000066"/>
                </a:solidFill>
              </a:rPr>
              <a:t>%50 si</a:t>
            </a:r>
          </a:p>
        </p:txBody>
      </p:sp>
      <p:pic>
        <p:nvPicPr>
          <p:cNvPr id="39941" name="Picture 7" descr="MotivFinalkle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187325"/>
            <a:ext cx="133191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immun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61925"/>
            <a:ext cx="118903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0"/>
            <a:ext cx="1547813" cy="13414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7380288" y="0"/>
            <a:ext cx="1619250" cy="13414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lide ImuP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117475"/>
            <a:ext cx="9144001" cy="67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Oval 2"/>
          <p:cNvSpPr>
            <a:spLocks noChangeArrowheads="1"/>
          </p:cNvSpPr>
          <p:nvPr/>
        </p:nvSpPr>
        <p:spPr bwMode="auto">
          <a:xfrm>
            <a:off x="3240088" y="836613"/>
            <a:ext cx="4968875" cy="3816350"/>
          </a:xfrm>
          <a:prstGeom prst="ellipse">
            <a:avLst/>
          </a:prstGeom>
          <a:solidFill>
            <a:srgbClr val="66CCFF">
              <a:alpha val="6588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de-DE" b="1">
                <a:cs typeface="Arial" charset="0"/>
              </a:rPr>
              <a:t>Alerji tip III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01775" y="115888"/>
            <a:ext cx="8229600" cy="633412"/>
          </a:xfrm>
          <a:noFill/>
        </p:spPr>
        <p:txBody>
          <a:bodyPr/>
          <a:lstStyle/>
          <a:p>
            <a:pPr eaLnBrk="1" hangingPunct="1"/>
            <a:r>
              <a:rPr lang="de-DE" sz="2800" b="1" smtClean="0">
                <a:solidFill>
                  <a:srgbClr val="660066"/>
                </a:solidFill>
                <a:latin typeface="Palatino Linotype" pitchFamily="18" charset="0"/>
              </a:rPr>
              <a:t>Gıda</a:t>
            </a:r>
            <a:r>
              <a:rPr lang="tr-TR" sz="2800" b="1" smtClean="0">
                <a:solidFill>
                  <a:srgbClr val="660066"/>
                </a:solidFill>
              </a:rPr>
              <a:t> </a:t>
            </a:r>
            <a:r>
              <a:rPr lang="de-DE" sz="2800" b="1" smtClean="0">
                <a:solidFill>
                  <a:srgbClr val="660066"/>
                </a:solidFill>
                <a:latin typeface="Palatino Linotype" pitchFamily="18" charset="0"/>
              </a:rPr>
              <a:t>Aşırı Duyarlılığı</a:t>
            </a:r>
          </a:p>
        </p:txBody>
      </p:sp>
      <p:sp>
        <p:nvSpPr>
          <p:cNvPr id="40965" name="Oval 4"/>
          <p:cNvSpPr>
            <a:spLocks noChangeArrowheads="1"/>
          </p:cNvSpPr>
          <p:nvPr/>
        </p:nvSpPr>
        <p:spPr bwMode="auto">
          <a:xfrm>
            <a:off x="2447925" y="3429000"/>
            <a:ext cx="4032250" cy="3095625"/>
          </a:xfrm>
          <a:prstGeom prst="ellipse">
            <a:avLst/>
          </a:prstGeom>
          <a:gradFill rotWithShape="1">
            <a:gsLst>
              <a:gs pos="0">
                <a:srgbClr val="FF33CC">
                  <a:alpha val="15999"/>
                </a:srgbClr>
              </a:gs>
              <a:gs pos="100000">
                <a:srgbClr val="76185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cs typeface="Arial" charset="0"/>
              </a:rPr>
              <a:t>İntolerans</a:t>
            </a:r>
          </a:p>
          <a:p>
            <a:pPr algn="ctr"/>
            <a:r>
              <a:rPr lang="tr-TR" b="1">
                <a:cs typeface="Arial" charset="0"/>
              </a:rPr>
              <a:t>Pseudoa</a:t>
            </a:r>
            <a:r>
              <a:rPr lang="de-DE" b="1">
                <a:cs typeface="Arial" charset="0"/>
              </a:rPr>
              <a:t>lerji</a:t>
            </a:r>
          </a:p>
        </p:txBody>
      </p:sp>
      <p:sp>
        <p:nvSpPr>
          <p:cNvPr id="40966" name="Oval 5"/>
          <p:cNvSpPr>
            <a:spLocks noChangeArrowheads="1"/>
          </p:cNvSpPr>
          <p:nvPr/>
        </p:nvSpPr>
        <p:spPr bwMode="auto">
          <a:xfrm>
            <a:off x="1079500" y="1700213"/>
            <a:ext cx="3744913" cy="2808287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de-DE" b="1">
                <a:cs typeface="Arial" charset="0"/>
              </a:rPr>
              <a:t>Alerji tip I</a:t>
            </a:r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6877050" y="5049838"/>
            <a:ext cx="2216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cs typeface="Arial" charset="0"/>
              </a:rPr>
              <a:t>Semptomlar</a:t>
            </a:r>
            <a:r>
              <a:rPr lang="tr-TR" sz="2400" b="1">
                <a:cs typeface="Arial" charset="0"/>
              </a:rPr>
              <a:t>ın</a:t>
            </a:r>
          </a:p>
          <a:p>
            <a:r>
              <a:rPr lang="tr-TR" sz="2400" b="1">
                <a:cs typeface="Arial" charset="0"/>
              </a:rPr>
              <a:t>Örtüşmesi</a:t>
            </a:r>
            <a:endParaRPr lang="de-DE" sz="2400" b="1">
              <a:cs typeface="Arial" charset="0"/>
            </a:endParaRPr>
          </a:p>
          <a:p>
            <a:endParaRPr lang="de-DE" sz="2400" b="1">
              <a:cs typeface="Arial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79388" y="117475"/>
            <a:ext cx="1322387" cy="9350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tr-TR" sz="2800" smtClean="0"/>
              <a:t>İstenmeyen Besin Reaksiyonlarında  Non-immünolojik Mekanizmalar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545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sz="2000" smtClean="0"/>
              <a:t>			</a:t>
            </a:r>
            <a:r>
              <a:rPr lang="tr-TR" sz="2800" b="1" smtClean="0"/>
              <a:t>Mide Barsak sistemi hastalıkları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sz="2800" smtClean="0"/>
              <a:t>Yapısal bozukluklar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sz="2800" smtClean="0"/>
              <a:t>	Hiatus hernisi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sz="2800" smtClean="0"/>
              <a:t>	Pilor stenozu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sz="2800" smtClean="0"/>
              <a:t>	Trakeoözofageal fistül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sz="2800" smtClean="0"/>
              <a:t>Karbonhidrat malabsorbsiyonu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sz="2800" smtClean="0"/>
              <a:t>       Laktaz eksikliği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sz="2800" smtClean="0"/>
              <a:t>	   Sukroz-izomaltaz eksikliği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sz="2800" smtClean="0"/>
              <a:t>Pankreas yetmezliği (kistik fibrozis)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sz="2800" smtClean="0"/>
              <a:t>Gastroözofageal reflü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sz="2800" smtClean="0"/>
              <a:t>Peptik ülser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sz="2800" smtClean="0"/>
              <a:t>Safra kesesi hastalığı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tr-TR" sz="2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sz="2800" smtClean="0"/>
              <a:t>	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tr-TR" sz="2800" smtClean="0"/>
              <a:t>İstenmeyen Besin Reaksiyonlarında  Non-immünolojik Mekanizmalar (devam)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sz="2800" smtClean="0"/>
              <a:t>			</a:t>
            </a:r>
            <a:r>
              <a:rPr lang="tr-TR" sz="2800" b="1" smtClean="0"/>
              <a:t>Toksik reaksiyonlar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sz="2800" smtClean="0"/>
              <a:t>Deniz ürünleri toksini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sz="2800" smtClean="0"/>
              <a:t>	Scromboid(tuna,uskumru)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sz="2800" smtClean="0"/>
              <a:t>	Kabuklu deniz hayvanı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sz="2800" smtClean="0"/>
              <a:t>Diğer besin zehirlenmeleri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sz="2800" smtClean="0"/>
              <a:t>	Clostridium botulinum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sz="2800" smtClean="0"/>
              <a:t>	 Staphylococcus aureus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sz="2800" smtClean="0"/>
              <a:t>Mantar toksinleri (aflatoksinler, trichothecanes, ergot)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smtClean="0"/>
              <a:t>Vücudun Doğal  Dış Savunma Sistemi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Gözyaşı ve tükrükte :Lizozim</a:t>
            </a:r>
          </a:p>
          <a:p>
            <a:pPr eaLnBrk="1" hangingPunct="1"/>
            <a:r>
              <a:rPr lang="tr-TR" smtClean="0"/>
              <a:t>Deri: Fiziksel bariyer, yağ asitleri, faydalı bakteriler</a:t>
            </a:r>
          </a:p>
          <a:p>
            <a:pPr eaLnBrk="1" hangingPunct="1"/>
            <a:r>
              <a:rPr lang="tr-TR" smtClean="0"/>
              <a:t>Bronşlarda: Mukus, Silia</a:t>
            </a:r>
          </a:p>
          <a:p>
            <a:pPr eaLnBrk="1" hangingPunct="1"/>
            <a:r>
              <a:rPr lang="tr-TR" smtClean="0"/>
              <a:t>Mide: Mide asiti</a:t>
            </a:r>
          </a:p>
          <a:p>
            <a:pPr eaLnBrk="1" hangingPunct="1"/>
            <a:r>
              <a:rPr lang="tr-TR" smtClean="0"/>
              <a:t>Barsak: Gastrointestinal sistem florası</a:t>
            </a:r>
          </a:p>
          <a:p>
            <a:pPr eaLnBrk="1" hangingPunct="1"/>
            <a:r>
              <a:rPr lang="tr-TR" smtClean="0"/>
              <a:t>Genitoüriner Sistem: Asit pH,faydalı bakteriler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25538"/>
          </a:xfrm>
        </p:spPr>
        <p:txBody>
          <a:bodyPr/>
          <a:lstStyle/>
          <a:p>
            <a:pPr eaLnBrk="1" hangingPunct="1"/>
            <a:r>
              <a:rPr lang="tr-TR" sz="2800" smtClean="0"/>
              <a:t>İstenmeyen Besin Reaksiyonlarında  Non-immünolojik Mekanizmalar (devam)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893175" cy="5805487"/>
          </a:xfrm>
        </p:spPr>
        <p:txBody>
          <a:bodyPr/>
          <a:lstStyle/>
          <a:p>
            <a:pPr lvl="3" eaLnBrk="1" hangingPunct="1">
              <a:lnSpc>
                <a:spcPct val="80000"/>
              </a:lnSpc>
              <a:buFontTx/>
              <a:buNone/>
            </a:pPr>
            <a:r>
              <a:rPr lang="tr-TR" sz="2800" smtClean="0"/>
              <a:t>               </a:t>
            </a:r>
            <a:r>
              <a:rPr lang="tr-TR" sz="2800" b="1" smtClean="0"/>
              <a:t>İntolerans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smtClean="0"/>
              <a:t>  Farmakolojik ajanlar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smtClean="0"/>
              <a:t>        Kafein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smtClean="0"/>
              <a:t>       Teobromin (çay, çukulata)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smtClean="0"/>
              <a:t>	    Histamin benzeri bileşikler( balık, şarap)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smtClean="0"/>
              <a:t>	    Tiramin (bayat peynir, balık konservesi)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smtClean="0"/>
              <a:t>	    Serotonin (muz,domates)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smtClean="0"/>
              <a:t>	    Feniletilamin (çukulata)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smtClean="0"/>
              <a:t>	    Glikozidal alkaloid solanin (patates)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smtClean="0"/>
              <a:t>	    Alkol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smtClean="0"/>
              <a:t> Hazır gıda tatlandırıcı ve koruyucuları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tr-TR" smtClean="0"/>
              <a:t>   Sodyum metasülfit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tr-TR" smtClean="0"/>
              <a:t>	Monosodyum glutamat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tr-TR" smtClean="0"/>
              <a:t>             </a:t>
            </a:r>
            <a:r>
              <a:rPr lang="tr-TR" b="1" smtClean="0"/>
              <a:t>Nörolojik reaksiyonlar</a:t>
            </a:r>
          </a:p>
          <a:p>
            <a:pPr lvl="1" eaLnBrk="1" hangingPunct="1">
              <a:buFontTx/>
              <a:buNone/>
            </a:pPr>
            <a:r>
              <a:rPr lang="tr-TR" smtClean="0"/>
              <a:t>Auriculotemporal sendrom</a:t>
            </a:r>
          </a:p>
          <a:p>
            <a:pPr lvl="1" eaLnBrk="1" hangingPunct="1">
              <a:buFontTx/>
              <a:buNone/>
            </a:pPr>
            <a:r>
              <a:rPr lang="tr-TR" smtClean="0"/>
              <a:t>          </a:t>
            </a:r>
            <a:r>
              <a:rPr lang="tr-TR" b="1" smtClean="0"/>
              <a:t>Psikolojik reaksiyonlar</a:t>
            </a:r>
          </a:p>
          <a:p>
            <a:pPr lvl="1" eaLnBrk="1" hangingPunct="1">
              <a:buFontTx/>
              <a:buNone/>
            </a:pPr>
            <a:r>
              <a:rPr lang="tr-TR" smtClean="0"/>
              <a:t>	Besin fobileri</a:t>
            </a:r>
          </a:p>
          <a:p>
            <a:pPr lvl="1" eaLnBrk="1" hangingPunct="1">
              <a:buFontTx/>
              <a:buNone/>
            </a:pPr>
            <a:r>
              <a:rPr lang="tr-TR" smtClean="0"/>
              <a:t>			</a:t>
            </a:r>
            <a:r>
              <a:rPr lang="tr-TR" b="1" smtClean="0"/>
              <a:t>Kontaminasyonlar</a:t>
            </a:r>
          </a:p>
          <a:p>
            <a:pPr lvl="1" eaLnBrk="1" hangingPunct="1">
              <a:buFontTx/>
              <a:buNone/>
            </a:pPr>
            <a:r>
              <a:rPr lang="tr-TR" smtClean="0"/>
              <a:t>	Pestisitler</a:t>
            </a:r>
          </a:p>
          <a:p>
            <a:pPr lvl="1" eaLnBrk="1" hangingPunct="1">
              <a:buFontTx/>
              <a:buNone/>
            </a:pPr>
            <a:r>
              <a:rPr lang="tr-TR" smtClean="0"/>
              <a:t>	Antibiotikler( allerji varsa)</a:t>
            </a:r>
          </a:p>
          <a:p>
            <a:pPr lvl="1" eaLnBrk="1" hangingPunct="1">
              <a:buFontTx/>
              <a:buNone/>
            </a:pPr>
            <a:endParaRPr lang="tr-TR" smtClean="0"/>
          </a:p>
        </p:txBody>
      </p:sp>
      <p:sp>
        <p:nvSpPr>
          <p:cNvPr id="45059" name="Rectangle 4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sz="2800" smtClean="0"/>
              <a:t>İstenmeyen Besin Reaksiyonlarında  Non-immünolojik Mekanizmalar (devam)</a:t>
            </a:r>
          </a:p>
        </p:txBody>
      </p:sp>
      <p:sp>
        <p:nvSpPr>
          <p:cNvPr id="45060" name="Rectangle 45"/>
          <p:cNvSpPr>
            <a:spLocks noChangeArrowheads="1"/>
          </p:cNvSpPr>
          <p:nvPr/>
        </p:nvSpPr>
        <p:spPr bwMode="auto">
          <a:xfrm>
            <a:off x="0" y="5734050"/>
            <a:ext cx="9144000" cy="1123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1400"/>
              <a:t>Adapted with permission from: Sampson, HA. Differential Diagnosis in adverse reactions to foods. </a:t>
            </a:r>
          </a:p>
          <a:p>
            <a:r>
              <a:rPr lang="tr-TR" sz="1400"/>
              <a:t>J Allergy Clin Immunol 1986; 78:212. Copyright © 1086 Elsevier Science, Inc.</a:t>
            </a:r>
          </a:p>
          <a:p>
            <a:endParaRPr lang="tr-TR" sz="1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3600" smtClean="0"/>
              <a:t/>
            </a:r>
            <a:br>
              <a:rPr lang="tr-TR" sz="3600" smtClean="0"/>
            </a:br>
            <a:endParaRPr lang="tr-TR" sz="36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smtClean="0"/>
              <a:t>   Yenidoğanlarda;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smtClean="0"/>
              <a:t>Bazal asit salgısı azdır(ilk ay),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smtClean="0"/>
              <a:t>İntestinal proteolitik aktivite olgunlaşmamıştır (2 yıla kadar) ,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smtClean="0"/>
              <a:t>İntestinal mikrovillus membranları olgunlaşmamıştır ,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smtClean="0"/>
              <a:t>IgA, IgM eksiktir,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smtClean="0"/>
              <a:t>s-IgA(sekretuar IgA) doğumda yoktur, ilk aylarda düşüktür,</a:t>
            </a:r>
          </a:p>
          <a:p>
            <a:pPr eaLnBrk="1" hangingPunct="1">
              <a:lnSpc>
                <a:spcPct val="80000"/>
              </a:lnSpc>
            </a:pPr>
            <a:endParaRPr lang="tr-TR" sz="2800" smtClean="0"/>
          </a:p>
          <a:p>
            <a:pPr eaLnBrk="1" hangingPunct="1">
              <a:lnSpc>
                <a:spcPct val="80000"/>
              </a:lnSpc>
            </a:pPr>
            <a:r>
              <a:rPr lang="tr-TR" sz="2800" b="1" i="1" smtClean="0"/>
              <a:t>Yukardaki nedenlerle birçok besin antijenlerinin erken sunulmasıyla fazla miktarda IgE antikorları yapılır veya genetik yatkın bireylerde diğer istenmeyen reaksiyonlar görülür.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Klinik :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Çapraz Gıda Alerjileri: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r-TR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249738" y="1325563"/>
          <a:ext cx="3417887" cy="5127625"/>
        </p:xfrm>
        <a:graphic>
          <a:graphicData uri="http://schemas.openxmlformats.org/presentationml/2006/ole">
            <p:oleObj spid="_x0000_s6146" name="Bit Eşlem Resmi" r:id="rId3" imgW="3543795" imgH="5714286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Tip II Aşırı Duyarlılık  Reaksiyonu: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 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Sitotoksik</a:t>
            </a:r>
            <a:r>
              <a:rPr lang="tr-TR" dirty="0" smtClean="0"/>
              <a:t> tip</a:t>
            </a:r>
          </a:p>
          <a:p>
            <a:r>
              <a:rPr lang="tr-TR" dirty="0" smtClean="0"/>
              <a:t>Hücre/doku yüzeyindeki antijenlere karşı gelişir </a:t>
            </a:r>
          </a:p>
          <a:p>
            <a:r>
              <a:rPr lang="tr-TR" dirty="0" smtClean="0"/>
              <a:t>Hücre yüzeyine karşı antikorlar, </a:t>
            </a:r>
            <a:r>
              <a:rPr lang="tr-TR" dirty="0" err="1" smtClean="0"/>
              <a:t>kompleman</a:t>
            </a:r>
            <a:r>
              <a:rPr lang="tr-TR" dirty="0" smtClean="0"/>
              <a:t>, </a:t>
            </a:r>
            <a:r>
              <a:rPr lang="tr-TR" dirty="0" err="1" smtClean="0"/>
              <a:t>Fc</a:t>
            </a:r>
            <a:r>
              <a:rPr lang="tr-TR" dirty="0" smtClean="0"/>
              <a:t> reseptörü olan hücreler rol oynar</a:t>
            </a:r>
          </a:p>
          <a:p>
            <a:r>
              <a:rPr lang="tr-TR" dirty="0" err="1" smtClean="0"/>
              <a:t>IgG</a:t>
            </a:r>
            <a:r>
              <a:rPr lang="tr-TR" dirty="0" smtClean="0"/>
              <a:t> ve </a:t>
            </a:r>
            <a:r>
              <a:rPr lang="tr-TR" dirty="0" err="1" smtClean="0"/>
              <a:t>IgM</a:t>
            </a:r>
            <a:r>
              <a:rPr lang="tr-TR" dirty="0" smtClean="0"/>
              <a:t> antikorlar aracıdır.</a:t>
            </a:r>
          </a:p>
          <a:p>
            <a:endParaRPr lang="tr-TR" dirty="0" smtClean="0"/>
          </a:p>
          <a:p>
            <a:r>
              <a:rPr lang="tr-TR" dirty="0" err="1" smtClean="0"/>
              <a:t>Effektör</a:t>
            </a:r>
            <a:r>
              <a:rPr lang="tr-TR" dirty="0" smtClean="0"/>
              <a:t> hücreler NK hücreler,</a:t>
            </a:r>
            <a:r>
              <a:rPr lang="tr-TR" dirty="0" err="1" smtClean="0"/>
              <a:t>nötrofiller</a:t>
            </a:r>
            <a:r>
              <a:rPr lang="tr-TR" dirty="0" smtClean="0"/>
              <a:t>, </a:t>
            </a:r>
            <a:r>
              <a:rPr lang="tr-TR" dirty="0" err="1" smtClean="0"/>
              <a:t>eozinofiller</a:t>
            </a:r>
            <a:r>
              <a:rPr lang="tr-TR" dirty="0" smtClean="0"/>
              <a:t> ve </a:t>
            </a:r>
            <a:r>
              <a:rPr lang="tr-TR" dirty="0" err="1" smtClean="0"/>
              <a:t>mononükleer</a:t>
            </a:r>
            <a:r>
              <a:rPr lang="tr-TR" dirty="0" smtClean="0"/>
              <a:t> </a:t>
            </a:r>
            <a:r>
              <a:rPr lang="tr-TR" dirty="0" err="1" smtClean="0"/>
              <a:t>fagositer</a:t>
            </a:r>
            <a:r>
              <a:rPr lang="tr-TR" dirty="0" smtClean="0"/>
              <a:t> hücrelerdir. Bu hücreler ya </a:t>
            </a:r>
            <a:r>
              <a:rPr lang="tr-TR" dirty="0" err="1" smtClean="0"/>
              <a:t>Fc</a:t>
            </a:r>
            <a:r>
              <a:rPr lang="tr-TR" dirty="0" smtClean="0"/>
              <a:t> </a:t>
            </a:r>
            <a:r>
              <a:rPr lang="tr-TR" dirty="0" err="1" smtClean="0"/>
              <a:t>res</a:t>
            </a:r>
            <a:r>
              <a:rPr lang="tr-TR" dirty="0" smtClean="0"/>
              <a:t>. ile antikora veya C3 </a:t>
            </a:r>
            <a:r>
              <a:rPr lang="tr-TR" dirty="0" err="1" smtClean="0"/>
              <a:t>res</a:t>
            </a:r>
            <a:r>
              <a:rPr lang="tr-TR" dirty="0" smtClean="0"/>
              <a:t>. </a:t>
            </a:r>
            <a:r>
              <a:rPr lang="tr-TR" dirty="0" err="1" smtClean="0"/>
              <a:t>leri</a:t>
            </a:r>
            <a:r>
              <a:rPr lang="tr-TR" dirty="0" smtClean="0"/>
              <a:t>(CR1, CR3, CR4) ile  </a:t>
            </a:r>
            <a:r>
              <a:rPr lang="tr-TR" dirty="0" err="1" smtClean="0"/>
              <a:t>membrana</a:t>
            </a:r>
            <a:r>
              <a:rPr lang="tr-TR" dirty="0" smtClean="0"/>
              <a:t> bağlı C3b, C3bi ve C3d’ye  bağlanırlar.</a:t>
            </a:r>
            <a:r>
              <a:rPr lang="tr-TR" b="1" dirty="0" smtClean="0"/>
              <a:t> </a:t>
            </a:r>
            <a:endParaRPr lang="tr-TR" dirty="0" smtClean="0"/>
          </a:p>
          <a:p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624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0" y="357166"/>
          <a:ext cx="9146787" cy="6500834"/>
        </p:xfrm>
        <a:graphic>
          <a:graphicData uri="http://schemas.openxmlformats.org/presentationml/2006/ole">
            <p:oleObj spid="_x0000_s3074" name="Slayt" r:id="rId3" imgW="4570586" imgH="3427608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HASTALIKLAR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Autofit/>
          </a:bodyPr>
          <a:lstStyle/>
          <a:p>
            <a:r>
              <a:rPr lang="tr-TR" sz="1800" dirty="0" smtClean="0"/>
              <a:t>Yeni doğanın </a:t>
            </a:r>
            <a:r>
              <a:rPr lang="tr-TR" sz="1800" dirty="0" err="1" smtClean="0"/>
              <a:t>hemolitik</a:t>
            </a:r>
            <a:r>
              <a:rPr lang="tr-TR" sz="1800" dirty="0" smtClean="0"/>
              <a:t> hastalığı, Yanlış kan transfüzyonu,</a:t>
            </a:r>
            <a:r>
              <a:rPr lang="tr-TR" sz="1800" dirty="0" err="1" smtClean="0"/>
              <a:t>otoimmün</a:t>
            </a:r>
            <a:r>
              <a:rPr lang="tr-TR" sz="1800" dirty="0" smtClean="0"/>
              <a:t> </a:t>
            </a:r>
            <a:r>
              <a:rPr lang="tr-TR" sz="1800" dirty="0" err="1" smtClean="0"/>
              <a:t>hemolitik</a:t>
            </a:r>
            <a:r>
              <a:rPr lang="tr-TR" sz="1800" dirty="0" smtClean="0"/>
              <a:t> anemi, </a:t>
            </a:r>
            <a:r>
              <a:rPr lang="tr-TR" sz="1800" dirty="0" err="1" smtClean="0"/>
              <a:t>nötropeni</a:t>
            </a:r>
            <a:r>
              <a:rPr lang="tr-TR" sz="1800" dirty="0" smtClean="0"/>
              <a:t> , ilaçlar,</a:t>
            </a:r>
            <a:r>
              <a:rPr lang="tr-TR" sz="1800" dirty="0" err="1" smtClean="0"/>
              <a:t>Goodpasture</a:t>
            </a:r>
            <a:r>
              <a:rPr lang="tr-TR" sz="1800" dirty="0" smtClean="0"/>
              <a:t> hastalığı, </a:t>
            </a:r>
            <a:r>
              <a:rPr lang="tr-TR" sz="1800" dirty="0" err="1" smtClean="0"/>
              <a:t>Myastenia</a:t>
            </a:r>
            <a:r>
              <a:rPr lang="tr-TR" sz="1800" dirty="0" smtClean="0"/>
              <a:t> </a:t>
            </a:r>
            <a:r>
              <a:rPr lang="tr-TR" sz="1800" dirty="0" err="1" smtClean="0"/>
              <a:t>gravis</a:t>
            </a:r>
            <a:r>
              <a:rPr lang="tr-TR" sz="1800" dirty="0" smtClean="0"/>
              <a:t>,  </a:t>
            </a:r>
            <a:r>
              <a:rPr lang="tr-TR" sz="1800" dirty="0" err="1" smtClean="0"/>
              <a:t>Pemfigus</a:t>
            </a:r>
            <a:endParaRPr lang="tr-TR" sz="1800" dirty="0" smtClean="0"/>
          </a:p>
          <a:p>
            <a:r>
              <a:rPr lang="tr-TR" sz="1800" b="1" dirty="0" smtClean="0"/>
              <a:t>Yeni doğanın </a:t>
            </a:r>
            <a:r>
              <a:rPr lang="tr-TR" sz="1800" b="1" dirty="0" err="1" smtClean="0"/>
              <a:t>hemolitik</a:t>
            </a:r>
            <a:r>
              <a:rPr lang="tr-TR" sz="1800" b="1" dirty="0" smtClean="0"/>
              <a:t> hastalığı</a:t>
            </a:r>
            <a:r>
              <a:rPr lang="en-US" sz="1800" dirty="0" smtClean="0"/>
              <a:t> : </a:t>
            </a:r>
            <a:r>
              <a:rPr lang="en-US" sz="1800" dirty="0" err="1" smtClean="0"/>
              <a:t>Fötustaki</a:t>
            </a:r>
            <a:r>
              <a:rPr lang="en-US" sz="1800" dirty="0" smtClean="0"/>
              <a:t> </a:t>
            </a:r>
            <a:r>
              <a:rPr lang="en-US" sz="1800" dirty="0" err="1" smtClean="0"/>
              <a:t>Rh</a:t>
            </a:r>
            <a:r>
              <a:rPr lang="en-US" sz="1800" dirty="0" smtClean="0"/>
              <a:t>+ </a:t>
            </a:r>
            <a:r>
              <a:rPr lang="en-US" sz="1800" dirty="0" err="1" smtClean="0"/>
              <a:t>eritrositler</a:t>
            </a:r>
            <a:r>
              <a:rPr lang="en-US" sz="1800" dirty="0" smtClean="0"/>
              <a:t>  </a:t>
            </a:r>
            <a:r>
              <a:rPr lang="en-US" sz="1800" dirty="0" err="1" smtClean="0"/>
              <a:t>doğum</a:t>
            </a:r>
            <a:r>
              <a:rPr lang="en-US" sz="1800" dirty="0" smtClean="0"/>
              <a:t> </a:t>
            </a:r>
            <a:r>
              <a:rPr lang="en-US" sz="1800" dirty="0" err="1" smtClean="0"/>
              <a:t>esnasında</a:t>
            </a:r>
            <a:r>
              <a:rPr lang="en-US" sz="1800" dirty="0" smtClean="0"/>
              <a:t> </a:t>
            </a:r>
            <a:r>
              <a:rPr lang="en-US" sz="1800" dirty="0" err="1" smtClean="0"/>
              <a:t>annenin</a:t>
            </a:r>
            <a:r>
              <a:rPr lang="en-US" sz="1800" dirty="0" smtClean="0"/>
              <a:t> </a:t>
            </a:r>
            <a:r>
              <a:rPr lang="en-US" sz="1800" dirty="0" err="1" smtClean="0"/>
              <a:t>dolaşımına</a:t>
            </a:r>
            <a:r>
              <a:rPr lang="en-US" sz="1800" dirty="0" smtClean="0"/>
              <a:t> </a:t>
            </a:r>
            <a:r>
              <a:rPr lang="en-US" sz="1800" dirty="0" err="1" smtClean="0"/>
              <a:t>geçer</a:t>
            </a:r>
            <a:r>
              <a:rPr lang="en-US" sz="1800" dirty="0" smtClean="0"/>
              <a:t>. </a:t>
            </a:r>
            <a:r>
              <a:rPr lang="en-US" sz="1800" dirty="0" err="1" smtClean="0"/>
              <a:t>Annede</a:t>
            </a:r>
            <a:r>
              <a:rPr lang="en-US" sz="1800" dirty="0" smtClean="0"/>
              <a:t> </a:t>
            </a:r>
            <a:r>
              <a:rPr lang="en-US" sz="1800" dirty="0" err="1" smtClean="0"/>
              <a:t>IgG</a:t>
            </a:r>
            <a:r>
              <a:rPr lang="en-US" sz="1800" dirty="0" smtClean="0"/>
              <a:t> </a:t>
            </a:r>
            <a:r>
              <a:rPr lang="en-US" sz="1800" dirty="0" err="1" smtClean="0"/>
              <a:t>sınıfından</a:t>
            </a:r>
            <a:r>
              <a:rPr lang="en-US" sz="1800" dirty="0" smtClean="0"/>
              <a:t>  anti-</a:t>
            </a:r>
            <a:r>
              <a:rPr lang="en-US" sz="1800" dirty="0" err="1" smtClean="0"/>
              <a:t>Rh</a:t>
            </a:r>
            <a:r>
              <a:rPr lang="en-US" sz="1800" dirty="0" smtClean="0"/>
              <a:t> </a:t>
            </a:r>
            <a:r>
              <a:rPr lang="en-US" sz="1800" dirty="0" err="1" smtClean="0"/>
              <a:t>antikorları</a:t>
            </a:r>
            <a:r>
              <a:rPr lang="en-US" sz="1800" dirty="0" smtClean="0"/>
              <a:t> </a:t>
            </a:r>
            <a:r>
              <a:rPr lang="en-US" sz="1800" dirty="0" err="1" smtClean="0"/>
              <a:t>gelişir.Sonraki</a:t>
            </a:r>
            <a:r>
              <a:rPr lang="en-US" sz="1800" dirty="0" smtClean="0"/>
              <a:t> </a:t>
            </a:r>
            <a:r>
              <a:rPr lang="en-US" sz="1800" dirty="0" err="1" smtClean="0"/>
              <a:t>gebeliklerde</a:t>
            </a:r>
            <a:r>
              <a:rPr lang="en-US" sz="1800" dirty="0" smtClean="0"/>
              <a:t> </a:t>
            </a:r>
            <a:r>
              <a:rPr lang="en-US" sz="1800" dirty="0" err="1" smtClean="0"/>
              <a:t>IgG</a:t>
            </a:r>
            <a:r>
              <a:rPr lang="en-US" sz="1800" dirty="0" smtClean="0"/>
              <a:t> </a:t>
            </a:r>
            <a:r>
              <a:rPr lang="en-US" sz="1800" dirty="0" err="1" smtClean="0"/>
              <a:t>antikorları</a:t>
            </a:r>
            <a:r>
              <a:rPr lang="en-US" sz="1800" dirty="0" smtClean="0"/>
              <a:t> </a:t>
            </a:r>
            <a:r>
              <a:rPr lang="en-US" sz="1800" dirty="0" err="1" smtClean="0"/>
              <a:t>plasentadan</a:t>
            </a:r>
            <a:r>
              <a:rPr lang="en-US" sz="1800" dirty="0" smtClean="0"/>
              <a:t> </a:t>
            </a:r>
            <a:r>
              <a:rPr lang="en-US" sz="1800" dirty="0" err="1" smtClean="0"/>
              <a:t>fötusa</a:t>
            </a:r>
            <a:r>
              <a:rPr lang="en-US" sz="1800" dirty="0" smtClean="0"/>
              <a:t> </a:t>
            </a:r>
            <a:r>
              <a:rPr lang="en-US" sz="1800" dirty="0" err="1" smtClean="0"/>
              <a:t>geçerek</a:t>
            </a:r>
            <a:r>
              <a:rPr lang="en-US" sz="1800" dirty="0" smtClean="0"/>
              <a:t> </a:t>
            </a:r>
            <a:r>
              <a:rPr lang="en-US" sz="1800" dirty="0" err="1" smtClean="0"/>
              <a:t>eritrısitlerin</a:t>
            </a:r>
            <a:r>
              <a:rPr lang="en-US" sz="1800" dirty="0" smtClean="0"/>
              <a:t> </a:t>
            </a:r>
            <a:r>
              <a:rPr lang="en-US" sz="1800" dirty="0" err="1" smtClean="0"/>
              <a:t>parçalanması</a:t>
            </a:r>
            <a:r>
              <a:rPr lang="en-US" sz="1800" dirty="0" smtClean="0"/>
              <a:t> ,</a:t>
            </a:r>
            <a:r>
              <a:rPr lang="en-US" sz="1800" dirty="0" err="1" smtClean="0"/>
              <a:t>hepatosplenomegali</a:t>
            </a:r>
            <a:r>
              <a:rPr lang="en-US" sz="1800" dirty="0" smtClean="0"/>
              <a:t>, </a:t>
            </a:r>
            <a:r>
              <a:rPr lang="en-US" sz="1800" dirty="0" err="1" smtClean="0"/>
              <a:t>bilirübin</a:t>
            </a:r>
            <a:r>
              <a:rPr lang="en-US" sz="1800" dirty="0" smtClean="0"/>
              <a:t> </a:t>
            </a:r>
            <a:r>
              <a:rPr lang="en-US" sz="1800" dirty="0" err="1" smtClean="0"/>
              <a:t>yüksekliği,trombosit</a:t>
            </a:r>
            <a:r>
              <a:rPr lang="en-US" sz="1800" dirty="0" smtClean="0"/>
              <a:t> </a:t>
            </a:r>
            <a:r>
              <a:rPr lang="en-US" sz="1800" dirty="0" err="1" smtClean="0"/>
              <a:t>fonksiyonu</a:t>
            </a:r>
            <a:r>
              <a:rPr lang="en-US" sz="1800" dirty="0" smtClean="0"/>
              <a:t> </a:t>
            </a:r>
            <a:r>
              <a:rPr lang="en-US" sz="1800" dirty="0" err="1" smtClean="0"/>
              <a:t>bozukluğu</a:t>
            </a:r>
            <a:r>
              <a:rPr lang="en-US" sz="1800" dirty="0" smtClean="0"/>
              <a:t> </a:t>
            </a:r>
            <a:r>
              <a:rPr lang="en-US" sz="1800" dirty="0" err="1" smtClean="0"/>
              <a:t>görülür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r>
              <a:rPr lang="tr-TR" sz="1800" dirty="0" smtClean="0"/>
              <a:t>Birçok </a:t>
            </a:r>
            <a:r>
              <a:rPr lang="tr-TR" sz="1800" dirty="0" err="1" smtClean="0"/>
              <a:t>otoimmün</a:t>
            </a:r>
            <a:r>
              <a:rPr lang="tr-TR" sz="1800" dirty="0" smtClean="0"/>
              <a:t> hastalıklarda  doku antijenlerine karşı gelişen antikorlar Tip II aşırı duyarlılık mekanizmasıyla </a:t>
            </a:r>
            <a:r>
              <a:rPr lang="tr-TR" sz="1800" dirty="0" err="1" smtClean="0"/>
              <a:t>immünopatolojik</a:t>
            </a:r>
            <a:r>
              <a:rPr lang="tr-TR" sz="1800" dirty="0" smtClean="0"/>
              <a:t> hasar  oluşturur. </a:t>
            </a:r>
          </a:p>
          <a:p>
            <a:r>
              <a:rPr lang="tr-TR" sz="1800" b="1" dirty="0" err="1" smtClean="0"/>
              <a:t>Goodpasture</a:t>
            </a:r>
            <a:r>
              <a:rPr lang="tr-TR" sz="1800" b="1" dirty="0" smtClean="0"/>
              <a:t> hastalığı</a:t>
            </a:r>
            <a:r>
              <a:rPr lang="tr-TR" sz="1800" dirty="0" smtClean="0"/>
              <a:t>: </a:t>
            </a:r>
            <a:r>
              <a:rPr lang="tr-TR" sz="1800" dirty="0" err="1" smtClean="0"/>
              <a:t>Antiglomerüler</a:t>
            </a:r>
            <a:r>
              <a:rPr lang="tr-TR" sz="1800" dirty="0" smtClean="0"/>
              <a:t> bazal </a:t>
            </a:r>
            <a:r>
              <a:rPr lang="tr-TR" sz="1800" dirty="0" err="1" smtClean="0"/>
              <a:t>membran</a:t>
            </a:r>
            <a:r>
              <a:rPr lang="tr-TR" sz="1800" dirty="0" smtClean="0"/>
              <a:t> hastalığıdır. </a:t>
            </a:r>
            <a:r>
              <a:rPr lang="tr-TR" sz="1800" dirty="0" err="1" smtClean="0"/>
              <a:t>Glomerül</a:t>
            </a:r>
            <a:r>
              <a:rPr lang="tr-TR" sz="1800" dirty="0" smtClean="0"/>
              <a:t> bazal </a:t>
            </a:r>
            <a:r>
              <a:rPr lang="tr-TR" sz="1800" dirty="0" err="1" smtClean="0"/>
              <a:t>membranında</a:t>
            </a:r>
            <a:r>
              <a:rPr lang="tr-TR" sz="1800" dirty="0" smtClean="0"/>
              <a:t> lineer ak depolanması </a:t>
            </a:r>
            <a:r>
              <a:rPr lang="tr-TR" sz="1800" dirty="0" err="1" smtClean="0"/>
              <a:t>immünfloresan</a:t>
            </a:r>
            <a:r>
              <a:rPr lang="tr-TR" sz="1800" dirty="0" smtClean="0"/>
              <a:t> mikroskopta gösterilir. Bazal </a:t>
            </a:r>
            <a:r>
              <a:rPr lang="tr-TR" sz="1800" dirty="0" err="1" smtClean="0"/>
              <a:t>membranların</a:t>
            </a:r>
            <a:r>
              <a:rPr lang="tr-TR" sz="1800" dirty="0" smtClean="0"/>
              <a:t>  temel  </a:t>
            </a:r>
            <a:r>
              <a:rPr lang="tr-TR" sz="1800" dirty="0" err="1" smtClean="0"/>
              <a:t>komponenti</a:t>
            </a:r>
            <a:r>
              <a:rPr lang="tr-TR" sz="1800" dirty="0" smtClean="0"/>
              <a:t>  olan  </a:t>
            </a:r>
            <a:r>
              <a:rPr lang="tr-TR" sz="1800" dirty="0" err="1" smtClean="0"/>
              <a:t>kollajen</a:t>
            </a:r>
            <a:r>
              <a:rPr lang="tr-TR" sz="1800" dirty="0" smtClean="0"/>
              <a:t>  tip </a:t>
            </a:r>
            <a:r>
              <a:rPr lang="tr-TR" sz="1800" dirty="0" err="1" smtClean="0"/>
              <a:t>IV’e</a:t>
            </a:r>
            <a:r>
              <a:rPr lang="tr-TR" sz="1800" dirty="0" smtClean="0"/>
              <a:t>  antikorlar gelişir. Nefrit,  AC de </a:t>
            </a:r>
            <a:r>
              <a:rPr lang="tr-TR" sz="1800" dirty="0" err="1" smtClean="0"/>
              <a:t>hemoraji</a:t>
            </a:r>
            <a:r>
              <a:rPr lang="tr-TR" sz="1800" dirty="0" smtClean="0"/>
              <a:t> gelişir. </a:t>
            </a:r>
          </a:p>
          <a:p>
            <a:r>
              <a:rPr lang="tr-TR" sz="1800" b="1" dirty="0" smtClean="0"/>
              <a:t> </a:t>
            </a:r>
            <a:r>
              <a:rPr lang="tr-TR" sz="1800" b="1" dirty="0" err="1" smtClean="0"/>
              <a:t>Myastenia</a:t>
            </a:r>
            <a:r>
              <a:rPr lang="tr-TR" sz="1800" b="1" dirty="0" smtClean="0"/>
              <a:t> </a:t>
            </a:r>
            <a:r>
              <a:rPr lang="tr-TR" sz="1800" b="1" dirty="0" err="1" smtClean="0"/>
              <a:t>gravis</a:t>
            </a:r>
            <a:r>
              <a:rPr lang="tr-TR" sz="1800" b="1" dirty="0" smtClean="0"/>
              <a:t>( MG) ve  Lambert-</a:t>
            </a:r>
            <a:r>
              <a:rPr lang="tr-TR" sz="1800" b="1" dirty="0" err="1" smtClean="0"/>
              <a:t>Eaton</a:t>
            </a:r>
            <a:r>
              <a:rPr lang="tr-TR" sz="1800" b="1" dirty="0" smtClean="0"/>
              <a:t> sendromu(EL)</a:t>
            </a:r>
            <a:r>
              <a:rPr lang="tr-TR" sz="1800" dirty="0" smtClean="0"/>
              <a:t>: MG, Kas sinir kavşağındaki  </a:t>
            </a:r>
            <a:r>
              <a:rPr lang="tr-TR" sz="1800" dirty="0" err="1" smtClean="0"/>
              <a:t>asetil</a:t>
            </a:r>
            <a:r>
              <a:rPr lang="tr-TR" sz="1800" dirty="0" smtClean="0"/>
              <a:t> kolin </a:t>
            </a:r>
            <a:r>
              <a:rPr lang="tr-TR" sz="1800" dirty="0" err="1" smtClean="0"/>
              <a:t>res</a:t>
            </a:r>
            <a:r>
              <a:rPr lang="tr-TR" sz="1800" dirty="0" smtClean="0"/>
              <a:t>.’e karşı antikorlar gelişir.</a:t>
            </a:r>
            <a:r>
              <a:rPr lang="tr-TR" sz="1800" dirty="0" err="1" smtClean="0"/>
              <a:t>Asetil</a:t>
            </a:r>
            <a:r>
              <a:rPr lang="tr-TR" sz="1800" dirty="0" smtClean="0"/>
              <a:t> kolin geçişini engelleyerek kas güçsüzlüğü yapar. EL, Nörondan </a:t>
            </a:r>
            <a:r>
              <a:rPr lang="tr-TR" sz="1800" dirty="0" err="1" smtClean="0"/>
              <a:t>asetil</a:t>
            </a:r>
            <a:r>
              <a:rPr lang="tr-TR" sz="1800" dirty="0" smtClean="0"/>
              <a:t> kolin </a:t>
            </a:r>
            <a:r>
              <a:rPr lang="tr-TR" sz="1800" dirty="0" err="1" smtClean="0"/>
              <a:t>salınımı</a:t>
            </a:r>
            <a:r>
              <a:rPr lang="tr-TR" sz="1800" dirty="0" smtClean="0"/>
              <a:t> bozuktur. Sonuçta kas güçsüzlüğü gelişir. </a:t>
            </a:r>
          </a:p>
          <a:p>
            <a:r>
              <a:rPr lang="tr-TR" sz="1800" b="1" dirty="0" err="1" smtClean="0"/>
              <a:t>Pemfigus</a:t>
            </a:r>
            <a:r>
              <a:rPr lang="tr-TR" sz="1800" dirty="0" smtClean="0"/>
              <a:t>:Deri ve </a:t>
            </a:r>
            <a:r>
              <a:rPr lang="tr-TR" sz="1800" dirty="0" err="1" smtClean="0"/>
              <a:t>müköz</a:t>
            </a:r>
            <a:r>
              <a:rPr lang="tr-TR" sz="1800" dirty="0" smtClean="0"/>
              <a:t> </a:t>
            </a:r>
            <a:r>
              <a:rPr lang="tr-TR" sz="1800" dirty="0" err="1" smtClean="0"/>
              <a:t>membranların</a:t>
            </a:r>
            <a:r>
              <a:rPr lang="tr-TR" sz="1800" dirty="0" smtClean="0"/>
              <a:t>  ciddi </a:t>
            </a:r>
            <a:r>
              <a:rPr lang="tr-TR" sz="1800" dirty="0" err="1" smtClean="0"/>
              <a:t>büllü</a:t>
            </a:r>
            <a:r>
              <a:rPr lang="tr-TR" sz="1800" dirty="0" smtClean="0"/>
              <a:t> hastalığıdır.</a:t>
            </a:r>
            <a:r>
              <a:rPr lang="tr-TR" sz="1800" dirty="0" err="1" smtClean="0"/>
              <a:t>Hastallıkta</a:t>
            </a:r>
            <a:r>
              <a:rPr lang="tr-TR" sz="1800" dirty="0" smtClean="0"/>
              <a:t> </a:t>
            </a:r>
            <a:r>
              <a:rPr lang="tr-TR" sz="1800" dirty="0" err="1" smtClean="0"/>
              <a:t>desmozom</a:t>
            </a:r>
            <a:r>
              <a:rPr lang="tr-TR" sz="1800" dirty="0" smtClean="0"/>
              <a:t> </a:t>
            </a:r>
            <a:r>
              <a:rPr lang="tr-TR" sz="1800" dirty="0" err="1" smtClean="0"/>
              <a:t>komponentleri</a:t>
            </a:r>
            <a:r>
              <a:rPr lang="tr-TR" sz="1800" dirty="0" smtClean="0"/>
              <a:t> olan </a:t>
            </a:r>
            <a:r>
              <a:rPr lang="tr-TR" sz="1800" dirty="0" err="1" smtClean="0"/>
              <a:t>desmoglein</a:t>
            </a:r>
            <a:r>
              <a:rPr lang="tr-TR" sz="1800" dirty="0" smtClean="0"/>
              <a:t>-1 ve  </a:t>
            </a:r>
            <a:r>
              <a:rPr lang="tr-TR" sz="1800" dirty="0" err="1" smtClean="0"/>
              <a:t>desmoglein</a:t>
            </a:r>
            <a:r>
              <a:rPr lang="tr-TR" sz="1800" dirty="0" smtClean="0"/>
              <a:t>-3’ e karşı </a:t>
            </a:r>
            <a:r>
              <a:rPr lang="tr-TR" sz="1800" dirty="0" err="1" smtClean="0"/>
              <a:t>otoantikorlar</a:t>
            </a:r>
            <a:r>
              <a:rPr lang="tr-TR" sz="1800" dirty="0" smtClean="0"/>
              <a:t> gelişir.</a:t>
            </a:r>
          </a:p>
          <a:p>
            <a:r>
              <a:rPr lang="tr-TR" sz="1800" b="1" dirty="0" smtClean="0"/>
              <a:t> </a:t>
            </a:r>
            <a:endParaRPr lang="tr-TR" sz="1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92" name="Group 16"/>
          <p:cNvGraphicFramePr>
            <a:graphicFrameLocks noGrp="1"/>
          </p:cNvGraphicFramePr>
          <p:nvPr/>
        </p:nvGraphicFramePr>
        <p:xfrm>
          <a:off x="2157413" y="1943100"/>
          <a:ext cx="4829175" cy="2973388"/>
        </p:xfrm>
        <a:graphic>
          <a:graphicData uri="http://schemas.openxmlformats.org/drawingml/2006/table">
            <a:tbl>
              <a:tblPr/>
              <a:tblGrid>
                <a:gridCol w="482917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           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tr-TR" sz="16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2581" name="Picture 5" descr="Close 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413" y="1989138"/>
            <a:ext cx="409575" cy="161925"/>
          </a:xfrm>
          <a:prstGeom prst="rect">
            <a:avLst/>
          </a:prstGeom>
          <a:noFill/>
        </p:spPr>
      </p:pic>
      <p:pic>
        <p:nvPicPr>
          <p:cNvPr id="152583" name="Picture 7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748713" cy="4968875"/>
          </a:xfrm>
          <a:prstGeom prst="rect">
            <a:avLst/>
          </a:prstGeom>
          <a:noFill/>
        </p:spPr>
      </p:pic>
      <p:sp>
        <p:nvSpPr>
          <p:cNvPr id="152593" name="Rectangle 17"/>
          <p:cNvSpPr>
            <a:spLocks noChangeArrowheads="1"/>
          </p:cNvSpPr>
          <p:nvPr/>
        </p:nvSpPr>
        <p:spPr bwMode="auto">
          <a:xfrm>
            <a:off x="0" y="5300663"/>
            <a:ext cx="9144000" cy="1563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tr-TR" sz="1400"/>
              <a:t>Erythrocytes from a RhD+ fetus leak into the maternal circulation, usually during birth. </a:t>
            </a:r>
          </a:p>
          <a:p>
            <a:r>
              <a:rPr lang="tr-TR" sz="1400"/>
              <a:t>This stimulates the production of anti-Rh antibody of the IgG class postpartum. During subsequent pregnancies,</a:t>
            </a:r>
          </a:p>
          <a:p>
            <a:r>
              <a:rPr lang="tr-TR" sz="1400"/>
              <a:t>IgG antibodies are transferred across the placenta into the fetal circulation (IgM cannot cross the placenta).</a:t>
            </a:r>
          </a:p>
          <a:p>
            <a:r>
              <a:rPr lang="tr-TR" sz="1400"/>
              <a:t> If the fetus is again incompatible, the antibodies cause erythrocyte destruction.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40" name="Group 16"/>
          <p:cNvGraphicFramePr>
            <a:graphicFrameLocks noGrp="1"/>
          </p:cNvGraphicFramePr>
          <p:nvPr/>
        </p:nvGraphicFramePr>
        <p:xfrm>
          <a:off x="2698750" y="1881188"/>
          <a:ext cx="3746500" cy="3095625"/>
        </p:xfrm>
        <a:graphic>
          <a:graphicData uri="http://schemas.openxmlformats.org/drawingml/2006/table">
            <a:tbl>
              <a:tblPr/>
              <a:tblGrid>
                <a:gridCol w="37465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           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tr-TR" sz="17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2229" name="Picture 5" descr="Close wind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075" y="1927225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7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0350"/>
            <a:ext cx="81359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Rectangle 17"/>
          <p:cNvSpPr>
            <a:spLocks noChangeArrowheads="1"/>
          </p:cNvSpPr>
          <p:nvPr/>
        </p:nvSpPr>
        <p:spPr bwMode="auto">
          <a:xfrm>
            <a:off x="0" y="5157788"/>
            <a:ext cx="9144000" cy="16335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1400"/>
              <a:t>There is considerable enlargement of the liver and spleen associated with erythrocyte destruction</a:t>
            </a:r>
          </a:p>
          <a:p>
            <a:r>
              <a:rPr lang="tr-TR" sz="1400"/>
              <a:t>caused by maternal anti-erythrocyte antibody in the fetal circulation. The child had elevated bilirubin </a:t>
            </a:r>
          </a:p>
          <a:p>
            <a:r>
              <a:rPr lang="tr-TR" sz="1400"/>
              <a:t>(breakdown product of hemoglobin). The facial petechial hemorrhaging was due to impaired platelet function. </a:t>
            </a:r>
          </a:p>
          <a:p>
            <a:r>
              <a:rPr lang="tr-TR" sz="1400"/>
              <a:t>The most commonly involved antigen is RhD. (Courtesy of Dr K Sloper)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tr-TR" b="1" smtClean="0"/>
              <a:t>Humoral immünite</a:t>
            </a:r>
            <a:r>
              <a:rPr lang="tr-TR" sz="2800" smtClean="0"/>
              <a:t>: B hücre fonksiyonunu gösterir. Ekstrasellüler mikroorganizmalarla savaştan sorumludur. Eksikliğinde tekrarlayan piyojenik bakteriyel infeksiyonlar sıktır. </a:t>
            </a:r>
          </a:p>
          <a:p>
            <a:pPr marL="457200" indent="-457200" eaLnBrk="1" hangingPunct="1"/>
            <a:r>
              <a:rPr lang="tr-TR" b="1" smtClean="0"/>
              <a:t>Hücresel immünite</a:t>
            </a:r>
            <a:r>
              <a:rPr lang="tr-TR" sz="2800" smtClean="0"/>
              <a:t>: T hücre fonksiyonunu gösterir. Eksikliğinde viral ve diğer intrasellüler mikroplar, mantar ve  protozoa infeksiyonlarına hassasiyet artmıştır.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Tip III (</a:t>
            </a:r>
            <a:r>
              <a:rPr lang="tr-TR" b="1" dirty="0" err="1" smtClean="0"/>
              <a:t>immün</a:t>
            </a:r>
            <a:r>
              <a:rPr lang="tr-TR" b="1" dirty="0" smtClean="0"/>
              <a:t> kompleks tipi) Aşırı Duyarlılık  Reaksiyonu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Solübl</a:t>
            </a:r>
            <a:r>
              <a:rPr lang="tr-TR" dirty="0" smtClean="0"/>
              <a:t> Antijen,  Antikor, </a:t>
            </a:r>
            <a:r>
              <a:rPr lang="tr-TR" dirty="0" err="1" smtClean="0"/>
              <a:t>Kompleman</a:t>
            </a:r>
            <a:r>
              <a:rPr lang="tr-TR" dirty="0" smtClean="0"/>
              <a:t>, </a:t>
            </a:r>
            <a:r>
              <a:rPr lang="tr-TR" dirty="0" err="1" smtClean="0"/>
              <a:t>İmmün</a:t>
            </a:r>
            <a:r>
              <a:rPr lang="tr-TR" dirty="0" smtClean="0"/>
              <a:t> kompleksler rol alır.</a:t>
            </a:r>
          </a:p>
          <a:p>
            <a:r>
              <a:rPr lang="tr-TR" dirty="0" smtClean="0"/>
              <a:t>Komplekslerin doğrudan etkisi ile bazofil ve </a:t>
            </a:r>
            <a:r>
              <a:rPr lang="tr-TR" dirty="0" err="1" smtClean="0"/>
              <a:t>trombositlerinden</a:t>
            </a:r>
            <a:r>
              <a:rPr lang="tr-TR" dirty="0" smtClean="0"/>
              <a:t> </a:t>
            </a:r>
            <a:r>
              <a:rPr lang="tr-TR" dirty="0" err="1" smtClean="0"/>
              <a:t>vazoaktif</a:t>
            </a:r>
            <a:r>
              <a:rPr lang="tr-TR" dirty="0" smtClean="0"/>
              <a:t> aminlerin </a:t>
            </a:r>
            <a:r>
              <a:rPr lang="tr-TR" dirty="0" err="1" smtClean="0"/>
              <a:t>salınımı</a:t>
            </a:r>
            <a:r>
              <a:rPr lang="tr-TR" dirty="0" smtClean="0"/>
              <a:t> </a:t>
            </a:r>
          </a:p>
          <a:p>
            <a:r>
              <a:rPr lang="tr-TR" dirty="0" smtClean="0"/>
              <a:t>C3a ve C5a aktivasyonu ile </a:t>
            </a:r>
            <a:r>
              <a:rPr lang="tr-TR" dirty="0" err="1" smtClean="0"/>
              <a:t>mast</a:t>
            </a:r>
            <a:r>
              <a:rPr lang="tr-TR" dirty="0" smtClean="0"/>
              <a:t> hücreleri ve bazofillerden </a:t>
            </a:r>
            <a:r>
              <a:rPr lang="tr-TR" dirty="0" err="1" smtClean="0"/>
              <a:t>vazoaktif</a:t>
            </a:r>
            <a:r>
              <a:rPr lang="tr-TR" dirty="0" smtClean="0"/>
              <a:t> amin </a:t>
            </a:r>
            <a:r>
              <a:rPr lang="tr-TR" dirty="0" err="1" smtClean="0"/>
              <a:t>salınımı</a:t>
            </a:r>
            <a:r>
              <a:rPr lang="tr-TR" dirty="0" smtClean="0"/>
              <a:t> ,</a:t>
            </a:r>
            <a:r>
              <a:rPr lang="tr-TR" dirty="0" err="1" smtClean="0"/>
              <a:t>kemotaksis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Makrofajlardan</a:t>
            </a:r>
            <a:r>
              <a:rPr lang="tr-TR" dirty="0" smtClean="0"/>
              <a:t> TNF</a:t>
            </a:r>
            <a:r>
              <a:rPr lang="el-GR" dirty="0" smtClean="0"/>
              <a:t>α</a:t>
            </a:r>
            <a:r>
              <a:rPr lang="tr-TR" dirty="0" smtClean="0"/>
              <a:t> ve IL-1 </a:t>
            </a:r>
            <a:r>
              <a:rPr lang="tr-TR" dirty="0" err="1" smtClean="0"/>
              <a:t>salınımı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624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560840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tr-TR" cap="all" dirty="0" smtClean="0"/>
              <a:t/>
            </a:r>
            <a:br>
              <a:rPr lang="tr-TR" cap="all" dirty="0" smtClean="0"/>
            </a:br>
            <a:r>
              <a:rPr lang="tr-TR" cap="all" dirty="0" err="1" smtClean="0"/>
              <a:t>HASTALIKlar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400" cap="all" dirty="0" smtClean="0"/>
              <a:t> </a:t>
            </a:r>
            <a:endParaRPr lang="tr-TR" sz="2400" dirty="0" smtClean="0"/>
          </a:p>
          <a:p>
            <a:r>
              <a:rPr lang="tr-TR" sz="2400" dirty="0" smtClean="0"/>
              <a:t> Serum hastalığı, Kronik  </a:t>
            </a:r>
            <a:r>
              <a:rPr lang="tr-TR" sz="2400" dirty="0" err="1" smtClean="0"/>
              <a:t>infeksiyonlar</a:t>
            </a:r>
            <a:r>
              <a:rPr lang="tr-TR" sz="2400" dirty="0" smtClean="0"/>
              <a:t>,  </a:t>
            </a:r>
            <a:r>
              <a:rPr lang="tr-TR" sz="2400" dirty="0" err="1" smtClean="0"/>
              <a:t>Otoimmün</a:t>
            </a:r>
            <a:r>
              <a:rPr lang="tr-TR" sz="2400" dirty="0" smtClean="0"/>
              <a:t> hastalıklar, Çiftçi akciğeri</a:t>
            </a:r>
          </a:p>
          <a:p>
            <a:pPr>
              <a:buNone/>
            </a:pPr>
            <a:r>
              <a:rPr lang="tr-TR" sz="2400" dirty="0" smtClean="0"/>
              <a:t> </a:t>
            </a:r>
          </a:p>
          <a:p>
            <a:r>
              <a:rPr lang="tr-TR" sz="2400" dirty="0" smtClean="0"/>
              <a:t>SERUM HASTALIĞI: Yabancı serum verilmesinden 5-15 gün sonra nefrit, </a:t>
            </a:r>
            <a:r>
              <a:rPr lang="tr-TR" sz="2400" dirty="0" err="1" smtClean="0"/>
              <a:t>vaskülit</a:t>
            </a:r>
            <a:r>
              <a:rPr lang="tr-TR" sz="2400" dirty="0" smtClean="0"/>
              <a:t> görülmesidir.</a:t>
            </a:r>
          </a:p>
          <a:p>
            <a:r>
              <a:rPr lang="tr-TR" sz="2400" cap="all" dirty="0" err="1" smtClean="0"/>
              <a:t>Arthus</a:t>
            </a:r>
            <a:r>
              <a:rPr lang="tr-TR" sz="2400" cap="all" dirty="0" smtClean="0"/>
              <a:t> reaksiyonu</a:t>
            </a:r>
            <a:r>
              <a:rPr lang="tr-TR" sz="2400" dirty="0" smtClean="0"/>
              <a:t>; </a:t>
            </a:r>
            <a:r>
              <a:rPr lang="tr-TR" sz="2400" dirty="0" err="1" smtClean="0"/>
              <a:t>komplemanı</a:t>
            </a:r>
            <a:r>
              <a:rPr lang="tr-TR" sz="2400" dirty="0" smtClean="0"/>
              <a:t> fiske eden  antijen-antikor komplekslerinin küçük damarların duvarında birikerek akut </a:t>
            </a:r>
            <a:r>
              <a:rPr lang="tr-TR" sz="2400" dirty="0" err="1" smtClean="0"/>
              <a:t>inflamasyon</a:t>
            </a:r>
            <a:r>
              <a:rPr lang="tr-TR" sz="2400" dirty="0" smtClean="0"/>
              <a:t>, </a:t>
            </a:r>
            <a:r>
              <a:rPr lang="tr-TR" sz="2400" dirty="0" err="1" smtClean="0"/>
              <a:t>nötrofil</a:t>
            </a:r>
            <a:r>
              <a:rPr lang="tr-TR" sz="2400" dirty="0" smtClean="0"/>
              <a:t> </a:t>
            </a:r>
            <a:r>
              <a:rPr lang="tr-TR" sz="2400" dirty="0" err="1" smtClean="0"/>
              <a:t>infiltrasyonu</a:t>
            </a:r>
            <a:r>
              <a:rPr lang="tr-TR" sz="2400" dirty="0" smtClean="0"/>
              <a:t> ve lokalize deri nekrozuyla karakterli lokal bir tip III aşırı duyarlılık reaksiyonudur. Antijenin </a:t>
            </a:r>
            <a:r>
              <a:rPr lang="tr-TR" sz="2400" dirty="0" err="1" smtClean="0"/>
              <a:t>presensitize</a:t>
            </a:r>
            <a:r>
              <a:rPr lang="tr-TR" sz="2400" dirty="0" smtClean="0"/>
              <a:t> hayvanın derisine </a:t>
            </a:r>
            <a:r>
              <a:rPr lang="tr-TR" sz="2400" dirty="0" err="1" smtClean="0"/>
              <a:t>injekte</a:t>
            </a:r>
            <a:r>
              <a:rPr lang="tr-TR" sz="2400" dirty="0" smtClean="0"/>
              <a:t> edildiğinde gelişen </a:t>
            </a:r>
            <a:r>
              <a:rPr lang="tr-TR" sz="2400" dirty="0" err="1" smtClean="0"/>
              <a:t>arthus</a:t>
            </a:r>
            <a:r>
              <a:rPr lang="tr-TR" sz="2400" dirty="0" smtClean="0"/>
              <a:t> reaksiyonu, difteri, </a:t>
            </a:r>
            <a:r>
              <a:rPr lang="tr-TR" sz="2400" dirty="0" err="1" smtClean="0"/>
              <a:t>tetanoz</a:t>
            </a:r>
            <a:r>
              <a:rPr lang="tr-TR" sz="2400" dirty="0" smtClean="0"/>
              <a:t> ve hepatit B aşıları ile de raporlanmıştır.</a:t>
            </a:r>
          </a:p>
          <a:p>
            <a:r>
              <a:rPr lang="tr-TR" sz="2400" b="1" dirty="0" smtClean="0"/>
              <a:t> </a:t>
            </a:r>
            <a:endParaRPr lang="tr-TR" sz="2400" dirty="0" smtClean="0"/>
          </a:p>
          <a:p>
            <a:r>
              <a:rPr lang="tr-TR" sz="2400" b="1" dirty="0" smtClean="0"/>
              <a:t> </a:t>
            </a:r>
            <a:endParaRPr lang="tr-TR" sz="2400" dirty="0" smtClean="0"/>
          </a:p>
          <a:p>
            <a:r>
              <a:rPr lang="tr-TR" sz="2400" b="1" dirty="0" smtClean="0"/>
              <a:t> </a:t>
            </a:r>
            <a:endParaRPr lang="tr-TR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88" name="Group 16"/>
          <p:cNvGraphicFramePr>
            <a:graphicFrameLocks noGrp="1"/>
          </p:cNvGraphicFramePr>
          <p:nvPr/>
        </p:nvGraphicFramePr>
        <p:xfrm>
          <a:off x="2698750" y="1782763"/>
          <a:ext cx="3746500" cy="3292475"/>
        </p:xfrm>
        <a:graphic>
          <a:graphicData uri="http://schemas.openxmlformats.org/drawingml/2006/table">
            <a:tbl>
              <a:tblPr/>
              <a:tblGrid>
                <a:gridCol w="37465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           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tr-TR" sz="18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6677" name="Picture 5" descr="Close 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075" y="1828800"/>
            <a:ext cx="409575" cy="161925"/>
          </a:xfrm>
          <a:prstGeom prst="rect">
            <a:avLst/>
          </a:prstGeom>
          <a:noFill/>
        </p:spPr>
      </p:pic>
      <p:pic>
        <p:nvPicPr>
          <p:cNvPr id="156679" name="Picture 7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0"/>
            <a:ext cx="8280400" cy="4997450"/>
          </a:xfrm>
          <a:prstGeom prst="rect">
            <a:avLst/>
          </a:prstGeom>
          <a:noFill/>
        </p:spPr>
      </p:pic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0" y="5157788"/>
            <a:ext cx="9144000" cy="1700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tr-TR" sz="1400"/>
              <a:t>Following an injection of xenogeneic serum there is a lag period of approximately 5 days, in which only free antigen </a:t>
            </a:r>
          </a:p>
          <a:p>
            <a:r>
              <a:rPr lang="tr-TR" sz="1400"/>
              <a:t>is detectable in serum. After this time, antibodies are produced to the foreign proteins and immune complexes are</a:t>
            </a:r>
          </a:p>
          <a:p>
            <a:r>
              <a:rPr lang="tr-TR" sz="1400"/>
              <a:t> formed in serum; it is during this period that the symptoms of nephritis and arteritis appear.To begin with, smal</a:t>
            </a:r>
          </a:p>
          <a:p>
            <a:r>
              <a:rPr lang="tr-TR" sz="1400"/>
              <a:t> soluble complexes are found in antigen excess; with increasing antibody titers, larger complexes are formed, </a:t>
            </a:r>
          </a:p>
          <a:p>
            <a:r>
              <a:rPr lang="tr-TR" sz="1400"/>
              <a:t>which are deposited and subsequently cleared. At this stage the symptoms disappear.</a:t>
            </a:r>
            <a:br>
              <a:rPr lang="tr-TR" sz="1400"/>
            </a:br>
            <a:endParaRPr lang="tr-TR" sz="1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 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Tip IV Aşırı Duyarlılık  Reaksiyonu: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 hücre aracılıklıdır. Serum ile aktarılamaz . Serum ile aktarılamaz</a:t>
            </a:r>
          </a:p>
          <a:p>
            <a:r>
              <a:rPr lang="tr-TR" dirty="0" smtClean="0"/>
              <a:t>Gecikmiş tip aşırı duyarlılıktır.</a:t>
            </a:r>
          </a:p>
          <a:p>
            <a:r>
              <a:rPr lang="tr-TR" dirty="0" smtClean="0"/>
              <a:t>Sorumlu hücre:T lenfosit, </a:t>
            </a:r>
            <a:r>
              <a:rPr lang="tr-TR" dirty="0" err="1" smtClean="0"/>
              <a:t>makrofaj</a:t>
            </a:r>
            <a:r>
              <a:rPr lang="tr-TR" dirty="0" smtClean="0"/>
              <a:t>, </a:t>
            </a:r>
            <a:r>
              <a:rPr lang="tr-TR" dirty="0" err="1" smtClean="0"/>
              <a:t>sitokinler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984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HASTALIKLAR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714488"/>
            <a:ext cx="8229600" cy="4525963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Kontakt</a:t>
            </a:r>
            <a:r>
              <a:rPr lang="tr-TR" dirty="0" smtClean="0"/>
              <a:t> dermatit, Tüberküloz, Lepra ,</a:t>
            </a:r>
            <a:r>
              <a:rPr lang="tr-TR" dirty="0" err="1" smtClean="0"/>
              <a:t>Brusellozis</a:t>
            </a:r>
            <a:r>
              <a:rPr lang="tr-TR" dirty="0" smtClean="0"/>
              <a:t>, </a:t>
            </a:r>
            <a:r>
              <a:rPr lang="tr-TR" dirty="0" err="1" smtClean="0"/>
              <a:t>Psittakiyoz</a:t>
            </a:r>
            <a:r>
              <a:rPr lang="tr-TR" dirty="0" smtClean="0"/>
              <a:t>, </a:t>
            </a:r>
            <a:r>
              <a:rPr lang="tr-TR" dirty="0" err="1" smtClean="0"/>
              <a:t>Layışmania</a:t>
            </a:r>
            <a:r>
              <a:rPr lang="tr-TR" dirty="0" smtClean="0"/>
              <a:t>, </a:t>
            </a:r>
            <a:r>
              <a:rPr lang="tr-TR" dirty="0" err="1" smtClean="0"/>
              <a:t>Listerya</a:t>
            </a:r>
            <a:r>
              <a:rPr lang="tr-TR" dirty="0" smtClean="0"/>
              <a:t>, </a:t>
            </a:r>
            <a:r>
              <a:rPr lang="tr-TR" dirty="0" err="1" smtClean="0"/>
              <a:t>Helmint</a:t>
            </a:r>
            <a:r>
              <a:rPr lang="tr-TR" dirty="0" smtClean="0"/>
              <a:t> </a:t>
            </a:r>
            <a:r>
              <a:rPr lang="tr-TR" dirty="0" err="1" smtClean="0"/>
              <a:t>inf</a:t>
            </a:r>
            <a:r>
              <a:rPr lang="tr-TR" dirty="0" smtClean="0"/>
              <a:t>(</a:t>
            </a:r>
            <a:r>
              <a:rPr lang="tr-TR" dirty="0" err="1" smtClean="0"/>
              <a:t>şistozoma</a:t>
            </a:r>
            <a:r>
              <a:rPr lang="tr-TR" dirty="0" smtClean="0"/>
              <a:t>) ,Derin mantar </a:t>
            </a:r>
            <a:r>
              <a:rPr lang="tr-TR" dirty="0" err="1" smtClean="0"/>
              <a:t>inf</a:t>
            </a:r>
            <a:r>
              <a:rPr lang="tr-TR" dirty="0" smtClean="0"/>
              <a:t> (</a:t>
            </a:r>
            <a:r>
              <a:rPr lang="tr-TR" dirty="0" err="1" smtClean="0"/>
              <a:t>koksidiomikozis</a:t>
            </a:r>
            <a:r>
              <a:rPr lang="tr-TR" dirty="0" smtClean="0"/>
              <a:t>,</a:t>
            </a:r>
            <a:r>
              <a:rPr lang="tr-TR" b="1" dirty="0" smtClean="0"/>
              <a:t> </a:t>
            </a:r>
            <a:r>
              <a:rPr lang="tr-TR" dirty="0" err="1" smtClean="0"/>
              <a:t>histoplazmozis</a:t>
            </a:r>
            <a:r>
              <a:rPr lang="tr-TR" dirty="0" smtClean="0"/>
              <a:t> ve </a:t>
            </a:r>
            <a:r>
              <a:rPr lang="tr-TR" dirty="0" err="1" smtClean="0"/>
              <a:t>blastomikozis</a:t>
            </a:r>
            <a:r>
              <a:rPr lang="tr-TR" dirty="0" smtClean="0"/>
              <a:t>) , </a:t>
            </a:r>
            <a:r>
              <a:rPr lang="tr-TR" dirty="0" err="1" smtClean="0"/>
              <a:t>Sarkoidoz</a:t>
            </a:r>
            <a:r>
              <a:rPr lang="tr-TR" dirty="0" smtClean="0"/>
              <a:t>, </a:t>
            </a:r>
            <a:r>
              <a:rPr lang="tr-TR" dirty="0" err="1" smtClean="0"/>
              <a:t>Chrohn</a:t>
            </a:r>
            <a:r>
              <a:rPr lang="tr-TR" dirty="0" smtClean="0"/>
              <a:t> </a:t>
            </a:r>
            <a:r>
              <a:rPr lang="tr-TR" dirty="0" err="1" smtClean="0"/>
              <a:t>Hast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36" name="Group 16"/>
          <p:cNvGraphicFramePr>
            <a:graphicFrameLocks noGrp="1"/>
          </p:cNvGraphicFramePr>
          <p:nvPr/>
        </p:nvGraphicFramePr>
        <p:xfrm>
          <a:off x="2698750" y="2019300"/>
          <a:ext cx="3746500" cy="2820988"/>
        </p:xfrm>
        <a:graphic>
          <a:graphicData uri="http://schemas.openxmlformats.org/drawingml/2006/table">
            <a:tbl>
              <a:tblPr/>
              <a:tblGrid>
                <a:gridCol w="37465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           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tr-TR" sz="15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8725" name="Picture 5" descr="Close 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075" y="2065338"/>
            <a:ext cx="409575" cy="161925"/>
          </a:xfrm>
          <a:prstGeom prst="rect">
            <a:avLst/>
          </a:prstGeom>
          <a:noFill/>
        </p:spPr>
      </p:pic>
      <p:pic>
        <p:nvPicPr>
          <p:cNvPr id="158727" name="Picture 7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0"/>
            <a:ext cx="8424862" cy="5084763"/>
          </a:xfrm>
          <a:prstGeom prst="rect">
            <a:avLst/>
          </a:prstGeom>
          <a:noFill/>
        </p:spPr>
      </p:pic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0" y="5300663"/>
            <a:ext cx="9144000" cy="155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arenBoth"/>
            </a:pPr>
            <a:r>
              <a:rPr lang="tr-TR" sz="1800"/>
              <a:t>The eczematous area at the wrist is due to sensitivity to nickel in the watch-strap </a:t>
            </a:r>
          </a:p>
          <a:p>
            <a:pPr marL="342900" indent="-342900"/>
            <a:r>
              <a:rPr lang="tr-TR" sz="1800"/>
              <a:t>buckle.(</a:t>
            </a:r>
            <a:r>
              <a:rPr lang="tr-TR" sz="1800" b="1"/>
              <a:t>2</a:t>
            </a:r>
            <a:r>
              <a:rPr lang="tr-TR" sz="1800"/>
              <a:t>) The suspected allergy may be confirmed by applying potential allergens, </a:t>
            </a:r>
          </a:p>
          <a:p>
            <a:pPr marL="342900" indent="-342900"/>
            <a:r>
              <a:rPr lang="tr-TR" sz="1800"/>
              <a:t>in the relevant concentrations and vehicles, to the patient's upper back (patch testing). </a:t>
            </a:r>
          </a:p>
          <a:p>
            <a:pPr marL="342900" indent="-342900"/>
            <a:r>
              <a:rPr lang="tr-TR" sz="1800"/>
              <a:t>A positive reaction causes a localized area of eczema at the site of the offending allergen</a:t>
            </a:r>
          </a:p>
          <a:p>
            <a:pPr marL="342900" indent="-342900"/>
            <a:r>
              <a:rPr lang="tr-TR" sz="1800"/>
              <a:t> 2-4 days after application.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60" name="Group 16"/>
          <p:cNvGraphicFramePr>
            <a:graphicFrameLocks noGrp="1"/>
          </p:cNvGraphicFramePr>
          <p:nvPr/>
        </p:nvGraphicFramePr>
        <p:xfrm>
          <a:off x="2698750" y="750888"/>
          <a:ext cx="3746500" cy="5349875"/>
        </p:xfrm>
        <a:graphic>
          <a:graphicData uri="http://schemas.openxmlformats.org/drawingml/2006/table">
            <a:tbl>
              <a:tblPr/>
              <a:tblGrid>
                <a:gridCol w="37465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           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tr-TR" sz="3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9749" name="Picture 5" descr="Close 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075" y="796925"/>
            <a:ext cx="409575" cy="161925"/>
          </a:xfrm>
          <a:prstGeom prst="rect">
            <a:avLst/>
          </a:prstGeom>
          <a:noFill/>
        </p:spPr>
      </p:pic>
      <p:pic>
        <p:nvPicPr>
          <p:cNvPr id="159751" name="Picture 7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8964612" cy="5805488"/>
          </a:xfrm>
          <a:prstGeom prst="rect">
            <a:avLst/>
          </a:prstGeom>
          <a:noFill/>
        </p:spPr>
      </p:pic>
      <p:sp>
        <p:nvSpPr>
          <p:cNvPr id="159761" name="Rectangle 17"/>
          <p:cNvSpPr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tr-TR" sz="1400"/>
              <a:t>The hapten forms a hapten-carrier complex in the epidermis. Langerhans' cells internalize the antigen, undergo</a:t>
            </a:r>
          </a:p>
          <a:p>
            <a:r>
              <a:rPr lang="tr-TR" sz="1400"/>
              <a:t> maturation, and migrate via afferent lymphatics to the paracortical area of the regional lymph node</a:t>
            </a:r>
          </a:p>
          <a:p>
            <a:r>
              <a:rPr lang="tr-TR" sz="1400"/>
              <a:t> where peptide-MHC molecule complexes on the surface of the Langerhans' cell can also be directly haptenated.</a:t>
            </a:r>
          </a:p>
          <a:p>
            <a:r>
              <a:rPr lang="tr-TR" sz="1400"/>
              <a:t> As interdigitating cells, they present antigen to CD4+ T cells.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3600"/>
              <a:t>Kazanılmış  İmmünitenin Özellikleri</a:t>
            </a:r>
            <a:br>
              <a:rPr lang="tr-TR" sz="3600"/>
            </a:br>
            <a:endParaRPr lang="tr-TR" sz="36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tr-TR" smtClean="0">
                <a:cs typeface="Arial" charset="0"/>
              </a:rPr>
              <a:t>☺</a:t>
            </a:r>
            <a:r>
              <a:rPr lang="tr-TR" smtClean="0"/>
              <a:t> Özel bir patojene spesifik( ÖZGÜLLÜK)</a:t>
            </a:r>
          </a:p>
          <a:p>
            <a:pPr lvl="1" eaLnBrk="1" hangingPunct="1">
              <a:buFontTx/>
              <a:buNone/>
            </a:pPr>
            <a:r>
              <a:rPr lang="tr-TR" smtClean="0">
                <a:cs typeface="Arial" charset="0"/>
              </a:rPr>
              <a:t>☺</a:t>
            </a:r>
            <a:r>
              <a:rPr lang="tr-TR" smtClean="0"/>
              <a:t> Aynı ajanla tekrar karşılaşılınca artmış cevap(HAFIZA)</a:t>
            </a:r>
          </a:p>
          <a:p>
            <a:pPr lvl="1" eaLnBrk="1" hangingPunct="1">
              <a:buFontTx/>
              <a:buNone/>
            </a:pPr>
            <a:endParaRPr lang="tr-TR" b="1" smtClean="0">
              <a:cs typeface="Arial" charset="0"/>
            </a:endParaRPr>
          </a:p>
          <a:p>
            <a:pPr lvl="1" eaLnBrk="1" hangingPunct="1">
              <a:buFontTx/>
              <a:buNone/>
            </a:pPr>
            <a:r>
              <a:rPr lang="tr-TR" b="1" smtClean="0">
                <a:cs typeface="Arial" charset="0"/>
              </a:rPr>
              <a:t>☼</a:t>
            </a:r>
            <a:r>
              <a:rPr lang="tr-TR" b="1" i="1" smtClean="0"/>
              <a:t>FAGOSİTLERLE LENFOSİTLER ARASINDA YAKIN BİR ETKİLEŞİM VARDIR</a:t>
            </a:r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428596" y="1214422"/>
          <a:ext cx="8429684" cy="4500595"/>
        </p:xfrm>
        <a:graphic>
          <a:graphicData uri="http://schemas.openxmlformats.org/drawingml/2006/table">
            <a:tbl>
              <a:tblPr/>
              <a:tblGrid>
                <a:gridCol w="4214842"/>
                <a:gridCol w="4214842"/>
              </a:tblGrid>
              <a:tr h="1102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latin typeface="Calibri"/>
                          <a:ea typeface="Times New Roman"/>
                          <a:cs typeface="Times New Roman"/>
                        </a:rPr>
                        <a:t>Gecikmiş aşırı duyarlılık tipi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Calibri"/>
                          <a:ea typeface="Times New Roman"/>
                          <a:cs typeface="Times New Roman"/>
                        </a:rPr>
                        <a:t>Maksimal reaksiyon süresi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Calibri"/>
                          <a:ea typeface="Times New Roman"/>
                          <a:cs typeface="Times New Roman"/>
                        </a:rPr>
                        <a:t>Kontakt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Calibri"/>
                          <a:ea typeface="Times New Roman"/>
                          <a:cs typeface="Times New Roman"/>
                        </a:rPr>
                        <a:t>48 - 72 saat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latin typeface="Calibri"/>
                          <a:ea typeface="Times New Roman"/>
                          <a:cs typeface="Times New Roman"/>
                        </a:rPr>
                        <a:t>Tüberkülin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Calibri"/>
                          <a:ea typeface="Times New Roman"/>
                          <a:cs typeface="Times New Roman"/>
                        </a:rPr>
                        <a:t>48 -72 saat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Calibri"/>
                          <a:ea typeface="Times New Roman"/>
                          <a:cs typeface="Times New Roman"/>
                        </a:rPr>
                        <a:t> Granülomatöz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latin typeface="Calibri"/>
                          <a:ea typeface="Times New Roman"/>
                          <a:cs typeface="Times New Roman"/>
                        </a:rPr>
                        <a:t>21-28 gün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8143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lang="tr-TR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TİP IV 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REAKSİYON    TİPLERİ 	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İmmün Sistem Kanserleri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endParaRPr lang="tr-TR" smtClean="0"/>
          </a:p>
          <a:p>
            <a:pPr marL="457200" indent="-457200" eaLnBrk="1" hangingPunct="1"/>
            <a:r>
              <a:rPr lang="tr-TR" smtClean="0"/>
              <a:t>Lenfomalar</a:t>
            </a:r>
          </a:p>
          <a:p>
            <a:pPr marL="457200" indent="-457200" eaLnBrk="1" hangingPunct="1"/>
            <a:r>
              <a:rPr lang="tr-TR" smtClean="0"/>
              <a:t>Lösemiler</a:t>
            </a:r>
          </a:p>
          <a:p>
            <a:pPr marL="457200" indent="-457200" eaLnBrk="1" hangingPunct="1"/>
            <a:r>
              <a:rPr lang="tr-TR" smtClean="0"/>
              <a:t>Multiple myeloma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bmapAsset?appID=NGE&amp;isbn=978-0-323-04884-2&amp;eid=4-u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8913"/>
            <a:ext cx="78486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/>
              <a:t>İmmün Sistemin Esas ve Yardımcı Hücreleri(1):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tr-TR" sz="2800" b="1" smtClean="0"/>
              <a:t>Lenfositler</a:t>
            </a:r>
            <a:r>
              <a:rPr lang="tr-TR" sz="2800" smtClean="0"/>
              <a:t>:PK’da %20 oranında bulunur.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tr-TR" sz="2800" u="sng" smtClean="0"/>
              <a:t>T lenfositler</a:t>
            </a:r>
            <a:r>
              <a:rPr lang="tr-TR" sz="2800" smtClean="0"/>
              <a:t> (dolaşımdaki lenfositlerin %70):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tr-TR" sz="2800" smtClean="0"/>
              <a:t> CD4+ yardımcı hücreler(%70)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tr-TR" sz="2800" smtClean="0"/>
              <a:t> CD8+ baskılayıcı hücreler(%25)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tr-TR" sz="2800" smtClean="0"/>
              <a:t>CD4+/ CD8+ = yaklaşık 2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tr-TR" sz="2800" u="sng" smtClean="0"/>
              <a:t>B lenfositler</a:t>
            </a:r>
            <a:r>
              <a:rPr lang="tr-TR" sz="2800" smtClean="0"/>
              <a:t> (dolaşımdaki lenfositlerin %5-15) bulunur.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tr-TR" sz="2800" u="sng" smtClean="0"/>
              <a:t>Doğal öldürücü hücre(NK)</a:t>
            </a:r>
            <a:r>
              <a:rPr lang="tr-TR" sz="2800" smtClean="0"/>
              <a:t>:(dolaşımdaki lenfositlerin %10-15)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tr-T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/>
              <a:t>İmmün Sistemin Esas ve Yardımcı Hücreleri(2):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5068888"/>
          </a:xfrm>
        </p:spPr>
        <p:txBody>
          <a:bodyPr/>
          <a:lstStyle/>
          <a:p>
            <a:pPr marL="457200" indent="-457200" eaLnBrk="1" hangingPunct="1"/>
            <a:r>
              <a:rPr lang="tr-TR" u="sng" smtClean="0"/>
              <a:t>Monosit:%1-6</a:t>
            </a:r>
          </a:p>
          <a:p>
            <a:pPr marL="457200" indent="-457200" eaLnBrk="1" hangingPunct="1"/>
            <a:r>
              <a:rPr lang="tr-TR" u="sng" smtClean="0"/>
              <a:t>Makrofajlar: </a:t>
            </a:r>
            <a:r>
              <a:rPr lang="tr-TR" smtClean="0"/>
              <a:t>Dokuda bulunan monositler</a:t>
            </a:r>
          </a:p>
          <a:p>
            <a:pPr marL="457200" indent="-457200" eaLnBrk="1" hangingPunct="1"/>
            <a:r>
              <a:rPr lang="tr-TR" u="sng" smtClean="0"/>
              <a:t>Bazofil</a:t>
            </a:r>
            <a:r>
              <a:rPr lang="tr-TR" smtClean="0"/>
              <a:t>:%0.2</a:t>
            </a:r>
          </a:p>
          <a:p>
            <a:pPr marL="457200" indent="-457200" eaLnBrk="1" hangingPunct="1"/>
            <a:r>
              <a:rPr lang="tr-TR" u="sng" smtClean="0"/>
              <a:t>Mast hücresi</a:t>
            </a:r>
            <a:r>
              <a:rPr lang="tr-TR" smtClean="0"/>
              <a:t>: Dolaşımda bulunmaz</a:t>
            </a:r>
          </a:p>
          <a:p>
            <a:pPr marL="457200" indent="-457200" eaLnBrk="1" hangingPunct="1"/>
            <a:r>
              <a:rPr lang="tr-TR" u="sng" smtClean="0"/>
              <a:t>Nötrofiller</a:t>
            </a:r>
            <a:r>
              <a:rPr lang="tr-TR" smtClean="0"/>
              <a:t>:%60-70</a:t>
            </a:r>
          </a:p>
          <a:p>
            <a:pPr marL="457200" indent="-457200" eaLnBrk="1" hangingPunct="1"/>
            <a:r>
              <a:rPr lang="tr-TR" u="sng" smtClean="0"/>
              <a:t>Eozinofiller</a:t>
            </a:r>
            <a:r>
              <a:rPr lang="tr-TR" smtClean="0"/>
              <a:t>: %2-5</a:t>
            </a:r>
          </a:p>
          <a:p>
            <a:pPr marL="457200" indent="-457200" eaLnBrk="1" hangingPunct="1"/>
            <a:endParaRPr lang="tr-TR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1830</Words>
  <PresentationFormat>Ekran Gösterisi (4:3)</PresentationFormat>
  <Paragraphs>345</Paragraphs>
  <Slides>61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61</vt:i4>
      </vt:variant>
    </vt:vector>
  </HeadingPairs>
  <TitlesOfParts>
    <vt:vector size="64" baseType="lpstr">
      <vt:lpstr>Ofis Teması</vt:lpstr>
      <vt:lpstr>Bit Eşlem Resmi</vt:lpstr>
      <vt:lpstr>Slayt</vt:lpstr>
      <vt:lpstr>İmmün Sistem Bozukluklarının Kliniğe Yansıyan Semptomları-I</vt:lpstr>
      <vt:lpstr>Slayt 2</vt:lpstr>
      <vt:lpstr>İMMÜN SİSTEM</vt:lpstr>
      <vt:lpstr>Vücudun Doğal  Dış Savunma Sistemi</vt:lpstr>
      <vt:lpstr>Slayt 5</vt:lpstr>
      <vt:lpstr>Kazanılmış  İmmünitenin Özellikleri </vt:lpstr>
      <vt:lpstr>Slayt 7</vt:lpstr>
      <vt:lpstr>İmmün Sistemin Esas ve Yardımcı Hücreleri(1):</vt:lpstr>
      <vt:lpstr>İmmün Sistemin Esas ve Yardımcı Hücreleri(2):</vt:lpstr>
      <vt:lpstr>Slayt 10</vt:lpstr>
      <vt:lpstr>ANTİJEN</vt:lpstr>
      <vt:lpstr>Slayt 12</vt:lpstr>
      <vt:lpstr>Slayt 13</vt:lpstr>
      <vt:lpstr>Antijen Sunumu</vt:lpstr>
      <vt:lpstr>İmmün Sistemin Fonksiyon Bozuklukları</vt:lpstr>
      <vt:lpstr>Slayt 16</vt:lpstr>
      <vt:lpstr>Aşırı Duyarlılık Reaksiyonları (Coombs ve Gell)</vt:lpstr>
      <vt:lpstr>Slayt 18</vt:lpstr>
      <vt:lpstr>Slayt 19</vt:lpstr>
      <vt:lpstr> Tip I (erken) Aşırı Duyarlılık  Reaksiyonu </vt:lpstr>
      <vt:lpstr>Slayt 21</vt:lpstr>
      <vt:lpstr>Slayt 22</vt:lpstr>
      <vt:lpstr>Slayt 23</vt:lpstr>
      <vt:lpstr>Slayt 24</vt:lpstr>
      <vt:lpstr>Slayt 25</vt:lpstr>
      <vt:lpstr>Slayt 26</vt:lpstr>
      <vt:lpstr>HastalIklar</vt:lpstr>
      <vt:lpstr>Slayt 28</vt:lpstr>
      <vt:lpstr>Slayt 29</vt:lpstr>
      <vt:lpstr>Slayt 30</vt:lpstr>
      <vt:lpstr>ANAFİLAKTİK ŞOK</vt:lpstr>
      <vt:lpstr>İLAÇ ALLERJİLERİ</vt:lpstr>
      <vt:lpstr>Besin Allerjileri</vt:lpstr>
      <vt:lpstr>Slayt 34</vt:lpstr>
      <vt:lpstr>Slayt 35</vt:lpstr>
      <vt:lpstr>Alerjiler arası farklar</vt:lpstr>
      <vt:lpstr>Gıda Aşırı Duyarlılığı</vt:lpstr>
      <vt:lpstr>İstenmeyen Besin Reaksiyonlarında  Non-immünolojik Mekanizmalar </vt:lpstr>
      <vt:lpstr>İstenmeyen Besin Reaksiyonlarında  Non-immünolojik Mekanizmalar (devam)</vt:lpstr>
      <vt:lpstr>İstenmeyen Besin Reaksiyonlarında  Non-immünolojik Mekanizmalar (devam)</vt:lpstr>
      <vt:lpstr>İstenmeyen Besin Reaksiyonlarında  Non-immünolojik Mekanizmalar (devam)</vt:lpstr>
      <vt:lpstr> </vt:lpstr>
      <vt:lpstr>Klinik :</vt:lpstr>
      <vt:lpstr>  Tip II Aşırı Duyarlılık  Reaksiyonu:   </vt:lpstr>
      <vt:lpstr>Slayt 45</vt:lpstr>
      <vt:lpstr>Slayt 46</vt:lpstr>
      <vt:lpstr> HASTALIKLAR </vt:lpstr>
      <vt:lpstr>Slayt 48</vt:lpstr>
      <vt:lpstr>Slayt 49</vt:lpstr>
      <vt:lpstr> Tip III (immün kompleks tipi) Aşırı Duyarlılık  Reaksiyonu </vt:lpstr>
      <vt:lpstr>Slayt 51</vt:lpstr>
      <vt:lpstr>Slayt 52</vt:lpstr>
      <vt:lpstr> HASTALIKlar </vt:lpstr>
      <vt:lpstr>Slayt 54</vt:lpstr>
      <vt:lpstr>  Tip IV Aşırı Duyarlılık  Reaksiyonu:  </vt:lpstr>
      <vt:lpstr>Slayt 56</vt:lpstr>
      <vt:lpstr> HASTALIKLAR </vt:lpstr>
      <vt:lpstr>Slayt 58</vt:lpstr>
      <vt:lpstr>Slayt 59</vt:lpstr>
      <vt:lpstr>Slayt 60</vt:lpstr>
      <vt:lpstr>İmmün Sistem Kanserleri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5</cp:revision>
  <dcterms:created xsi:type="dcterms:W3CDTF">2016-11-01T13:20:04Z</dcterms:created>
  <dcterms:modified xsi:type="dcterms:W3CDTF">2016-11-01T13:46:25Z</dcterms:modified>
</cp:coreProperties>
</file>