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96" y="-10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3228228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971088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2902662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1151831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2530776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344886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312071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621151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3351537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3561130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CD9D36-C5C7-47D5-8CF8-D5724FE3A053}" type="datetimeFigureOut">
              <a:rPr lang="tr-TR" smtClean="0"/>
              <a:pPr/>
              <a:t>18.03.2019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109068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CD9D36-C5C7-47D5-8CF8-D5724FE3A053}" type="datetimeFigureOut">
              <a:rPr lang="tr-TR" smtClean="0"/>
              <a:pPr/>
              <a:t>18.03.2019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BC6072-34E3-440C-A173-7CFBDB2E209A}" type="slidenum">
              <a:rPr lang="tr-TR" smtClean="0"/>
              <a:pPr/>
              <a:t>‹#›</a:t>
            </a:fld>
            <a:endParaRPr lang="tr-TR"/>
          </a:p>
        </p:txBody>
      </p:sp>
    </p:spTree>
    <p:extLst>
      <p:ext uri="{BB962C8B-B14F-4D97-AF65-F5344CB8AC3E}">
        <p14:creationId xmlns="" xmlns:p14="http://schemas.microsoft.com/office/powerpoint/2010/main" val="1177939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94688" y="1731963"/>
            <a:ext cx="9144000" cy="2387600"/>
          </a:xfrm>
        </p:spPr>
        <p:txBody>
          <a:bodyPr/>
          <a:lstStyle/>
          <a:p>
            <a:r>
              <a:rPr lang="tr-TR" b="1" dirty="0" smtClean="0"/>
              <a:t>ANAYASA YARGISI</a:t>
            </a:r>
            <a:br>
              <a:rPr lang="tr-TR" b="1" dirty="0" smtClean="0"/>
            </a:br>
            <a:r>
              <a:rPr lang="tr-TR" b="1" dirty="0" smtClean="0"/>
              <a:t>PRATİK </a:t>
            </a:r>
            <a:r>
              <a:rPr lang="tr-TR" b="1" smtClean="0"/>
              <a:t>KUR ÇALIŞMALARI-II</a:t>
            </a:r>
            <a:endParaRPr lang="tr-TR" dirty="0"/>
          </a:p>
        </p:txBody>
      </p:sp>
    </p:spTree>
    <p:extLst>
      <p:ext uri="{BB962C8B-B14F-4D97-AF65-F5344CB8AC3E}">
        <p14:creationId xmlns="" xmlns:p14="http://schemas.microsoft.com/office/powerpoint/2010/main" val="937863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4840" y="624840"/>
            <a:ext cx="10728960" cy="5552123"/>
          </a:xfrm>
        </p:spPr>
        <p:txBody>
          <a:bodyPr>
            <a:normAutofit/>
          </a:bodyPr>
          <a:lstStyle/>
          <a:p>
            <a:pPr algn="just">
              <a:buNone/>
            </a:pPr>
            <a:r>
              <a:rPr lang="tr-TR" b="1" dirty="0" smtClean="0">
                <a:latin typeface="Times New Roman" pitchFamily="18" charset="0"/>
                <a:cs typeface="Times New Roman" pitchFamily="18" charset="0"/>
              </a:rPr>
              <a:t>Örnek Olay-VII</a:t>
            </a:r>
          </a:p>
          <a:p>
            <a:pPr algn="just">
              <a:buNone/>
            </a:pPr>
            <a:r>
              <a:rPr lang="tr-TR" dirty="0" smtClean="0">
                <a:latin typeface="Times New Roman" pitchFamily="18" charset="0"/>
                <a:cs typeface="Times New Roman" pitchFamily="18" charset="0"/>
              </a:rPr>
              <a:t>	06.04.2011 tarihinde TBMM Genel Kurulunda kabul edilen 6223 sayılı “</a:t>
            </a:r>
            <a:r>
              <a:rPr lang="tr-TR" i="1" dirty="0" smtClean="0">
                <a:latin typeface="Times New Roman" pitchFamily="18" charset="0"/>
                <a:cs typeface="Times New Roman" pitchFamily="18" charset="0"/>
              </a:rPr>
              <a:t>Kamu Hizmetlerinin Düzenli, Etkin ve Verimli Bir Şekilde Yürütülmesini Sağlamak Üzere Kamu Kurum ve Kuruluşlarının Teşkilat, Görev ve Yetkileri ile Kamu Görevlilerine İlişkin Konularda Yetki Kanunu</a:t>
            </a:r>
            <a:r>
              <a:rPr lang="tr-TR" dirty="0" smtClean="0">
                <a:latin typeface="Times New Roman" pitchFamily="18" charset="0"/>
                <a:cs typeface="Times New Roman" pitchFamily="18" charset="0"/>
              </a:rPr>
              <a:t>”, 03.05.2011 tarihli ve 27923 sayılı Resmi Gazete’de yayınlanmış ve aynı tarihte yürürlüğe girmiştir. Bunun üzerine Bakanlar Kurulu 29.06.2011 tarihinde “</a:t>
            </a:r>
            <a:r>
              <a:rPr lang="tr-TR" i="1" dirty="0" smtClean="0">
                <a:latin typeface="Times New Roman" pitchFamily="18" charset="0"/>
                <a:cs typeface="Times New Roman" pitchFamily="18" charset="0"/>
              </a:rPr>
              <a:t>Çevre ve Şehircilik Bakanlığının Teşkilat ve Görevleri Hakkında Kanun Hükmünde Kararname</a:t>
            </a:r>
            <a:r>
              <a:rPr lang="tr-TR" dirty="0" smtClean="0">
                <a:latin typeface="Times New Roman" pitchFamily="18" charset="0"/>
                <a:cs typeface="Times New Roman" pitchFamily="18" charset="0"/>
              </a:rPr>
              <a:t>”yi kabul etmiş ve 644 sayılı bu Kanun Hükmünde Kararname 04.07.2011 tarihli mükerrer 27984 sayılı Resmi Gazete’de yayınlanmıştır. </a:t>
            </a:r>
          </a:p>
          <a:p>
            <a:pPr algn="just"/>
            <a:endParaRPr lang="tr-TR"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4840" y="624840"/>
            <a:ext cx="10728960" cy="5552123"/>
          </a:xfrm>
        </p:spPr>
        <p:txBody>
          <a:bodyPr>
            <a:normAutofit/>
          </a:bodyPr>
          <a:lstStyle/>
          <a:p>
            <a:pPr algn="just">
              <a:buNone/>
            </a:pPr>
            <a:r>
              <a:rPr lang="tr-TR" b="1" dirty="0" smtClean="0">
                <a:latin typeface="Times New Roman" pitchFamily="18" charset="0"/>
                <a:cs typeface="Times New Roman" pitchFamily="18" charset="0"/>
              </a:rPr>
              <a:t>SORULAR</a:t>
            </a:r>
          </a:p>
          <a:p>
            <a:pPr algn="just">
              <a:buNone/>
            </a:pPr>
            <a:r>
              <a:rPr lang="tr-TR" dirty="0" smtClean="0">
                <a:latin typeface="Times New Roman" pitchFamily="18" charset="0"/>
                <a:cs typeface="Times New Roman" pitchFamily="18" charset="0"/>
              </a:rPr>
              <a:t>1-) 06.05.2011 tarihinde </a:t>
            </a:r>
            <a:r>
              <a:rPr lang="tr-TR" dirty="0" err="1" smtClean="0">
                <a:latin typeface="Times New Roman" pitchFamily="18" charset="0"/>
                <a:cs typeface="Times New Roman" pitchFamily="18" charset="0"/>
              </a:rPr>
              <a:t>Anamuhalefet</a:t>
            </a:r>
            <a:r>
              <a:rPr lang="tr-TR" dirty="0" smtClean="0">
                <a:latin typeface="Times New Roman" pitchFamily="18" charset="0"/>
                <a:cs typeface="Times New Roman" pitchFamily="18" charset="0"/>
              </a:rPr>
              <a:t> Partisi Meclis Grubu Genel Kurulunda 6223 sayılı Yetki Kanunu hakkında iptal davası açılması yönünde karar alınmıştır. </a:t>
            </a:r>
            <a:r>
              <a:rPr lang="tr-TR" dirty="0" err="1" smtClean="0">
                <a:latin typeface="Times New Roman" pitchFamily="18" charset="0"/>
                <a:cs typeface="Times New Roman" pitchFamily="18" charset="0"/>
              </a:rPr>
              <a:t>Anamuhalefet</a:t>
            </a:r>
            <a:r>
              <a:rPr lang="tr-TR" dirty="0" smtClean="0">
                <a:latin typeface="Times New Roman" pitchFamily="18" charset="0"/>
                <a:cs typeface="Times New Roman" pitchFamily="18" charset="0"/>
              </a:rPr>
              <a:t> Partisi Meclis Gurup Başkanı tarafından 10.05.2011 tarihinde Anayasa Mahkemesi’ne sunulan dilekçeyle Yetki Kanunu’nun TBMM Genel Kurulunda görüşülmesi sürecinde muhalefet partilerine söz hakkı verilmediği gerekçesiyle iptali istenmiştir. Anayasa Mahkemesi bu başvuru hakkında hangi aşamada ne karar vermelidir?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0520" y="624840"/>
            <a:ext cx="11612880" cy="4648200"/>
          </a:xfrm>
        </p:spPr>
        <p:txBody>
          <a:bodyPr>
            <a:normAutofit/>
          </a:bodyPr>
          <a:lstStyle/>
          <a:p>
            <a:pPr algn="just">
              <a:buNone/>
            </a:pPr>
            <a:r>
              <a:rPr lang="tr-TR" sz="4000" dirty="0" smtClean="0">
                <a:latin typeface="Times New Roman" pitchFamily="18" charset="0"/>
                <a:cs typeface="Times New Roman" pitchFamily="18" charset="0"/>
              </a:rPr>
              <a:t>2-) Cumhurbaşkanı 13.05.2011 tarihinde Anayasa Mahkemesi’ne sunduğu dilekçeyle 6223 sayılı Kanun hakkında yapılan son oylamada Genel Kurulda 139 milletvekilinin bulunduğu gerekçesiyle kanunun iptalini talep etmiştir. Anayasa Mahkemesi bu talep hakkında hangi aşamada ne karar vermelidir?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0520" y="624840"/>
            <a:ext cx="11612880" cy="4648200"/>
          </a:xfrm>
        </p:spPr>
        <p:txBody>
          <a:bodyPr>
            <a:normAutofit fontScale="92500" lnSpcReduction="10000"/>
          </a:bodyPr>
          <a:lstStyle/>
          <a:p>
            <a:pPr algn="just">
              <a:buNone/>
            </a:pPr>
            <a:r>
              <a:rPr lang="tr-TR" sz="4000" dirty="0" smtClean="0">
                <a:latin typeface="Times New Roman" pitchFamily="18" charset="0"/>
                <a:cs typeface="Times New Roman" pitchFamily="18" charset="0"/>
              </a:rPr>
              <a:t>3-) Danıştay İdari Dava Daireleri Kurulu önüne gelen bir dava vesilesiyle 644 sayılı Kanun Hükmüne Kararnamenin önündeki olaya uygulayacağı bir hükmünün iptali talebiyle Anayasa Mahkemesi’ne başvurmuştur. Başvuru gerekçesi ise söz konusu Kanun Hükmünde Kararnamenin altında, kabul tarihinde görevde olan iki bakanın imzalarının bulunmamasıdır. Sizce Danıştay İdari Dava Daireleri Kurulu bu tür bir başvuru yapmaya yetkili midir? Anayasa Mahkemesi bu başvuru hakkına ne karar vermelidir? Gerekçeli olarak anlatınız.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0520" y="624840"/>
            <a:ext cx="11612880" cy="4648200"/>
          </a:xfrm>
        </p:spPr>
        <p:txBody>
          <a:bodyPr>
            <a:normAutofit/>
          </a:bodyPr>
          <a:lstStyle/>
          <a:p>
            <a:pPr algn="just">
              <a:buNone/>
            </a:pPr>
            <a:r>
              <a:rPr lang="tr-TR" sz="4000" dirty="0" smtClean="0">
                <a:latin typeface="Times New Roman" pitchFamily="18" charset="0"/>
                <a:cs typeface="Times New Roman" pitchFamily="18" charset="0"/>
              </a:rPr>
              <a:t>4-) 25.08.2011 tarihinde Anayasa Mahkemesi’ne sunulan ve 120 milletvekilinin imzasını taşıyan dilekçeyle 644 sayılı Kanun Hükmünde Kararname’nin çıkarıldığı tarihte görevde bulunan iki bakanın imzasını taşımaması nedeniyle iptali talep edilmiştir. Anayasa Mahkemesi bu başvuru hakkında hangi aşamada ne karar vermelidir?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4840" y="624840"/>
            <a:ext cx="10728960" cy="5552123"/>
          </a:xfrm>
        </p:spPr>
        <p:txBody>
          <a:bodyPr>
            <a:normAutofit lnSpcReduction="10000"/>
          </a:bodyPr>
          <a:lstStyle/>
          <a:p>
            <a:pPr algn="just">
              <a:buNone/>
            </a:pPr>
            <a:r>
              <a:rPr lang="tr-TR" b="1" dirty="0" smtClean="0">
                <a:latin typeface="Times New Roman" pitchFamily="18" charset="0"/>
                <a:cs typeface="Times New Roman" pitchFamily="18" charset="0"/>
              </a:rPr>
              <a:t>Örnek Olay-VIII</a:t>
            </a:r>
          </a:p>
          <a:p>
            <a:pPr algn="just">
              <a:buNone/>
            </a:pPr>
            <a:r>
              <a:rPr lang="tr-TR" dirty="0" smtClean="0">
                <a:latin typeface="Times New Roman" pitchFamily="18" charset="0"/>
                <a:cs typeface="Times New Roman" pitchFamily="18" charset="0"/>
              </a:rPr>
              <a:t>		Aynı zamanda milletvekili olan Bakan (B)’</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rüşvet aldığı iddiasıyla Cumhuriyet Savcısı (C) soruşturma açmış ve (B)’</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yasama dokunulmazlığının kaldırılması istemiyle Adalet Bakanlığı aracılığıyla TBMM’ne başvurmuştur. TBMM Genel Kurulunda 20.1.2013 tarihinde alınan bir kararla (B)’</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yasama dokunulmazlığı kaldırılmış ve bunun üzerine Cumhuriyet Savcısı (C) de Bakan (B) hakkında Ankara Ağır Ceza Mahkemesinde ceza davası açmıştır.</a:t>
            </a:r>
          </a:p>
          <a:p>
            <a:pPr algn="just">
              <a:buNone/>
            </a:pPr>
            <a:r>
              <a:rPr lang="tr-TR" dirty="0" smtClean="0">
                <a:latin typeface="Times New Roman" pitchFamily="18" charset="0"/>
                <a:cs typeface="Times New Roman" pitchFamily="18" charset="0"/>
              </a:rPr>
              <a:t>		(B)’</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yasama dokunulmazlığının kaldırılmasını takiben, iktidar partisinin milletvekili sıfatını taşımayan parti meclisi üyesi (M), TBMM Genel Kurulunca alınan “yasama dokunulmazlığının kaldırılması kararının” Anayasaya ve TBMM İçtüzüğüne aykırı olduğu gerekçesiyle iptali talebiyle 26.1.2013 tarihinde Anayasa Mahkemesine başvurmuştur.</a:t>
            </a:r>
          </a:p>
          <a:p>
            <a:pPr algn="just">
              <a:buNone/>
            </a:pPr>
            <a:endParaRPr lang="tr-TR" dirty="0" smtClean="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4840" y="624840"/>
            <a:ext cx="10728960" cy="5552123"/>
          </a:xfrm>
        </p:spPr>
        <p:txBody>
          <a:bodyPr>
            <a:normAutofit/>
          </a:bodyPr>
          <a:lstStyle/>
          <a:p>
            <a:pPr algn="just">
              <a:buNone/>
            </a:pPr>
            <a:r>
              <a:rPr lang="tr-TR" b="1" dirty="0" smtClean="0">
                <a:latin typeface="Times New Roman" pitchFamily="18" charset="0"/>
                <a:cs typeface="Times New Roman" pitchFamily="18" charset="0"/>
              </a:rPr>
              <a:t>SORULAR</a:t>
            </a:r>
          </a:p>
          <a:p>
            <a:pPr algn="just">
              <a:buNone/>
            </a:pPr>
            <a:r>
              <a:rPr lang="tr-TR" dirty="0" smtClean="0">
                <a:latin typeface="Times New Roman" pitchFamily="18" charset="0"/>
                <a:cs typeface="Times New Roman" pitchFamily="18" charset="0"/>
              </a:rPr>
              <a:t>1. Anayasa Mahkemesinin söz konusu başvuruya ilişkin hangi aşamada, ne tür bir karar vermesi gerekmektedir? Gerekçeli olarak açıklayınız.</a:t>
            </a:r>
          </a:p>
          <a:p>
            <a:pPr algn="just">
              <a:buNone/>
            </a:pPr>
            <a:r>
              <a:rPr lang="tr-TR" dirty="0" smtClean="0">
                <a:latin typeface="Times New Roman" pitchFamily="18" charset="0"/>
                <a:cs typeface="Times New Roman" pitchFamily="18" charset="0"/>
              </a:rPr>
              <a:t> </a:t>
            </a:r>
          </a:p>
          <a:p>
            <a:pPr algn="just">
              <a:buNone/>
            </a:pPr>
            <a:r>
              <a:rPr lang="tr-TR" dirty="0" smtClean="0">
                <a:latin typeface="Times New Roman" pitchFamily="18" charset="0"/>
                <a:cs typeface="Times New Roman" pitchFamily="18" charset="0"/>
              </a:rPr>
              <a:t>2. Bakan (B), TBMM Genel Kurulunun yasama dokunulmazlığının kaldırılması kararı ile hak ihlaline uğradığı gerekçesiyle 15.2.2013 tarihinde Anayasa Mahkemesine bireysel başvuruda bulunmuştur. Başvuru hakkında Anayasa Mahkemesi hangi aşamada, ne tür bir karar vermelidir? Gerekçeli olarak açıklayınız.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245</Words>
  <Application>Microsoft Office PowerPoint</Application>
  <PresentationFormat>Özel</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ANAYASA YARGISI PRATİK KUR ÇALIŞMALARI-II</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YARGISI PRATİK KUR ÇALIŞMALARI</dc:title>
  <dc:creator>Deniz POLAT</dc:creator>
  <cp:lastModifiedBy>Ali Erdem Doğanoğlu</cp:lastModifiedBy>
  <cp:revision>9</cp:revision>
  <dcterms:created xsi:type="dcterms:W3CDTF">2017-11-20T13:24:57Z</dcterms:created>
  <dcterms:modified xsi:type="dcterms:W3CDTF">2019-03-18T07:38:40Z</dcterms:modified>
</cp:coreProperties>
</file>