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0" r:id="rId45"/>
    <p:sldId id="301" r:id="rId46"/>
    <p:sldId id="302" r:id="rId47"/>
    <p:sldId id="303" r:id="rId48"/>
    <p:sldId id="304" r:id="rId49"/>
    <p:sldId id="305" r:id="rId50"/>
    <p:sldId id="306" r:id="rId51"/>
    <p:sldId id="307" r:id="rId52"/>
    <p:sldId id="308"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692398" y="1974162"/>
            <a:ext cx="6815669" cy="1515533"/>
          </a:xfrm>
        </p:spPr>
        <p:txBody>
          <a:bodyPr/>
          <a:lstStyle/>
          <a:p>
            <a:r>
              <a:rPr lang="tr-TR" sz="4400" dirty="0" smtClean="0"/>
              <a:t>Sulama Suyu Kalitesi</a:t>
            </a:r>
            <a:br>
              <a:rPr lang="tr-TR" sz="4400" dirty="0" smtClean="0"/>
            </a:br>
            <a:r>
              <a:rPr lang="tr-TR" sz="4400" dirty="0" smtClean="0"/>
              <a:t>ve </a:t>
            </a:r>
            <a:br>
              <a:rPr lang="tr-TR" sz="4400" dirty="0" smtClean="0"/>
            </a:br>
            <a:r>
              <a:rPr lang="tr-TR" sz="4400" dirty="0" smtClean="0"/>
              <a:t>Tuzluluk Problemleri</a:t>
            </a:r>
            <a:endParaRPr lang="tr-TR" sz="4400" dirty="0"/>
          </a:p>
        </p:txBody>
      </p:sp>
      <p:sp>
        <p:nvSpPr>
          <p:cNvPr id="3" name="Alt Başlık 2"/>
          <p:cNvSpPr>
            <a:spLocks noGrp="1"/>
          </p:cNvSpPr>
          <p:nvPr>
            <p:ph type="subTitle" idx="1"/>
          </p:nvPr>
        </p:nvSpPr>
        <p:spPr>
          <a:xfrm>
            <a:off x="2692398" y="4340179"/>
            <a:ext cx="6815669" cy="638219"/>
          </a:xfrm>
        </p:spPr>
        <p:txBody>
          <a:bodyPr>
            <a:normAutofit/>
          </a:bodyPr>
          <a:lstStyle/>
          <a:p>
            <a:r>
              <a:rPr lang="tr-TR" smtClean="0"/>
              <a:t>Doç</a:t>
            </a:r>
            <a:r>
              <a:rPr lang="tr-TR" dirty="0" smtClean="0"/>
              <a:t>. Dr. G. Duygu Semiz</a:t>
            </a:r>
            <a:endParaRPr lang="tr-TR" dirty="0"/>
          </a:p>
        </p:txBody>
      </p:sp>
    </p:spTree>
    <p:extLst>
      <p:ext uri="{BB962C8B-B14F-4D97-AF65-F5344CB8AC3E}">
        <p14:creationId xmlns:p14="http://schemas.microsoft.com/office/powerpoint/2010/main" val="55746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Bu örnekte, katyonların toplamı 2.3+0.7+1.2+0.8= 5 me/l ve toplam anyonların toplamı ise 0.8+3.1+1.0+0.9=5 me/l’dir. Görüldüğü gibi bu raporda toplam anyon ve toplam katyon miktarı birbirine eşittir. Eğer %5 oranından daha yüksek bir farklılık olsaydı (hata payı %5’den küçük ise analizin doğruluğu kabul edilir), analizlerin doğru yapıldığından ya da raporun doğru düzenlendiğinden şüphe edilip, analizin tekrarlanması istenebilir. </a:t>
            </a:r>
          </a:p>
        </p:txBody>
      </p:sp>
    </p:spTree>
    <p:extLst>
      <p:ext uri="{BB962C8B-B14F-4D97-AF65-F5344CB8AC3E}">
        <p14:creationId xmlns:p14="http://schemas.microsoft.com/office/powerpoint/2010/main" val="423259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Diğer bir ilişki ise; Elektriksel iletkenlik (EC) değerinin, toplam katyon ya da toplam anyon ile olanıdır. Elektriksel iletkenlik değeri 0.1 ile 5 </a:t>
            </a:r>
            <a:r>
              <a:rPr lang="tr-TR" dirty="0" err="1"/>
              <a:t>dS</a:t>
            </a:r>
            <a:r>
              <a:rPr lang="tr-TR" dirty="0"/>
              <a:t>/m arasında olan sularda, bu ilişki 10 x EC (</a:t>
            </a:r>
            <a:r>
              <a:rPr lang="tr-TR" dirty="0" err="1"/>
              <a:t>dS</a:t>
            </a:r>
            <a:r>
              <a:rPr lang="tr-TR" dirty="0"/>
              <a:t>/m)=toplam katyon veya toplam anyon iken,; EC değerinin 5 </a:t>
            </a:r>
            <a:r>
              <a:rPr lang="tr-TR" dirty="0" err="1"/>
              <a:t>dS</a:t>
            </a:r>
            <a:r>
              <a:rPr lang="tr-TR" dirty="0"/>
              <a:t>/m’den yüksek olduğu su örneklerinde, 12 x EC (</a:t>
            </a:r>
            <a:r>
              <a:rPr lang="tr-TR" dirty="0" err="1"/>
              <a:t>dS</a:t>
            </a:r>
            <a:r>
              <a:rPr lang="tr-TR" dirty="0"/>
              <a:t>/m) = toplam katyon veya toplam anyondur. Görüldüğü gibi 10 x 0.5= 5 eşitliğinden dolayı, EC ve toplam katyon arasındaki ilişki doğrudur. </a:t>
            </a:r>
          </a:p>
        </p:txBody>
      </p:sp>
    </p:spTree>
    <p:extLst>
      <p:ext uri="{BB962C8B-B14F-4D97-AF65-F5344CB8AC3E}">
        <p14:creationId xmlns:p14="http://schemas.microsoft.com/office/powerpoint/2010/main" val="307517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a:t>Sulama suyunda elektriksel iletkenlik en basit anlatımla, bir su kaynağının toplam tuzluluğunu gösteren terimdir.  Elektriksel iletkenlik, genellikle 25oC olmak üzere belirli bir sıcaklıktaki çözeltinin 1 cm uzunluk ve 1 cm2 kesit alanına sahip sütunun </a:t>
            </a:r>
            <a:r>
              <a:rPr lang="tr-TR" dirty="0" err="1"/>
              <a:t>ohm</a:t>
            </a:r>
            <a:r>
              <a:rPr lang="tr-TR" dirty="0"/>
              <a:t> cinsinden direncinin tersi olarak ifade </a:t>
            </a:r>
            <a:r>
              <a:rPr lang="tr-TR" dirty="0" smtClean="0"/>
              <a:t>edilmektedir</a:t>
            </a:r>
            <a:endParaRPr lang="tr-TR" dirty="0"/>
          </a:p>
        </p:txBody>
      </p:sp>
    </p:spTree>
    <p:extLst>
      <p:ext uri="{BB962C8B-B14F-4D97-AF65-F5344CB8AC3E}">
        <p14:creationId xmlns:p14="http://schemas.microsoft.com/office/powerpoint/2010/main" val="1181921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a:t>. İngilizce, </a:t>
            </a:r>
            <a:r>
              <a:rPr lang="tr-TR" dirty="0" err="1"/>
              <a:t>Electrical</a:t>
            </a:r>
            <a:r>
              <a:rPr lang="tr-TR" dirty="0"/>
              <a:t> </a:t>
            </a:r>
            <a:r>
              <a:rPr lang="tr-TR" dirty="0" err="1"/>
              <a:t>Conductivity</a:t>
            </a:r>
            <a:r>
              <a:rPr lang="tr-TR" dirty="0"/>
              <a:t> kelimelerinin ilk harflerinin alınarak kısaltılması (EC) yoluyla Türkiye ve Dünya literatürüne girmiştir. EC değerinin bir başka anlamı da tuzluluktur. EC, EC metre (Şekil 1) denen, laboratuvarda masa üstü ya da su kaynağının hemen yanında ölçülebilen mobil tiplerinden oluşmaktadır. Elektriksel iletkenlik değeri, hem toprak hem de sulama suyu için geçerli bir parametredir. </a:t>
            </a:r>
          </a:p>
        </p:txBody>
      </p:sp>
    </p:spTree>
    <p:extLst>
      <p:ext uri="{BB962C8B-B14F-4D97-AF65-F5344CB8AC3E}">
        <p14:creationId xmlns:p14="http://schemas.microsoft.com/office/powerpoint/2010/main" val="2704752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a:t>Eğer sulama suyundan bahsediliyorsa ECw ya da </a:t>
            </a:r>
            <a:r>
              <a:rPr lang="tr-TR" dirty="0" err="1"/>
              <a:t>ECi</a:t>
            </a:r>
            <a:r>
              <a:rPr lang="tr-TR" dirty="0"/>
              <a:t>, topraktan bahsediliyorsa </a:t>
            </a:r>
            <a:r>
              <a:rPr lang="tr-TR" dirty="0" err="1"/>
              <a:t>ECe</a:t>
            </a:r>
            <a:r>
              <a:rPr lang="tr-TR" dirty="0"/>
              <a:t> ile ifade edilir. S</a:t>
            </a:r>
            <a:r>
              <a:rPr lang="tr-TR" dirty="0" smtClean="0"/>
              <a:t>u </a:t>
            </a:r>
            <a:r>
              <a:rPr lang="tr-TR" dirty="0"/>
              <a:t>örneğine </a:t>
            </a:r>
            <a:r>
              <a:rPr lang="tr-TR" dirty="0" err="1" smtClean="0"/>
              <a:t>probun</a:t>
            </a:r>
            <a:r>
              <a:rPr lang="tr-TR" dirty="0" smtClean="0"/>
              <a:t> daldırılması </a:t>
            </a:r>
            <a:r>
              <a:rPr lang="tr-TR" dirty="0"/>
              <a:t>suretiyle dijital ekranda direkt olarak EC değerini vermektedir. Ölçülmesi son derece kolay, verdiği bilgiler ise bir o kadar önemlidir. Tuzluluk çalışmalarının ve farkındalığının hız kazandığı yıllarda ve EC metrenin kullanılmaya başlandığı yıllardan son 10 yıla kadar, </a:t>
            </a:r>
            <a:r>
              <a:rPr lang="tr-TR" dirty="0" err="1"/>
              <a:t>EC’nin</a:t>
            </a:r>
            <a:r>
              <a:rPr lang="tr-TR" dirty="0"/>
              <a:t> birimi </a:t>
            </a:r>
            <a:r>
              <a:rPr lang="tr-TR" dirty="0" err="1"/>
              <a:t>micomhos</a:t>
            </a:r>
            <a:r>
              <a:rPr lang="tr-TR" dirty="0"/>
              <a:t>/cm ve </a:t>
            </a:r>
            <a:r>
              <a:rPr lang="tr-TR" dirty="0" err="1"/>
              <a:t>milimhos</a:t>
            </a:r>
            <a:r>
              <a:rPr lang="tr-TR" dirty="0"/>
              <a:t>/cm iken, günümüzde çoğu raporda ve araştırma sonuçlarında </a:t>
            </a:r>
            <a:r>
              <a:rPr lang="tr-TR" dirty="0" err="1"/>
              <a:t>dS</a:t>
            </a:r>
            <a:r>
              <a:rPr lang="tr-TR" dirty="0"/>
              <a:t>/m ve </a:t>
            </a:r>
            <a:r>
              <a:rPr lang="tr-TR" dirty="0" err="1"/>
              <a:t>mS</a:t>
            </a:r>
            <a:r>
              <a:rPr lang="tr-TR" dirty="0"/>
              <a:t>/cm birimleri kullanılmaktadır. </a:t>
            </a:r>
            <a:r>
              <a:rPr lang="tr-TR" dirty="0" smtClean="0"/>
              <a:t>Bir </a:t>
            </a:r>
            <a:r>
              <a:rPr lang="tr-TR" dirty="0"/>
              <a:t>analiz raporunda karşılaşılabilecek elektriksel iletkenlik birimlerinin birbirine çevrilmesinde kullanılan katsayılar verilmiştir. </a:t>
            </a:r>
          </a:p>
          <a:p>
            <a:endParaRPr lang="tr-TR" dirty="0"/>
          </a:p>
        </p:txBody>
      </p:sp>
    </p:spTree>
    <p:extLst>
      <p:ext uri="{BB962C8B-B14F-4D97-AF65-F5344CB8AC3E}">
        <p14:creationId xmlns:p14="http://schemas.microsoft.com/office/powerpoint/2010/main" val="968231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382593" y="502994"/>
            <a:ext cx="4599122" cy="4599122"/>
          </a:xfrm>
          <a:prstGeom prst="rect">
            <a:avLst/>
          </a:prstGeom>
        </p:spPr>
      </p:pic>
    </p:spTree>
    <p:extLst>
      <p:ext uri="{BB962C8B-B14F-4D97-AF65-F5344CB8AC3E}">
        <p14:creationId xmlns:p14="http://schemas.microsoft.com/office/powerpoint/2010/main" val="3858093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Elektriksel iletkenlik birimlerinin çevrilmesine ilişkin katsayılar. </a:t>
            </a:r>
          </a:p>
        </p:txBody>
      </p:sp>
      <p:pic>
        <p:nvPicPr>
          <p:cNvPr id="4" name="İçerik Yer Tutucusu 3"/>
          <p:cNvPicPr>
            <a:picLocks noGrp="1" noChangeAspect="1"/>
          </p:cNvPicPr>
          <p:nvPr>
            <p:ph idx="1"/>
          </p:nvPr>
        </p:nvPicPr>
        <p:blipFill>
          <a:blip r:embed="rId2"/>
          <a:stretch>
            <a:fillRect/>
          </a:stretch>
        </p:blipFill>
        <p:spPr>
          <a:xfrm>
            <a:off x="991413" y="2524260"/>
            <a:ext cx="10009920" cy="2743200"/>
          </a:xfrm>
          <a:prstGeom prst="rect">
            <a:avLst/>
          </a:prstGeom>
        </p:spPr>
      </p:pic>
    </p:spTree>
    <p:extLst>
      <p:ext uri="{BB962C8B-B14F-4D97-AF65-F5344CB8AC3E}">
        <p14:creationId xmlns:p14="http://schemas.microsoft.com/office/powerpoint/2010/main" val="2813668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Sulama suyundaki yüksek miktardaki tuzluluk, bitkinin suyu bünyesine almasını engelleyerek verim kaybına neden olur. Bitki kök bölgesinde yeteri kadar nem olmasına rağmen, bitki bu sudan faydalanamaz </a:t>
            </a:r>
            <a:r>
              <a:rPr lang="tr-TR" dirty="0" smtClean="0"/>
              <a:t>(</a:t>
            </a:r>
            <a:r>
              <a:rPr lang="tr-TR" dirty="0" err="1"/>
              <a:t>osmotik</a:t>
            </a:r>
            <a:r>
              <a:rPr lang="tr-TR" dirty="0"/>
              <a:t> etki) ve kurumaya başlar (fizyolojik kuraklık). Her bitkinin tuza ya da tuzluluğa dayanımı farklıdır. Bazı bitkiler belirli tuzlulukta yaşayamaz iken, bazı bitkiler aynı tuzlulukta hiçbir verim kaybı olmadan yaşayabilirler. </a:t>
            </a:r>
          </a:p>
        </p:txBody>
      </p:sp>
    </p:spTree>
    <p:extLst>
      <p:ext uri="{BB962C8B-B14F-4D97-AF65-F5344CB8AC3E}">
        <p14:creationId xmlns:p14="http://schemas.microsoft.com/office/powerpoint/2010/main" val="4093612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Herhangi bir bitkinin verim kaybına başladığı tuzluluk düzeyi “eşik değeri” olarak ifade edilir. Bu tuzluluk değerinden sonra artan her bir birim tuzlulukta, verim kaybı yine bitkiden bitkiye </a:t>
            </a:r>
            <a:r>
              <a:rPr lang="tr-TR" dirty="0" smtClean="0"/>
              <a:t>değişmektedir. Seçilmiş </a:t>
            </a:r>
            <a:r>
              <a:rPr lang="tr-TR" dirty="0"/>
              <a:t>bazı bitkilerin verim kaybının yüzde olarak 0, 50, 75 ve 100 olacağı tuzluluk seviyeleri, hem toprak </a:t>
            </a:r>
            <a:r>
              <a:rPr lang="tr-TR" dirty="0" err="1"/>
              <a:t>ECe</a:t>
            </a:r>
            <a:r>
              <a:rPr lang="tr-TR" dirty="0"/>
              <a:t> hem de sulama suyu için ECw verilmiştir. Böylece bu tablodan faydalanarak, sulama suyu analiz raporunda belirtilen </a:t>
            </a:r>
            <a:r>
              <a:rPr lang="tr-TR" dirty="0" err="1"/>
              <a:t>ECw</a:t>
            </a:r>
            <a:r>
              <a:rPr lang="tr-TR" dirty="0"/>
              <a:t> ’ye göre hangi bitkileri yetiştirebileceğimizi tahmin edebiliriz</a:t>
            </a:r>
          </a:p>
        </p:txBody>
      </p:sp>
    </p:spTree>
    <p:extLst>
      <p:ext uri="{BB962C8B-B14F-4D97-AF65-F5344CB8AC3E}">
        <p14:creationId xmlns:p14="http://schemas.microsoft.com/office/powerpoint/2010/main" val="226311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318197" y="755228"/>
            <a:ext cx="5880292" cy="5287535"/>
          </a:xfrm>
          <a:prstGeom prst="rect">
            <a:avLst/>
          </a:prstGeom>
        </p:spPr>
      </p:pic>
    </p:spTree>
    <p:extLst>
      <p:ext uri="{BB962C8B-B14F-4D97-AF65-F5344CB8AC3E}">
        <p14:creationId xmlns:p14="http://schemas.microsoft.com/office/powerpoint/2010/main" val="2178594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r>
              <a:rPr lang="tr-TR" dirty="0"/>
              <a:t>Doğadaki tüm su kaynaklarının içeriğinde az ya da çok miktarda çözünmüş katı madde (tuz) bulunmaktadır. Bu tuzların kaynağı, yer örtüsünde (toprakta ya da kayaçlarda) bulunan minerallerin iklimin etkisiyle çözünmesi ve su kaynaklarına karışması olabileceği gibi; tarımsal, kentsel ve endüstriyel kullanımlar sonucu oluşan drenaj sularının bu kaynaklara ulaşması yoluyla da olabilir. </a:t>
            </a:r>
          </a:p>
        </p:txBody>
      </p:sp>
    </p:spTree>
    <p:extLst>
      <p:ext uri="{BB962C8B-B14F-4D97-AF65-F5344CB8AC3E}">
        <p14:creationId xmlns:p14="http://schemas.microsoft.com/office/powerpoint/2010/main" val="3249825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incelendiğinde, tuzluluğun etkisinin bitkiden bitkiye önemli düzeyde değiştiğini görmek mümkündür. Örneğin, arpa bitkisi sulama suyu elektriksel iletkenlik değeri, </a:t>
            </a:r>
            <a:r>
              <a:rPr lang="tr-TR" dirty="0" err="1"/>
              <a:t>ECw</a:t>
            </a:r>
            <a:r>
              <a:rPr lang="tr-TR" dirty="0"/>
              <a:t> =5.3 </a:t>
            </a:r>
            <a:r>
              <a:rPr lang="tr-TR" dirty="0" err="1"/>
              <a:t>dS</a:t>
            </a:r>
            <a:r>
              <a:rPr lang="tr-TR" dirty="0"/>
              <a:t>/m iken hiçbir verim kaybına uğramazken, biber bitkisi bu seviyedeki bir tuzluluk düzeyinde yetiştirilemez, yani verim alınamaz. Genel bir karşılaştırma yapıldığında; tuzluluğa dayanım açısından, tarla bitkileri en yüksek toleransa sahip iken, sebzeler (bahçe bitkileri) ve meyve ağaçları daha hassastır. </a:t>
            </a:r>
          </a:p>
        </p:txBody>
      </p:sp>
    </p:spTree>
    <p:extLst>
      <p:ext uri="{BB962C8B-B14F-4D97-AF65-F5344CB8AC3E}">
        <p14:creationId xmlns:p14="http://schemas.microsoft.com/office/powerpoint/2010/main" val="3929299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076952" y="1294421"/>
            <a:ext cx="3310894" cy="4810165"/>
          </a:xfrm>
          <a:prstGeom prst="rect">
            <a:avLst/>
          </a:prstGeom>
        </p:spPr>
      </p:pic>
    </p:spTree>
    <p:extLst>
      <p:ext uri="{BB962C8B-B14F-4D97-AF65-F5344CB8AC3E}">
        <p14:creationId xmlns:p14="http://schemas.microsoft.com/office/powerpoint/2010/main" val="1000760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3799268" y="924906"/>
            <a:ext cx="3044351" cy="4362923"/>
          </a:xfrm>
          <a:prstGeom prst="rect">
            <a:avLst/>
          </a:prstGeom>
        </p:spPr>
      </p:pic>
    </p:spTree>
    <p:extLst>
      <p:ext uri="{BB962C8B-B14F-4D97-AF65-F5344CB8AC3E}">
        <p14:creationId xmlns:p14="http://schemas.microsoft.com/office/powerpoint/2010/main" val="2822647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3416454" y="1634065"/>
            <a:ext cx="4835395" cy="3373532"/>
          </a:xfrm>
          <a:prstGeom prst="rect">
            <a:avLst/>
          </a:prstGeom>
        </p:spPr>
      </p:pic>
    </p:spTree>
    <p:extLst>
      <p:ext uri="{BB962C8B-B14F-4D97-AF65-F5344CB8AC3E}">
        <p14:creationId xmlns:p14="http://schemas.microsoft.com/office/powerpoint/2010/main" val="27385149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3608274" y="1571223"/>
            <a:ext cx="3616298" cy="3845177"/>
          </a:xfrm>
          <a:prstGeom prst="rect">
            <a:avLst/>
          </a:prstGeom>
        </p:spPr>
      </p:pic>
    </p:spTree>
    <p:extLst>
      <p:ext uri="{BB962C8B-B14F-4D97-AF65-F5344CB8AC3E}">
        <p14:creationId xmlns:p14="http://schemas.microsoft.com/office/powerpoint/2010/main" val="37113606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857776" y="1390918"/>
            <a:ext cx="5695367" cy="3796911"/>
          </a:xfrm>
          <a:prstGeom prst="rect">
            <a:avLst/>
          </a:prstGeom>
        </p:spPr>
      </p:pic>
    </p:spTree>
    <p:extLst>
      <p:ext uri="{BB962C8B-B14F-4D97-AF65-F5344CB8AC3E}">
        <p14:creationId xmlns:p14="http://schemas.microsoft.com/office/powerpoint/2010/main" val="3466722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3184321" y="1365162"/>
            <a:ext cx="5823358" cy="4054488"/>
          </a:xfrm>
          <a:prstGeom prst="rect">
            <a:avLst/>
          </a:prstGeom>
        </p:spPr>
      </p:pic>
    </p:spTree>
    <p:extLst>
      <p:ext uri="{BB962C8B-B14F-4D97-AF65-F5344CB8AC3E}">
        <p14:creationId xmlns:p14="http://schemas.microsoft.com/office/powerpoint/2010/main" val="32478781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150773" y="948415"/>
            <a:ext cx="6649742" cy="4718530"/>
          </a:xfrm>
          <a:prstGeom prst="rect">
            <a:avLst/>
          </a:prstGeom>
        </p:spPr>
      </p:pic>
    </p:spTree>
    <p:extLst>
      <p:ext uri="{BB962C8B-B14F-4D97-AF65-F5344CB8AC3E}">
        <p14:creationId xmlns:p14="http://schemas.microsoft.com/office/powerpoint/2010/main" val="33563715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240925" y="933089"/>
            <a:ext cx="5802904" cy="4942250"/>
          </a:xfrm>
          <a:prstGeom prst="rect">
            <a:avLst/>
          </a:prstGeom>
        </p:spPr>
      </p:pic>
    </p:spTree>
    <p:extLst>
      <p:ext uri="{BB962C8B-B14F-4D97-AF65-F5344CB8AC3E}">
        <p14:creationId xmlns:p14="http://schemas.microsoft.com/office/powerpoint/2010/main" val="32181268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047831" y="1519707"/>
            <a:ext cx="7495944" cy="4083055"/>
          </a:xfrm>
          <a:prstGeom prst="rect">
            <a:avLst/>
          </a:prstGeom>
        </p:spPr>
      </p:pic>
    </p:spTree>
    <p:extLst>
      <p:ext uri="{BB962C8B-B14F-4D97-AF65-F5344CB8AC3E}">
        <p14:creationId xmlns:p14="http://schemas.microsoft.com/office/powerpoint/2010/main" val="765083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a:t>Sulamaya açılacak küçük (çiftçi tarlası) ya da büyük (sulama projesi) alanlarda sulama suyu kalitesi en önemli etmendir. Çünkü su kalitesi sulama açısından uygun değil ise, alan sulamaya açılamaz. Sulama suyu kalitesi dendiğinde, ilk olarak tuzluluk akla gelmektedir. Sulama suyunda bulunan erimiş tuzlar, hem yetiştirilecek bitkiye hem de toprağa büyük zararlar verebilir. </a:t>
            </a:r>
          </a:p>
        </p:txBody>
      </p:sp>
    </p:spTree>
    <p:extLst>
      <p:ext uri="{BB962C8B-B14F-4D97-AF65-F5344CB8AC3E}">
        <p14:creationId xmlns:p14="http://schemas.microsoft.com/office/powerpoint/2010/main" val="22426859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Potansiyel Sodyum </a:t>
            </a:r>
            <a:r>
              <a:rPr lang="tr-TR" dirty="0" smtClean="0"/>
              <a:t>Zararı</a:t>
            </a:r>
            <a:r>
              <a:rPr lang="tr-TR" dirty="0"/>
              <a:t/>
            </a:r>
            <a:br>
              <a:rPr lang="tr-TR" dirty="0"/>
            </a:br>
            <a:endParaRPr lang="tr-TR" dirty="0"/>
          </a:p>
        </p:txBody>
      </p:sp>
      <p:sp>
        <p:nvSpPr>
          <p:cNvPr id="3" name="İçerik Yer Tutucusu 2"/>
          <p:cNvSpPr>
            <a:spLocks noGrp="1"/>
          </p:cNvSpPr>
          <p:nvPr>
            <p:ph idx="1"/>
          </p:nvPr>
        </p:nvSpPr>
        <p:spPr/>
        <p:txBody>
          <a:bodyPr>
            <a:normAutofit/>
          </a:bodyPr>
          <a:lstStyle/>
          <a:p>
            <a:r>
              <a:rPr lang="tr-TR" dirty="0" smtClean="0"/>
              <a:t>Sulama </a:t>
            </a:r>
            <a:r>
              <a:rPr lang="tr-TR" dirty="0"/>
              <a:t>suyuna ilişkin analiz raporlarında mutlaka bulunması gereken bir diğer terim, </a:t>
            </a:r>
            <a:r>
              <a:rPr lang="tr-TR" dirty="0" smtClean="0"/>
              <a:t>Sodyum </a:t>
            </a:r>
            <a:r>
              <a:rPr lang="tr-TR" dirty="0" err="1"/>
              <a:t>Adsorpsiyon</a:t>
            </a:r>
            <a:r>
              <a:rPr lang="tr-TR" dirty="0"/>
              <a:t> </a:t>
            </a:r>
            <a:r>
              <a:rPr lang="tr-TR" dirty="0" err="1"/>
              <a:t>Oranı’dır</a:t>
            </a:r>
            <a:r>
              <a:rPr lang="tr-TR" dirty="0"/>
              <a:t> (SAR). Bu terim, aslında suda bulunan sodyum (</a:t>
            </a:r>
            <a:r>
              <a:rPr lang="tr-TR" dirty="0" err="1"/>
              <a:t>Na</a:t>
            </a:r>
            <a:r>
              <a:rPr lang="tr-TR" dirty="0"/>
              <a:t>) iyonunun öncelikle toprağa ve daha sonra da bitkiye olan olumsuz etkisinin bir ölçüsüdür. </a:t>
            </a:r>
          </a:p>
        </p:txBody>
      </p:sp>
    </p:spTree>
    <p:extLst>
      <p:ext uri="{BB962C8B-B14F-4D97-AF65-F5344CB8AC3E}">
        <p14:creationId xmlns:p14="http://schemas.microsoft.com/office/powerpoint/2010/main" val="18424591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a:t>Su içeriğindeki yüksek </a:t>
            </a:r>
            <a:r>
              <a:rPr lang="tr-TR" dirty="0" err="1"/>
              <a:t>Na</a:t>
            </a:r>
            <a:r>
              <a:rPr lang="tr-TR" dirty="0"/>
              <a:t> miktarı, topraktan suyun girmesini (</a:t>
            </a:r>
            <a:r>
              <a:rPr lang="tr-TR" dirty="0" err="1"/>
              <a:t>infiltrasyon</a:t>
            </a:r>
            <a:r>
              <a:rPr lang="tr-TR" dirty="0"/>
              <a:t>) engelleyen/yavaşlatan, geçirgenlik sorunlarına neden olur. Bunun nedeni, toprakta bulunan kil minerallerinin etrafında bulunan </a:t>
            </a:r>
            <a:r>
              <a:rPr lang="tr-TR" dirty="0" err="1"/>
              <a:t>Ca</a:t>
            </a:r>
            <a:r>
              <a:rPr lang="tr-TR" dirty="0"/>
              <a:t> (Kalsiyum) ve Mg (Magnezyum) iyonları ile yer değiştirmesi sonucu toprak partiküllerinin (parçacıklarının) parçalanmasıdır. Parçalanan bu partiküller, toprakta suyun ilerlemesini sağlayan boşlukları tıkayarak suyun toprakta hareketini engeller. Yüksek SAR değerleri, toprak yüzeyinde kaymak tabakası oluşmasına neden olur. Bütün bunların sonucunda da, çimlenme ve çıkış engellenir, bitki kökleri toprağın derinliğine doğru gelişemez ve uygulanan sudan faydalanamaz. </a:t>
            </a:r>
          </a:p>
          <a:p>
            <a:endParaRPr lang="tr-TR" dirty="0"/>
          </a:p>
        </p:txBody>
      </p:sp>
    </p:spTree>
    <p:extLst>
      <p:ext uri="{BB962C8B-B14F-4D97-AF65-F5344CB8AC3E}">
        <p14:creationId xmlns:p14="http://schemas.microsoft.com/office/powerpoint/2010/main" val="4605054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Bu zararın ölçüsü de SAR değeridir. Genel bir ifade ile SAR değeri 10’un üzerinde bulunursa, sulama suyu olarak kullanmak için belli bazı önlemlerin alınması gerekmektedir. Formülde </a:t>
            </a:r>
            <a:r>
              <a:rPr lang="tr-TR" dirty="0" err="1"/>
              <a:t>Na</a:t>
            </a:r>
            <a:r>
              <a:rPr lang="tr-TR" dirty="0"/>
              <a:t>, </a:t>
            </a:r>
            <a:r>
              <a:rPr lang="tr-TR" dirty="0" err="1"/>
              <a:t>Ca</a:t>
            </a:r>
            <a:r>
              <a:rPr lang="tr-TR" dirty="0"/>
              <a:t> ve Mg konsantrasyonları </a:t>
            </a:r>
            <a:r>
              <a:rPr lang="tr-TR" dirty="0" smtClean="0"/>
              <a:t>me/l </a:t>
            </a:r>
            <a:r>
              <a:rPr lang="tr-TR" dirty="0"/>
              <a:t>cinsindendir. </a:t>
            </a:r>
          </a:p>
          <a:p>
            <a:r>
              <a:rPr lang="tr-TR" dirty="0"/>
              <a:t> </a:t>
            </a:r>
          </a:p>
          <a:p>
            <a:endParaRPr lang="tr-TR" dirty="0"/>
          </a:p>
        </p:txBody>
      </p:sp>
      <p:pic>
        <p:nvPicPr>
          <p:cNvPr id="4" name="Resim 3"/>
          <p:cNvPicPr>
            <a:picLocks noChangeAspect="1"/>
          </p:cNvPicPr>
          <p:nvPr/>
        </p:nvPicPr>
        <p:blipFill>
          <a:blip r:embed="rId2"/>
          <a:stretch>
            <a:fillRect/>
          </a:stretch>
        </p:blipFill>
        <p:spPr>
          <a:xfrm>
            <a:off x="4259086" y="4314721"/>
            <a:ext cx="3155637" cy="1390619"/>
          </a:xfrm>
          <a:prstGeom prst="rect">
            <a:avLst/>
          </a:prstGeom>
        </p:spPr>
      </p:pic>
    </p:spTree>
    <p:extLst>
      <p:ext uri="{BB962C8B-B14F-4D97-AF65-F5344CB8AC3E}">
        <p14:creationId xmlns:p14="http://schemas.microsoft.com/office/powerpoint/2010/main" val="15345993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fi-FI" dirty="0"/>
              <a:t>Sulama Suyu Örneğinin Kalite Sınıfı </a:t>
            </a:r>
            <a:endParaRPr lang="tr-TR" dirty="0"/>
          </a:p>
        </p:txBody>
      </p:sp>
      <p:sp>
        <p:nvSpPr>
          <p:cNvPr id="3" name="İçerik Yer Tutucusu 2"/>
          <p:cNvSpPr>
            <a:spLocks noGrp="1"/>
          </p:cNvSpPr>
          <p:nvPr>
            <p:ph idx="1"/>
          </p:nvPr>
        </p:nvSpPr>
        <p:spPr/>
        <p:txBody>
          <a:bodyPr/>
          <a:lstStyle/>
          <a:p>
            <a:r>
              <a:rPr lang="tr-TR" dirty="0"/>
              <a:t>Herhangi bir su kaynağının sulamaya uygun olup olmadığını belirleyen birçok sınıflandırma sistemi bulunmaktadır. Bütün bu farklı sınıflandırma sistemlerinin içinde dünyada en çok kabul görmüş sınıflandırma sistemi ABD-Tarım Bakanlığı-Tuzluluk Laboratuvarında geliştirilmiş sistemdir. Ülkemizde de bu sistem kullanılmaktadır. Bu sistemde yatay eksende EC değerleri (</a:t>
            </a:r>
            <a:r>
              <a:rPr lang="tr-TR" dirty="0" err="1"/>
              <a:t>micromhos</a:t>
            </a:r>
            <a:r>
              <a:rPr lang="tr-TR" dirty="0"/>
              <a:t>/cm cinsinden), düşey eksende de SAR değerleri bulunmaktadır. Bu grafikten faydalanarak, analiz raporunda belirtilen SAR ve EC değerine göre sulama suyunun uygun olup olmadığı yorumlanabilir</a:t>
            </a:r>
          </a:p>
        </p:txBody>
      </p:sp>
    </p:spTree>
    <p:extLst>
      <p:ext uri="{BB962C8B-B14F-4D97-AF65-F5344CB8AC3E}">
        <p14:creationId xmlns:p14="http://schemas.microsoft.com/office/powerpoint/2010/main" val="19754905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a:t>C1-Düşük Tuzlu Sular: Elektriksel iletkenlik değeri 0-250 (</a:t>
            </a:r>
            <a:r>
              <a:rPr lang="tr-TR" dirty="0" err="1"/>
              <a:t>micromhos</a:t>
            </a:r>
            <a:r>
              <a:rPr lang="tr-TR" dirty="0"/>
              <a:t>/cm) arasında olan sulardır. Her bitki ve toprak için uygun olup, tuzluluk problemi </a:t>
            </a:r>
            <a:r>
              <a:rPr lang="tr-TR" dirty="0" smtClean="0"/>
              <a:t>o</a:t>
            </a:r>
          </a:p>
          <a:p>
            <a:r>
              <a:rPr lang="tr-TR" b="1" dirty="0"/>
              <a:t>C</a:t>
            </a:r>
            <a:r>
              <a:rPr lang="tr-TR" b="1" baseline="-25000" dirty="0"/>
              <a:t>2</a:t>
            </a:r>
            <a:r>
              <a:rPr lang="tr-TR" b="1" dirty="0"/>
              <a:t>-Orta Tuzlu Sular:</a:t>
            </a:r>
            <a:r>
              <a:rPr lang="tr-TR" dirty="0"/>
              <a:t> Elektriksel iletkenlik değerleri 250-750 (</a:t>
            </a:r>
            <a:r>
              <a:rPr lang="tr-TR" dirty="0" err="1"/>
              <a:t>micromhos</a:t>
            </a:r>
            <a:r>
              <a:rPr lang="tr-TR" dirty="0"/>
              <a:t>/cm) arasında olan sulardır. Tuza orta derecede duyarlı olan bitkilerde sorun yaratmadan kullanılabilirler. Ancak, tuza duyarlı bitkilerde yıkamaya önem verilmelidir</a:t>
            </a:r>
            <a:r>
              <a:rPr lang="tr-TR" dirty="0" smtClean="0"/>
              <a:t>.</a:t>
            </a:r>
            <a:endParaRPr lang="tr-TR" dirty="0"/>
          </a:p>
        </p:txBody>
      </p:sp>
    </p:spTree>
    <p:extLst>
      <p:ext uri="{BB962C8B-B14F-4D97-AF65-F5344CB8AC3E}">
        <p14:creationId xmlns:p14="http://schemas.microsoft.com/office/powerpoint/2010/main" val="19160044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r>
              <a:rPr lang="tr-TR" dirty="0"/>
              <a:t>C3-Yüksek Tuzlu Sular: Elektriksel iletkenlik değeri 750-2250 (</a:t>
            </a:r>
            <a:r>
              <a:rPr lang="tr-TR" dirty="0" err="1"/>
              <a:t>micromhos</a:t>
            </a:r>
            <a:r>
              <a:rPr lang="tr-TR" dirty="0"/>
              <a:t>/cm) arasındadır. Fazla miktarda tuz içeren sulardır. Sürekli kullanılmaları halinde tuzluluk problemi yaratmamaları için, sürekli yıkama ve özel toprak işleme uygulanması gerekir. Yetiştirilecek bitkilerin tuza dayanıklı olması gerekir ve özellikle drenajın yeterli olmadığı yerlerde kullanılmamalıdır.</a:t>
            </a:r>
          </a:p>
          <a:p>
            <a:r>
              <a:rPr lang="tr-TR" dirty="0"/>
              <a:t>C4-Çok yüksek Tuzlu Sular: Bu suların elektriksel iletkenlik değeri 2250 (</a:t>
            </a:r>
            <a:r>
              <a:rPr lang="tr-TR" dirty="0" err="1"/>
              <a:t>micromhos</a:t>
            </a:r>
            <a:r>
              <a:rPr lang="tr-TR" dirty="0"/>
              <a:t>/cm)’den daha yüksektir. Normal koşullarda bu sular, sulamaya uygun değillerdir. Kullanılmaları ancak çok özel koşulları içermektedir. Örneğin, tuzluluğa dayanımı yüksek bitkilerin yer aldığı, drenajı iyi olan ve fazlaca yıkama suyu uygulanan alanlarda kullanılabilirler.</a:t>
            </a:r>
          </a:p>
          <a:p>
            <a:endParaRPr lang="tr-TR" dirty="0"/>
          </a:p>
        </p:txBody>
      </p:sp>
    </p:spTree>
    <p:extLst>
      <p:ext uri="{BB962C8B-B14F-4D97-AF65-F5344CB8AC3E}">
        <p14:creationId xmlns:p14="http://schemas.microsoft.com/office/powerpoint/2010/main" val="9059275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S1-Düşük Sodyumlu Sular: Bu sular </a:t>
            </a:r>
            <a:r>
              <a:rPr lang="tr-TR" dirty="0" err="1"/>
              <a:t>Na</a:t>
            </a:r>
            <a:r>
              <a:rPr lang="tr-TR" dirty="0"/>
              <a:t>+ yönünden her bitki ve toprak koşulunda bir </a:t>
            </a:r>
            <a:r>
              <a:rPr lang="tr-TR" dirty="0" err="1"/>
              <a:t>zararlanma</a:t>
            </a:r>
            <a:r>
              <a:rPr lang="tr-TR" dirty="0"/>
              <a:t> oluşturmadan kullanılabilirler.</a:t>
            </a:r>
          </a:p>
          <a:p>
            <a:r>
              <a:rPr lang="tr-TR" dirty="0"/>
              <a:t>S2-Orta Sodyumlu Sular: Kaba bünyeli ve yüksek geçirgenlikteki organik topraklarda sorun oluşturmadan kullanılabilirler.</a:t>
            </a:r>
          </a:p>
          <a:p>
            <a:endParaRPr lang="tr-TR" dirty="0"/>
          </a:p>
        </p:txBody>
      </p:sp>
    </p:spTree>
    <p:extLst>
      <p:ext uri="{BB962C8B-B14F-4D97-AF65-F5344CB8AC3E}">
        <p14:creationId xmlns:p14="http://schemas.microsoft.com/office/powerpoint/2010/main" val="12330060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a:t>S3-Yüksek Sodyumlu Sular: Geçirgenliği yüksek, kumlu topraklarda kullanılabilirler. Toprak tuzluluğunun da düşük olması gerekir. Genelde ise uygun drenaj fazla yıkama ve organik madde ilavesi gibi bazı özel toprak işleme programları uygulanmadıkça bu suların kullanılmaları sakıncalıdır. İçerisinde jips içermeyen topraklarda kimyasal ıslah maddeleri kullanılmalıdır.</a:t>
            </a:r>
          </a:p>
          <a:p>
            <a:r>
              <a:rPr lang="tr-TR" dirty="0"/>
              <a:t>S4-Çok Yüksek Sodyumlu Sular: Bu sular sulamaya uygun değildirler. Yalnızca toplam tuz içeriği düşük, eriyebilir Ca+2 miktarı yüksek topraklarda, yıkama ile birlikte kimyasal ıslah maddelerinin (jips) de uygulanması koşulu ile kullanılabilirler</a:t>
            </a:r>
          </a:p>
          <a:p>
            <a:endParaRPr lang="tr-TR" dirty="0"/>
          </a:p>
        </p:txBody>
      </p:sp>
    </p:spTree>
    <p:extLst>
      <p:ext uri="{BB962C8B-B14F-4D97-AF65-F5344CB8AC3E}">
        <p14:creationId xmlns:p14="http://schemas.microsoft.com/office/powerpoint/2010/main" val="1016889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85011" y="982132"/>
            <a:ext cx="3723407" cy="4514659"/>
          </a:xfrm>
        </p:spPr>
        <p:txBody>
          <a:bodyPr>
            <a:noAutofit/>
          </a:bodyPr>
          <a:lstStyle/>
          <a:p>
            <a:pPr algn="l"/>
            <a:r>
              <a:rPr lang="tr-TR" sz="2800" dirty="0"/>
              <a:t>EC=0.5 </a:t>
            </a:r>
            <a:r>
              <a:rPr lang="tr-TR" sz="2800" dirty="0" err="1"/>
              <a:t>dS</a:t>
            </a:r>
            <a:r>
              <a:rPr lang="tr-TR" sz="2800" dirty="0"/>
              <a:t>/m=500 </a:t>
            </a:r>
            <a:r>
              <a:rPr lang="tr-TR" sz="2800" dirty="0" err="1"/>
              <a:t>micromhos</a:t>
            </a:r>
            <a:r>
              <a:rPr lang="tr-TR" sz="2800" dirty="0"/>
              <a:t>/cm </a:t>
            </a:r>
            <a:r>
              <a:rPr lang="tr-TR" sz="2800" dirty="0" smtClean="0"/>
              <a:t>ve </a:t>
            </a:r>
            <a:r>
              <a:rPr lang="tr-TR" sz="2800" dirty="0"/>
              <a:t>SAR değeri 2.3 dür. Yatay eksende 500 </a:t>
            </a:r>
            <a:r>
              <a:rPr lang="tr-TR" sz="2800" dirty="0" err="1"/>
              <a:t>micromhos</a:t>
            </a:r>
            <a:r>
              <a:rPr lang="tr-TR" sz="2800" dirty="0"/>
              <a:t>/cm ile düşey eksendeki 2.3 değerinin kesiştiği bölge, suyun kalite sınıfını verecektir. Bu koşulda, sulama suyu sınıfı C2S1 ’</a:t>
            </a:r>
            <a:r>
              <a:rPr lang="tr-TR" sz="2800" dirty="0" err="1"/>
              <a:t>dir</a:t>
            </a:r>
            <a:r>
              <a:rPr lang="tr-TR" sz="2800" dirty="0"/>
              <a:t>. </a:t>
            </a:r>
          </a:p>
        </p:txBody>
      </p:sp>
      <p:pic>
        <p:nvPicPr>
          <p:cNvPr id="4" name="İçerik Yer Tutucusu 3"/>
          <p:cNvPicPr>
            <a:picLocks noGrp="1" noChangeAspect="1"/>
          </p:cNvPicPr>
          <p:nvPr>
            <p:ph idx="1"/>
          </p:nvPr>
        </p:nvPicPr>
        <p:blipFill>
          <a:blip r:embed="rId2"/>
          <a:stretch>
            <a:fillRect/>
          </a:stretch>
        </p:blipFill>
        <p:spPr>
          <a:xfrm>
            <a:off x="5902038" y="654286"/>
            <a:ext cx="4135580" cy="5440872"/>
          </a:xfrm>
          <a:prstGeom prst="rect">
            <a:avLst/>
          </a:prstGeom>
        </p:spPr>
      </p:pic>
    </p:spTree>
    <p:extLst>
      <p:ext uri="{BB962C8B-B14F-4D97-AF65-F5344CB8AC3E}">
        <p14:creationId xmlns:p14="http://schemas.microsoft.com/office/powerpoint/2010/main" val="17971992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Tuzluluk-Bitki Verimi İlişkisi </a:t>
            </a:r>
            <a:br>
              <a:rPr lang="tr-TR" dirty="0"/>
            </a:br>
            <a:endParaRPr lang="tr-TR" dirty="0"/>
          </a:p>
        </p:txBody>
      </p:sp>
      <p:sp>
        <p:nvSpPr>
          <p:cNvPr id="3" name="İçerik Yer Tutucusu 2"/>
          <p:cNvSpPr>
            <a:spLocks noGrp="1"/>
          </p:cNvSpPr>
          <p:nvPr>
            <p:ph idx="1"/>
          </p:nvPr>
        </p:nvSpPr>
        <p:spPr/>
        <p:txBody>
          <a:bodyPr/>
          <a:lstStyle/>
          <a:p>
            <a:r>
              <a:rPr lang="tr-TR" dirty="0"/>
              <a:t> Y=100-(</a:t>
            </a:r>
            <a:r>
              <a:rPr lang="tr-TR" dirty="0" err="1"/>
              <a:t>ECe</a:t>
            </a:r>
            <a:r>
              <a:rPr lang="tr-TR" dirty="0"/>
              <a:t>-A)B</a:t>
            </a:r>
          </a:p>
          <a:p>
            <a:r>
              <a:rPr lang="tr-TR" dirty="0"/>
              <a:t>Eşitlikte 	</a:t>
            </a:r>
          </a:p>
          <a:p>
            <a:r>
              <a:rPr lang="tr-TR" dirty="0"/>
              <a:t>Y: Oransal verim</a:t>
            </a:r>
          </a:p>
          <a:p>
            <a:r>
              <a:rPr lang="tr-TR" dirty="0" err="1"/>
              <a:t>ECe</a:t>
            </a:r>
            <a:r>
              <a:rPr lang="tr-TR" dirty="0"/>
              <a:t>: </a:t>
            </a:r>
            <a:r>
              <a:rPr lang="tr-TR" dirty="0" err="1"/>
              <a:t>Saturasyon</a:t>
            </a:r>
            <a:r>
              <a:rPr lang="tr-TR" dirty="0"/>
              <a:t> eriyiği elektriksel iletkenliği</a:t>
            </a:r>
          </a:p>
          <a:p>
            <a:r>
              <a:rPr lang="tr-TR" dirty="0"/>
              <a:t>A: Verimin ilk azalmaya başladığı </a:t>
            </a:r>
            <a:r>
              <a:rPr lang="tr-TR" dirty="0" smtClean="0"/>
              <a:t>tuzluluk (eşik değeri)</a:t>
            </a:r>
            <a:endParaRPr lang="tr-TR" dirty="0"/>
          </a:p>
          <a:p>
            <a:r>
              <a:rPr lang="tr-TR" dirty="0"/>
              <a:t>B: Birim tuzluluk artışındaki %verim azalması</a:t>
            </a:r>
          </a:p>
        </p:txBody>
      </p:sp>
    </p:spTree>
    <p:extLst>
      <p:ext uri="{BB962C8B-B14F-4D97-AF65-F5344CB8AC3E}">
        <p14:creationId xmlns:p14="http://schemas.microsoft.com/office/powerpoint/2010/main" val="3082913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Benzer şekilde, iz elementi dediğimiz ve tuzlara oranla genellikle daha az bulunan elementlerin varlığı da, bitkilere ve toprağa büyük zararlar verebilir (Nitrat (NO3), Bor (B), ağır metaller). Genellikle tuz, sofralarımızda tükettiğimiz sofra tuzu (Sodyum Klorür - </a:t>
            </a:r>
            <a:r>
              <a:rPr lang="tr-TR" dirty="0" err="1"/>
              <a:t>NaCl</a:t>
            </a:r>
            <a:r>
              <a:rPr lang="tr-TR" dirty="0"/>
              <a:t>) ile </a:t>
            </a:r>
            <a:r>
              <a:rPr lang="tr-TR" dirty="0" smtClean="0"/>
              <a:t>aynıdır, </a:t>
            </a:r>
            <a:r>
              <a:rPr lang="tr-TR" dirty="0"/>
              <a:t>ancak farklı bileşikler şeklinde bulunan tuzlar da vardır ve genellikle sodyum klorür yani sodyum ve klor, yalnız başına bulunmaz. Bu tuzlar, Tablo 1’de bulunabilme oranlarına göre sıralanmıştır. </a:t>
            </a:r>
          </a:p>
          <a:p>
            <a:endParaRPr lang="tr-TR" dirty="0"/>
          </a:p>
        </p:txBody>
      </p:sp>
    </p:spTree>
    <p:extLst>
      <p:ext uri="{BB962C8B-B14F-4D97-AF65-F5344CB8AC3E}">
        <p14:creationId xmlns:p14="http://schemas.microsoft.com/office/powerpoint/2010/main" val="10714671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Tuzluluk-Bitki Verimi İlişkisi</a:t>
            </a:r>
            <a:br>
              <a:rPr lang="tr-TR" dirty="0"/>
            </a:br>
            <a:endParaRPr lang="tr-TR" dirty="0"/>
          </a:p>
        </p:txBody>
      </p:sp>
      <p:pic>
        <p:nvPicPr>
          <p:cNvPr id="4" name="İçerik Yer Tutucusu 3"/>
          <p:cNvPicPr>
            <a:picLocks noGrp="1" noChangeAspect="1"/>
          </p:cNvPicPr>
          <p:nvPr>
            <p:ph idx="1"/>
          </p:nvPr>
        </p:nvPicPr>
        <p:blipFill>
          <a:blip r:embed="rId2"/>
          <a:stretch>
            <a:fillRect/>
          </a:stretch>
        </p:blipFill>
        <p:spPr>
          <a:xfrm>
            <a:off x="2807595" y="2196157"/>
            <a:ext cx="5988704" cy="3679181"/>
          </a:xfrm>
          <a:prstGeom prst="rect">
            <a:avLst/>
          </a:prstGeom>
        </p:spPr>
      </p:pic>
    </p:spTree>
    <p:extLst>
      <p:ext uri="{BB962C8B-B14F-4D97-AF65-F5344CB8AC3E}">
        <p14:creationId xmlns:p14="http://schemas.microsoft.com/office/powerpoint/2010/main" val="14363604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l"/>
            <a:r>
              <a:rPr lang="tr-TR" sz="2400" dirty="0"/>
              <a:t>Örnek: Elektriksel iletkenliği 6 </a:t>
            </a:r>
            <a:r>
              <a:rPr lang="tr-TR" sz="2400" dirty="0" err="1"/>
              <a:t>dS</a:t>
            </a:r>
            <a:r>
              <a:rPr lang="tr-TR" sz="2400" dirty="0"/>
              <a:t>/m olan bir sulama suyu kullanılarak domates bitkisi yetiştirilecektir. Domatesin eşik tuzluluk değeri 2.5 </a:t>
            </a:r>
            <a:r>
              <a:rPr lang="tr-TR" sz="2400" dirty="0" err="1"/>
              <a:t>dS</a:t>
            </a:r>
            <a:r>
              <a:rPr lang="tr-TR" sz="2400" dirty="0"/>
              <a:t>/m ve birim tuzluluk artışındaki verim azalması %8 olduğuna göre mevcut su ile sulanan domateste oransal verim ve verim kaybını hesaplayınız. </a:t>
            </a:r>
            <a:br>
              <a:rPr lang="tr-TR" sz="2400" dirty="0"/>
            </a:br>
            <a:endParaRPr lang="tr-TR" sz="2400" dirty="0"/>
          </a:p>
        </p:txBody>
      </p:sp>
      <p:sp>
        <p:nvSpPr>
          <p:cNvPr id="3" name="İçerik Yer Tutucusu 2"/>
          <p:cNvSpPr>
            <a:spLocks noGrp="1"/>
          </p:cNvSpPr>
          <p:nvPr>
            <p:ph idx="1"/>
          </p:nvPr>
        </p:nvSpPr>
        <p:spPr/>
        <p:txBody>
          <a:bodyPr/>
          <a:lstStyle/>
          <a:p>
            <a:r>
              <a:rPr lang="tr-TR" dirty="0"/>
              <a:t>Çözüm: Oransal verim   Y=100-(</a:t>
            </a:r>
            <a:r>
              <a:rPr lang="tr-TR" dirty="0" err="1"/>
              <a:t>ECe</a:t>
            </a:r>
            <a:r>
              <a:rPr lang="tr-TR" dirty="0"/>
              <a:t>-A)B</a:t>
            </a:r>
          </a:p>
          <a:p>
            <a:r>
              <a:rPr lang="tr-TR" dirty="0"/>
              <a:t>Y=100-(6-2.5)8         Y= 100-(3.5)8 </a:t>
            </a:r>
          </a:p>
          <a:p>
            <a:r>
              <a:rPr lang="tr-TR" dirty="0"/>
              <a:t>Y=100-28  Y=72</a:t>
            </a:r>
          </a:p>
          <a:p>
            <a:r>
              <a:rPr lang="tr-TR" dirty="0"/>
              <a:t>Y=%72 alınan oransal verim</a:t>
            </a:r>
          </a:p>
          <a:p>
            <a:r>
              <a:rPr lang="tr-TR" dirty="0"/>
              <a:t>Verim Kaybı</a:t>
            </a:r>
          </a:p>
          <a:p>
            <a:r>
              <a:rPr lang="tr-TR" dirty="0"/>
              <a:t>%100-%72= %28 verim kaybı oluşmaktadır.</a:t>
            </a:r>
          </a:p>
          <a:p>
            <a:endParaRPr lang="tr-TR" dirty="0"/>
          </a:p>
        </p:txBody>
      </p:sp>
    </p:spTree>
    <p:extLst>
      <p:ext uri="{BB962C8B-B14F-4D97-AF65-F5344CB8AC3E}">
        <p14:creationId xmlns:p14="http://schemas.microsoft.com/office/powerpoint/2010/main" val="14137256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Toprağın elektriksel iletkenliğine göre tuzluluk sınıfları</a:t>
            </a:r>
            <a:br>
              <a:rPr lang="tr-TR" dirty="0"/>
            </a:br>
            <a:endParaRPr lang="tr-TR" dirty="0"/>
          </a:p>
        </p:txBody>
      </p:sp>
      <p:pic>
        <p:nvPicPr>
          <p:cNvPr id="4" name="İçerik Yer Tutucusu 3"/>
          <p:cNvPicPr>
            <a:picLocks noGrp="1" noChangeAspect="1"/>
          </p:cNvPicPr>
          <p:nvPr>
            <p:ph idx="1"/>
          </p:nvPr>
        </p:nvPicPr>
        <p:blipFill>
          <a:blip r:embed="rId2"/>
          <a:stretch>
            <a:fillRect/>
          </a:stretch>
        </p:blipFill>
        <p:spPr>
          <a:xfrm>
            <a:off x="2073500" y="1768555"/>
            <a:ext cx="6748602" cy="4106784"/>
          </a:xfrm>
          <a:prstGeom prst="rect">
            <a:avLst/>
          </a:prstGeom>
        </p:spPr>
      </p:pic>
    </p:spTree>
    <p:extLst>
      <p:ext uri="{BB962C8B-B14F-4D97-AF65-F5344CB8AC3E}">
        <p14:creationId xmlns:p14="http://schemas.microsoft.com/office/powerpoint/2010/main" val="15145798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Bitkilerin tuzluluğa karşı dayanım sınıfları </a:t>
            </a:r>
            <a:br>
              <a:rPr lang="tr-TR" dirty="0"/>
            </a:br>
            <a:endParaRPr lang="tr-TR" dirty="0"/>
          </a:p>
        </p:txBody>
      </p:sp>
      <p:pic>
        <p:nvPicPr>
          <p:cNvPr id="4" name="İçerik Yer Tutucusu 3"/>
          <p:cNvPicPr>
            <a:picLocks noGrp="1" noChangeAspect="1"/>
          </p:cNvPicPr>
          <p:nvPr>
            <p:ph idx="1"/>
          </p:nvPr>
        </p:nvPicPr>
        <p:blipFill>
          <a:blip r:embed="rId2"/>
          <a:stretch>
            <a:fillRect/>
          </a:stretch>
        </p:blipFill>
        <p:spPr>
          <a:xfrm>
            <a:off x="2969604" y="2173000"/>
            <a:ext cx="5516708" cy="3779447"/>
          </a:xfrm>
          <a:prstGeom prst="rect">
            <a:avLst/>
          </a:prstGeom>
        </p:spPr>
      </p:pic>
    </p:spTree>
    <p:extLst>
      <p:ext uri="{BB962C8B-B14F-4D97-AF65-F5344CB8AC3E}">
        <p14:creationId xmlns:p14="http://schemas.microsoft.com/office/powerpoint/2010/main" val="26295562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Tuzluluk Yönetimi</a:t>
            </a:r>
            <a:br>
              <a:rPr lang="tr-TR" dirty="0"/>
            </a:br>
            <a:endParaRPr lang="tr-TR" dirty="0"/>
          </a:p>
        </p:txBody>
      </p:sp>
      <p:pic>
        <p:nvPicPr>
          <p:cNvPr id="4" name="İçerik Yer Tutucusu 3"/>
          <p:cNvPicPr>
            <a:picLocks noGrp="1" noChangeAspect="1"/>
          </p:cNvPicPr>
          <p:nvPr>
            <p:ph idx="1"/>
          </p:nvPr>
        </p:nvPicPr>
        <p:blipFill>
          <a:blip r:embed="rId2"/>
          <a:stretch>
            <a:fillRect/>
          </a:stretch>
        </p:blipFill>
        <p:spPr>
          <a:xfrm>
            <a:off x="2807594" y="1533967"/>
            <a:ext cx="5228934" cy="4470162"/>
          </a:xfrm>
          <a:prstGeom prst="rect">
            <a:avLst/>
          </a:prstGeom>
        </p:spPr>
      </p:pic>
    </p:spTree>
    <p:extLst>
      <p:ext uri="{BB962C8B-B14F-4D97-AF65-F5344CB8AC3E}">
        <p14:creationId xmlns:p14="http://schemas.microsoft.com/office/powerpoint/2010/main" val="37498657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Bitki Seçimi</a:t>
            </a:r>
            <a:br>
              <a:rPr lang="tr-TR" dirty="0"/>
            </a:br>
            <a:endParaRPr lang="tr-TR" dirty="0"/>
          </a:p>
        </p:txBody>
      </p:sp>
      <p:sp>
        <p:nvSpPr>
          <p:cNvPr id="3" name="İçerik Yer Tutucusu 2"/>
          <p:cNvSpPr>
            <a:spLocks noGrp="1"/>
          </p:cNvSpPr>
          <p:nvPr>
            <p:ph idx="1"/>
          </p:nvPr>
        </p:nvSpPr>
        <p:spPr/>
        <p:txBody>
          <a:bodyPr>
            <a:normAutofit/>
          </a:bodyPr>
          <a:lstStyle/>
          <a:p>
            <a:r>
              <a:rPr lang="tr-TR" sz="3200" dirty="0"/>
              <a:t>Bir yörede, gerekli tedbirler alınmasına rağmen toprak tuzluluğunun kontrolü mümkün olmuyorsa, o yörede ortaya çıkan tuzluluk düzeyinde ekonomik verim sağlayabilecek, tuza dayanımı yüksek bitkilerin yetiştirilmesi yoluna gidilmelidir (Çukurova’da Pamuk tarımı).</a:t>
            </a:r>
          </a:p>
          <a:p>
            <a:endParaRPr lang="tr-TR" sz="3200" dirty="0"/>
          </a:p>
        </p:txBody>
      </p:sp>
    </p:spTree>
    <p:extLst>
      <p:ext uri="{BB962C8B-B14F-4D97-AF65-F5344CB8AC3E}">
        <p14:creationId xmlns:p14="http://schemas.microsoft.com/office/powerpoint/2010/main" val="34940483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Sulama Yöntemi Seçimi </a:t>
            </a:r>
            <a:br>
              <a:rPr lang="tr-TR" dirty="0"/>
            </a:br>
            <a:r>
              <a:rPr lang="tr-TR" dirty="0"/>
              <a:t>Yüzey sulama yöntemleri</a:t>
            </a:r>
            <a:br>
              <a:rPr lang="tr-TR" dirty="0"/>
            </a:br>
            <a:endParaRPr lang="tr-TR" dirty="0"/>
          </a:p>
        </p:txBody>
      </p:sp>
      <p:pic>
        <p:nvPicPr>
          <p:cNvPr id="4" name="İçerik Yer Tutucusu 3"/>
          <p:cNvPicPr>
            <a:picLocks noGrp="1" noChangeAspect="1"/>
          </p:cNvPicPr>
          <p:nvPr>
            <p:ph idx="1"/>
          </p:nvPr>
        </p:nvPicPr>
        <p:blipFill>
          <a:blip r:embed="rId2"/>
          <a:stretch>
            <a:fillRect/>
          </a:stretch>
        </p:blipFill>
        <p:spPr>
          <a:xfrm>
            <a:off x="2575774" y="2086377"/>
            <a:ext cx="6128127" cy="4097506"/>
          </a:xfrm>
          <a:prstGeom prst="rect">
            <a:avLst/>
          </a:prstGeom>
        </p:spPr>
      </p:pic>
    </p:spTree>
    <p:extLst>
      <p:ext uri="{BB962C8B-B14F-4D97-AF65-F5344CB8AC3E}">
        <p14:creationId xmlns:p14="http://schemas.microsoft.com/office/powerpoint/2010/main" val="37962770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Basınçlı sulama yöntemleri</a:t>
            </a:r>
            <a:br>
              <a:rPr lang="tr-TR" dirty="0"/>
            </a:br>
            <a:endParaRPr lang="tr-TR" dirty="0"/>
          </a:p>
        </p:txBody>
      </p:sp>
      <p:pic>
        <p:nvPicPr>
          <p:cNvPr id="4" name="İçerik Yer Tutucusu 3"/>
          <p:cNvPicPr>
            <a:picLocks noGrp="1" noChangeAspect="1"/>
          </p:cNvPicPr>
          <p:nvPr>
            <p:ph idx="1"/>
          </p:nvPr>
        </p:nvPicPr>
        <p:blipFill>
          <a:blip r:embed="rId2"/>
          <a:stretch>
            <a:fillRect/>
          </a:stretch>
        </p:blipFill>
        <p:spPr>
          <a:xfrm>
            <a:off x="2924382" y="1923618"/>
            <a:ext cx="5684176" cy="3914930"/>
          </a:xfrm>
          <a:prstGeom prst="rect">
            <a:avLst/>
          </a:prstGeom>
        </p:spPr>
      </p:pic>
    </p:spTree>
    <p:extLst>
      <p:ext uri="{BB962C8B-B14F-4D97-AF65-F5344CB8AC3E}">
        <p14:creationId xmlns:p14="http://schemas.microsoft.com/office/powerpoint/2010/main" val="15291589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Yıkama ve Drenaj</a:t>
            </a:r>
            <a:br>
              <a:rPr lang="tr-TR" dirty="0"/>
            </a:br>
            <a:endParaRPr lang="tr-TR" dirty="0"/>
          </a:p>
        </p:txBody>
      </p:sp>
      <p:sp>
        <p:nvSpPr>
          <p:cNvPr id="3" name="İçerik Yer Tutucusu 2"/>
          <p:cNvSpPr>
            <a:spLocks noGrp="1"/>
          </p:cNvSpPr>
          <p:nvPr>
            <p:ph idx="1"/>
          </p:nvPr>
        </p:nvSpPr>
        <p:spPr/>
        <p:txBody>
          <a:bodyPr>
            <a:noAutofit/>
          </a:bodyPr>
          <a:lstStyle/>
          <a:p>
            <a:r>
              <a:rPr lang="tr-TR" sz="3200" dirty="0"/>
              <a:t>Yıkama, bitki kök bölgesinde birikebilecek tuzların kök bölgesinden uzaklaştırılması için toprağa verilen sudur. Yıkama ihtiyacının belirlenmesinde sulama suyunun elektriksel iletkenliği ve yetiştirilen bitkinin tuz toleransının bilinmesi gerekir.</a:t>
            </a:r>
          </a:p>
          <a:p>
            <a:r>
              <a:rPr lang="tr-TR" sz="3200" dirty="0"/>
              <a:t>Yıkanma sonucu oluşan tuzlu suyu uzaklaştırmak için mutlaka Drenaj Sistemi gerekmektedir. </a:t>
            </a:r>
          </a:p>
          <a:p>
            <a:endParaRPr lang="tr-TR" sz="3200" dirty="0"/>
          </a:p>
        </p:txBody>
      </p:sp>
    </p:spTree>
    <p:extLst>
      <p:ext uri="{BB962C8B-B14F-4D97-AF65-F5344CB8AC3E}">
        <p14:creationId xmlns:p14="http://schemas.microsoft.com/office/powerpoint/2010/main" val="35818425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Arazi Tesviyesi</a:t>
            </a:r>
            <a:br>
              <a:rPr lang="tr-TR" dirty="0"/>
            </a:br>
            <a:endParaRPr lang="tr-TR" dirty="0"/>
          </a:p>
        </p:txBody>
      </p:sp>
      <p:sp>
        <p:nvSpPr>
          <p:cNvPr id="3" name="İçerik Yer Tutucusu 2"/>
          <p:cNvSpPr>
            <a:spLocks noGrp="1"/>
          </p:cNvSpPr>
          <p:nvPr>
            <p:ph idx="1"/>
          </p:nvPr>
        </p:nvSpPr>
        <p:spPr/>
        <p:txBody>
          <a:bodyPr/>
          <a:lstStyle/>
          <a:p>
            <a:r>
              <a:rPr lang="tr-TR" dirty="0"/>
              <a:t>Tuzlu sulama suyu kullanılan tarım alanları, düzgün yüzeye sahip değillerse ve özellikle yüzey sulama yöntemleri uygulandığında, tümsek kısımlarda aşırı tuz birikmesi olacak ve buralarda yetişen bitkiler tuzluluktan olumsuz etkilenecektir. Bu nedenle tuzlu sulama sularının kullanıldığı alanlarda homojen bir sulama yapılmasına ve arazi yüzeyinin tesviye edilmiş olmasına özen göstermek gerekmektedir.</a:t>
            </a:r>
          </a:p>
          <a:p>
            <a:endParaRPr lang="tr-TR" dirty="0"/>
          </a:p>
        </p:txBody>
      </p:sp>
      <p:pic>
        <p:nvPicPr>
          <p:cNvPr id="5" name="Resim 4"/>
          <p:cNvPicPr>
            <a:picLocks noChangeAspect="1"/>
          </p:cNvPicPr>
          <p:nvPr/>
        </p:nvPicPr>
        <p:blipFill>
          <a:blip r:embed="rId2"/>
          <a:stretch>
            <a:fillRect/>
          </a:stretch>
        </p:blipFill>
        <p:spPr>
          <a:xfrm>
            <a:off x="2267609" y="4867622"/>
            <a:ext cx="7321931" cy="780356"/>
          </a:xfrm>
          <a:prstGeom prst="rect">
            <a:avLst/>
          </a:prstGeom>
        </p:spPr>
      </p:pic>
    </p:spTree>
    <p:extLst>
      <p:ext uri="{BB962C8B-B14F-4D97-AF65-F5344CB8AC3E}">
        <p14:creationId xmlns:p14="http://schemas.microsoft.com/office/powerpoint/2010/main" val="2361609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295402" y="982132"/>
            <a:ext cx="10131613" cy="5289290"/>
          </a:xfrm>
          <a:prstGeom prst="rect">
            <a:avLst/>
          </a:prstGeom>
        </p:spPr>
      </p:pic>
    </p:spTree>
    <p:extLst>
      <p:ext uri="{BB962C8B-B14F-4D97-AF65-F5344CB8AC3E}">
        <p14:creationId xmlns:p14="http://schemas.microsoft.com/office/powerpoint/2010/main" val="16501571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Sulama Aralığı</a:t>
            </a:r>
          </a:p>
        </p:txBody>
      </p:sp>
      <p:sp>
        <p:nvSpPr>
          <p:cNvPr id="3" name="İçerik Yer Tutucusu 2"/>
          <p:cNvSpPr>
            <a:spLocks noGrp="1"/>
          </p:cNvSpPr>
          <p:nvPr>
            <p:ph idx="1"/>
          </p:nvPr>
        </p:nvSpPr>
        <p:spPr/>
        <p:txBody>
          <a:bodyPr>
            <a:normAutofit/>
          </a:bodyPr>
          <a:lstStyle/>
          <a:p>
            <a:r>
              <a:rPr lang="tr-TR" sz="3200" dirty="0"/>
              <a:t>Bitkinin su alımını kolaylaştırmak için toprakta yüksek miktarda su bulundurmak, bitkinin tuzdan etkilenmesini azaltacaktır. Kök bölgesinde yüksek miktarda su bulundurmak, kullanılabilir rutubetin az bir kısmının tüketilmesine izin vermekle sağlanabilir. Bu da ancak sık aralıklarla yapılan sulamalar ile sağlanabilir. </a:t>
            </a:r>
          </a:p>
          <a:p>
            <a:endParaRPr lang="tr-TR" sz="3200" dirty="0"/>
          </a:p>
        </p:txBody>
      </p:sp>
    </p:spTree>
    <p:extLst>
      <p:ext uri="{BB962C8B-B14F-4D97-AF65-F5344CB8AC3E}">
        <p14:creationId xmlns:p14="http://schemas.microsoft.com/office/powerpoint/2010/main" val="37358978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605737" y="2591675"/>
            <a:ext cx="6980525" cy="3249450"/>
          </a:xfrm>
          <a:prstGeom prst="rect">
            <a:avLst/>
          </a:prstGeom>
        </p:spPr>
      </p:pic>
    </p:spTree>
    <p:extLst>
      <p:ext uri="{BB962C8B-B14F-4D97-AF65-F5344CB8AC3E}">
        <p14:creationId xmlns:p14="http://schemas.microsoft.com/office/powerpoint/2010/main" val="2995736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l"/>
            <a:r>
              <a:rPr lang="tr-TR" dirty="0"/>
              <a:t>Tohum Yatağı</a:t>
            </a:r>
            <a:br>
              <a:rPr lang="tr-TR" dirty="0"/>
            </a:br>
            <a:endParaRPr lang="tr-TR" dirty="0"/>
          </a:p>
        </p:txBody>
      </p:sp>
      <p:pic>
        <p:nvPicPr>
          <p:cNvPr id="5" name="İçerik Yer Tutucusu 4"/>
          <p:cNvPicPr>
            <a:picLocks noGrp="1" noChangeAspect="1"/>
          </p:cNvPicPr>
          <p:nvPr>
            <p:ph idx="1"/>
          </p:nvPr>
        </p:nvPicPr>
        <p:blipFill>
          <a:blip r:embed="rId2"/>
          <a:stretch>
            <a:fillRect/>
          </a:stretch>
        </p:blipFill>
        <p:spPr>
          <a:xfrm>
            <a:off x="2408349" y="2309608"/>
            <a:ext cx="6010407" cy="3807179"/>
          </a:xfrm>
          <a:prstGeom prst="rect">
            <a:avLst/>
          </a:prstGeom>
        </p:spPr>
      </p:pic>
      <p:pic>
        <p:nvPicPr>
          <p:cNvPr id="4" name="Resim 3"/>
          <p:cNvPicPr>
            <a:picLocks noChangeAspect="1"/>
          </p:cNvPicPr>
          <p:nvPr/>
        </p:nvPicPr>
        <p:blipFill>
          <a:blip r:embed="rId3"/>
          <a:stretch>
            <a:fillRect/>
          </a:stretch>
        </p:blipFill>
        <p:spPr>
          <a:xfrm>
            <a:off x="6476614" y="990493"/>
            <a:ext cx="4419983" cy="1310754"/>
          </a:xfrm>
          <a:prstGeom prst="rect">
            <a:avLst/>
          </a:prstGeom>
        </p:spPr>
      </p:pic>
    </p:spTree>
    <p:extLst>
      <p:ext uri="{BB962C8B-B14F-4D97-AF65-F5344CB8AC3E}">
        <p14:creationId xmlns:p14="http://schemas.microsoft.com/office/powerpoint/2010/main" val="1120859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Sulama suyunda bulanan tuzlar, su içerisinde erimiş (çözünmüş) halde bulunurlar. Bu tuzların suyun içinde çözünmüş haline “iyon” denir ve bu iyonlar artı (+) işaretli iseler “katyon”, eksi (-) işaretli iseler “anyon” olarak ifade edilirler. Tablo 2’de bir sulama suyu analizinde rapor edilmesi gerekenler belirtilmiştir. </a:t>
            </a:r>
          </a:p>
          <a:p>
            <a:endParaRPr lang="tr-TR" dirty="0"/>
          </a:p>
          <a:p>
            <a:endParaRPr lang="tr-TR" dirty="0"/>
          </a:p>
        </p:txBody>
      </p:sp>
    </p:spTree>
    <p:extLst>
      <p:ext uri="{BB962C8B-B14F-4D97-AF65-F5344CB8AC3E}">
        <p14:creationId xmlns:p14="http://schemas.microsoft.com/office/powerpoint/2010/main" val="3023157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72932" y="2406669"/>
            <a:ext cx="14256753" cy="1620509"/>
          </a:xfrm>
          <a:prstGeom prst="rect">
            <a:avLst/>
          </a:prstGeom>
        </p:spPr>
      </p:pic>
    </p:spTree>
    <p:extLst>
      <p:ext uri="{BB962C8B-B14F-4D97-AF65-F5344CB8AC3E}">
        <p14:creationId xmlns:p14="http://schemas.microsoft.com/office/powerpoint/2010/main" val="873731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Laboratuvarda yapılan ve size rapor olarak gönderilen analiz sonuçlarını bazı temel kimya prensiplerine dayanarak tahmin edebilirsiniz. En temel prensip, raporda belirtilen toplam katyon miktarı ile toplam anyon miktarının birbirine eşit olması gerekliliğidir. Bunu bir örnekle açıklamak gerekirse </a:t>
            </a:r>
            <a:r>
              <a:rPr lang="tr-TR" dirty="0" smtClean="0"/>
              <a:t>….</a:t>
            </a:r>
            <a:endParaRPr lang="tr-TR" dirty="0"/>
          </a:p>
        </p:txBody>
      </p:sp>
    </p:spTree>
    <p:extLst>
      <p:ext uri="{BB962C8B-B14F-4D97-AF65-F5344CB8AC3E}">
        <p14:creationId xmlns:p14="http://schemas.microsoft.com/office/powerpoint/2010/main" val="960240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741313" y="2910625"/>
            <a:ext cx="10044522" cy="1650628"/>
          </a:xfrm>
          <a:prstGeom prst="rect">
            <a:avLst/>
          </a:prstGeom>
        </p:spPr>
      </p:pic>
    </p:spTree>
    <p:extLst>
      <p:ext uri="{BB962C8B-B14F-4D97-AF65-F5344CB8AC3E}">
        <p14:creationId xmlns:p14="http://schemas.microsoft.com/office/powerpoint/2010/main" val="4742536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195</TotalTime>
  <Words>1765</Words>
  <Application>Microsoft Office PowerPoint</Application>
  <PresentationFormat>Geniş ekran</PresentationFormat>
  <Paragraphs>62</Paragraphs>
  <Slides>52</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52</vt:i4>
      </vt:variant>
    </vt:vector>
  </HeadingPairs>
  <TitlesOfParts>
    <vt:vector size="55" baseType="lpstr">
      <vt:lpstr>Arial</vt:lpstr>
      <vt:lpstr>Garamond</vt:lpstr>
      <vt:lpstr>Organik</vt:lpstr>
      <vt:lpstr>Sulama Suyu Kalitesi ve  Tuzluluk Problemleri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Elektriksel iletkenlik birimlerinin çevrilmesine ilişkin katsayılar.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Potansiyel Sodyum Zararı </vt:lpstr>
      <vt:lpstr>PowerPoint Sunusu</vt:lpstr>
      <vt:lpstr>PowerPoint Sunusu</vt:lpstr>
      <vt:lpstr>Sulama Suyu Örneğinin Kalite Sınıfı </vt:lpstr>
      <vt:lpstr>PowerPoint Sunusu</vt:lpstr>
      <vt:lpstr>PowerPoint Sunusu</vt:lpstr>
      <vt:lpstr>PowerPoint Sunusu</vt:lpstr>
      <vt:lpstr>PowerPoint Sunusu</vt:lpstr>
      <vt:lpstr>EC=0.5 dS/m=500 micromhos/cm ve SAR değeri 2.3 dür. Yatay eksende 500 micromhos/cm ile düşey eksendeki 2.3 değerinin kesiştiği bölge, suyun kalite sınıfını verecektir. Bu koşulda, sulama suyu sınıfı C2S1 ’dir. </vt:lpstr>
      <vt:lpstr>Tuzluluk-Bitki Verimi İlişkisi  </vt:lpstr>
      <vt:lpstr>Tuzluluk-Bitki Verimi İlişkisi </vt:lpstr>
      <vt:lpstr>Örnek: Elektriksel iletkenliği 6 dS/m olan bir sulama suyu kullanılarak domates bitkisi yetiştirilecektir. Domatesin eşik tuzluluk değeri 2.5 dS/m ve birim tuzluluk artışındaki verim azalması %8 olduğuna göre mevcut su ile sulanan domateste oransal verim ve verim kaybını hesaplayınız.  </vt:lpstr>
      <vt:lpstr>Toprağın elektriksel iletkenliğine göre tuzluluk sınıfları </vt:lpstr>
      <vt:lpstr>Bitkilerin tuzluluğa karşı dayanım sınıfları  </vt:lpstr>
      <vt:lpstr>Tuzluluk Yönetimi </vt:lpstr>
      <vt:lpstr>Bitki Seçimi </vt:lpstr>
      <vt:lpstr>Sulama Yöntemi Seçimi  Yüzey sulama yöntemleri </vt:lpstr>
      <vt:lpstr>Basınçlı sulama yöntemleri </vt:lpstr>
      <vt:lpstr>Yıkama ve Drenaj </vt:lpstr>
      <vt:lpstr>Arazi Tesviyesi </vt:lpstr>
      <vt:lpstr>Sulama Aralığı</vt:lpstr>
      <vt:lpstr>PowerPoint Sunusu</vt:lpstr>
      <vt:lpstr>Tohum Yatağı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Duygu</dc:creator>
  <cp:lastModifiedBy>Belgin</cp:lastModifiedBy>
  <cp:revision>22</cp:revision>
  <dcterms:created xsi:type="dcterms:W3CDTF">2015-05-20T08:18:53Z</dcterms:created>
  <dcterms:modified xsi:type="dcterms:W3CDTF">2017-12-01T12:16:11Z</dcterms:modified>
</cp:coreProperties>
</file>