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8154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3.5.2018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04450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tr-TR" dirty="0"/>
              <a:t>Asıl başlık stilini düzenlemek için tıklayın</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87334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tr-TR" dirty="0"/>
              <a:t>Asıl başlık stilini düzenlemek için tıklayın</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tr-TR" dirty="0"/>
              <a:t>Asıl metin stillerini düzenle</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
        <p:nvSpPr>
          <p:cNvPr id="12" name="TextBox 11"/>
          <p:cNvSpPr txBox="1"/>
          <p:nvPr/>
        </p:nvSpPr>
        <p:spPr>
          <a:xfrm>
            <a:off x="673721" y="971253"/>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7"/>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06244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829056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62360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10708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727233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8381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577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360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t>3.5.2018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01317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t>3.5.2018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11383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7" name="Date Placeholder 2"/>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3293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64822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7" name="Date Placeholder 4"/>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92158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3.5.2018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95630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E2072480-10DA-4FB4-BEAE-2A1DEA90F248}" type="datetimeFigureOut">
              <a:rPr lang="tr-TR" smtClean="0"/>
              <a:t>3.5.2018</a:t>
            </a:fld>
            <a:endParaRPr lang="tr-T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4317261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8442" y="1060801"/>
            <a:ext cx="9104968" cy="2087581"/>
          </a:xfrm>
        </p:spPr>
        <p:txBody>
          <a:bodyPr/>
          <a:lstStyle/>
          <a:p>
            <a:r>
              <a:rPr lang="tr-TR" sz="5400" b="1" u="sng" dirty="0">
                <a:latin typeface="Constantia"/>
                <a:cs typeface="Calibri"/>
              </a:rPr>
              <a:t>A.Ü. GAMA MYO.  Elektrik ve Enerji Bölümü</a:t>
            </a:r>
            <a:r>
              <a:rPr lang="tr-TR" sz="5400" b="1" dirty="0">
                <a:latin typeface="Constantia"/>
                <a:cs typeface="Calibri"/>
              </a:rPr>
              <a:t> </a:t>
            </a:r>
            <a:endParaRPr lang="tr-TR" sz="5400">
              <a:latin typeface="Constantia"/>
              <a:cs typeface="Calibri"/>
            </a:endParaRPr>
          </a:p>
        </p:txBody>
      </p:sp>
      <p:sp>
        <p:nvSpPr>
          <p:cNvPr id="3" name="Alt Başlık 2"/>
          <p:cNvSpPr>
            <a:spLocks noGrp="1"/>
          </p:cNvSpPr>
          <p:nvPr>
            <p:ph type="subTitle" idx="1"/>
          </p:nvPr>
        </p:nvSpPr>
        <p:spPr>
          <a:xfrm>
            <a:off x="551442" y="3517379"/>
            <a:ext cx="6620968" cy="861420"/>
          </a:xfrm>
        </p:spPr>
        <p:txBody>
          <a:bodyPr vert="horz" lIns="91440" tIns="45720" rIns="91440" bIns="45720" rtlCol="0" anchor="t">
            <a:noAutofit/>
          </a:bodyPr>
          <a:lstStyle/>
          <a:p>
            <a:r>
              <a:rPr lang="tr-TR" sz="4000" b="1" dirty="0"/>
              <a:t>Enerji kaynakları ve dönüştürme sistemleri </a:t>
            </a:r>
          </a:p>
          <a:p>
            <a:r>
              <a:rPr lang="tr-TR" sz="4000" b="1" dirty="0"/>
              <a:t>11. hafta </a:t>
            </a:r>
          </a:p>
        </p:txBody>
      </p:sp>
      <p:pic>
        <p:nvPicPr>
          <p:cNvPr id="4" name="Resim 4">
            <a:extLst>
              <a:ext uri="{FF2B5EF4-FFF2-40B4-BE49-F238E27FC236}">
                <a16:creationId xmlns:a16="http://schemas.microsoft.com/office/drawing/2014/main" id="{EC12C194-2704-4948-8A3C-041E817AE56B}"/>
              </a:ext>
            </a:extLst>
          </p:cNvPr>
          <p:cNvPicPr>
            <a:picLocks noChangeAspect="1"/>
          </p:cNvPicPr>
          <p:nvPr/>
        </p:nvPicPr>
        <p:blipFill>
          <a:blip r:embed="rId2"/>
          <a:stretch>
            <a:fillRect/>
          </a:stretch>
        </p:blipFill>
        <p:spPr>
          <a:xfrm>
            <a:off x="4012" y="4012"/>
            <a:ext cx="970774" cy="970774"/>
          </a:xfrm>
          <a:prstGeom prst="rect">
            <a:avLst/>
          </a:prstGeom>
        </p:spPr>
      </p:pic>
      <p:pic>
        <p:nvPicPr>
          <p:cNvPr id="6" name="Resim 6">
            <a:extLst>
              <a:ext uri="{FF2B5EF4-FFF2-40B4-BE49-F238E27FC236}">
                <a16:creationId xmlns:a16="http://schemas.microsoft.com/office/drawing/2014/main" id="{92C851BB-007E-4DAC-8FE5-F51CA7D41281}"/>
              </a:ext>
            </a:extLst>
          </p:cNvPr>
          <p:cNvPicPr>
            <a:picLocks noChangeAspect="1"/>
          </p:cNvPicPr>
          <p:nvPr/>
        </p:nvPicPr>
        <p:blipFill>
          <a:blip r:embed="rId2"/>
          <a:stretch>
            <a:fillRect/>
          </a:stretch>
        </p:blipFill>
        <p:spPr>
          <a:xfrm>
            <a:off x="8100535" y="4012"/>
            <a:ext cx="1039452" cy="1059074"/>
          </a:xfrm>
          <a:prstGeom prst="rect">
            <a:avLst/>
          </a:prstGeom>
        </p:spPr>
      </p:pic>
    </p:spTree>
    <p:extLst>
      <p:ext uri="{BB962C8B-B14F-4D97-AF65-F5344CB8AC3E}">
        <p14:creationId xmlns:p14="http://schemas.microsoft.com/office/powerpoint/2010/main" val="223773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5276C0-9B7D-4B86-856C-500151D0753F}"/>
              </a:ext>
            </a:extLst>
          </p:cNvPr>
          <p:cNvSpPr>
            <a:spLocks noGrp="1"/>
          </p:cNvSpPr>
          <p:nvPr>
            <p:ph type="title"/>
          </p:nvPr>
        </p:nvSpPr>
        <p:spPr/>
        <p:txBody>
          <a:bodyPr/>
          <a:lstStyle/>
          <a:p>
            <a:pPr algn="ctr"/>
            <a:r>
              <a:rPr lang="tr-TR" b="1" dirty="0"/>
              <a:t>GAZ TÜRBİNLERİ</a:t>
            </a:r>
            <a:br>
              <a:rPr lang="tr-TR" b="1" dirty="0">
                <a:solidFill>
                  <a:srgbClr val="EBEBEB"/>
                </a:solidFill>
                <a:ea typeface="+mj-lt"/>
                <a:cs typeface="+mj-lt"/>
              </a:rPr>
            </a:br>
            <a:endParaRPr lang="tr-TR" b="1" dirty="0"/>
          </a:p>
        </p:txBody>
      </p:sp>
      <p:sp>
        <p:nvSpPr>
          <p:cNvPr id="3" name="İçerik Yer Tutucusu 2">
            <a:extLst>
              <a:ext uri="{FF2B5EF4-FFF2-40B4-BE49-F238E27FC236}">
                <a16:creationId xmlns:a16="http://schemas.microsoft.com/office/drawing/2014/main" id="{A0FF4065-BDBC-48A8-8CA1-1F4DDA72C3C5}"/>
              </a:ext>
            </a:extLst>
          </p:cNvPr>
          <p:cNvSpPr>
            <a:spLocks noGrp="1"/>
          </p:cNvSpPr>
          <p:nvPr>
            <p:ph idx="1"/>
          </p:nvPr>
        </p:nvSpPr>
        <p:spPr>
          <a:xfrm>
            <a:off x="482428" y="1377183"/>
            <a:ext cx="8348924" cy="5302537"/>
          </a:xfrm>
        </p:spPr>
        <p:txBody>
          <a:bodyPr vert="horz" lIns="91440" tIns="45720" rIns="91440" bIns="45720" rtlCol="0" anchor="t">
            <a:normAutofit fontScale="92500" lnSpcReduction="20000"/>
          </a:bodyPr>
          <a:lstStyle/>
          <a:p>
            <a:r>
              <a:rPr lang="tr-TR" b="1" dirty="0"/>
              <a:t>Gaz Türbini Parçaları</a:t>
            </a:r>
            <a:endParaRPr lang="tr-TR" dirty="0"/>
          </a:p>
          <a:p>
            <a:pPr algn="just">
              <a:buClr>
                <a:srgbClr val="8AD0D6"/>
              </a:buClr>
            </a:pPr>
            <a:r>
              <a:rPr lang="tr-TR" dirty="0"/>
              <a:t>Gaz türbinlerinin en önemli parçaları; kompresör, yanma odası ve türbinlerdir. Bazı gaz türbinlerinde ısı değiştiriciler de mevcuttur.</a:t>
            </a:r>
            <a:br>
              <a:rPr lang="tr-TR" dirty="0"/>
            </a:br>
            <a:br>
              <a:rPr lang="tr-TR" dirty="0"/>
            </a:br>
            <a:r>
              <a:rPr lang="tr-TR" dirty="0"/>
              <a:t>Kompresörler: Genel olarak merkezi ve eksenli olmak üzere iki tür kompresör mevcuttur. Birincisinde hava, merkez kısımda alınarak yarıçap doğrultusunda, basıncı ve hızı büyüyerek hareket eder. Hız oldukça büyür, daha sonra hız düşürülerek basınç yükseltilir. Sıkıştırmanın sonucunda ve başlangıcındaki basınç oranları 1/4 ile 1/5 civarındadır. </a:t>
            </a:r>
            <a:r>
              <a:rPr lang="tr-TR" dirty="0" err="1"/>
              <a:t>Merkezsel</a:t>
            </a:r>
            <a:r>
              <a:rPr lang="tr-TR" dirty="0"/>
              <a:t> motorları dayanıklı ve oldukça ucuzdur. Fakat verimleri düşüktür. Küçük güçler için kullanılır.</a:t>
            </a:r>
            <a:br>
              <a:rPr lang="tr-TR" dirty="0"/>
            </a:br>
            <a:r>
              <a:rPr lang="tr-TR" dirty="0" err="1"/>
              <a:t>Eksenel</a:t>
            </a:r>
            <a:r>
              <a:rPr lang="tr-TR" dirty="0"/>
              <a:t> akışlı kompresörler ise, arka arkaya sıralanan sabit ve hareketli kanatlardan meydana gelir. Hareketliler havaya enerji verirken, sabitler hızı basınca çevirir. Aynı zamanda havayı rotora uygun açı ile iletirler. Pek çok devreden ibaret olup, bunların her birinde rotor (dönen parça) ve stator (sabit parça) mevcuttur. Genellikle 6-7 devre olurlar. Bu şekilde çok devreli olması maliyeti artırmaktadır. Ayrıca havadaki yabancı maddelere karşı </a:t>
            </a:r>
            <a:r>
              <a:rPr lang="tr-TR" dirty="0" err="1"/>
              <a:t>hassasdır</a:t>
            </a:r>
            <a:r>
              <a:rPr lang="tr-TR" dirty="0"/>
              <a:t>. Çok küçük olanlar hariç, verimleri diğer türlere </a:t>
            </a:r>
            <a:r>
              <a:rPr lang="tr-TR" dirty="0" err="1"/>
              <a:t>nisbetle</a:t>
            </a:r>
            <a:r>
              <a:rPr lang="tr-TR" dirty="0"/>
              <a:t> yüksektir. </a:t>
            </a:r>
            <a:r>
              <a:rPr lang="tr-TR" dirty="0" err="1"/>
              <a:t>Merkezsel</a:t>
            </a:r>
            <a:r>
              <a:rPr lang="tr-TR" dirty="0"/>
              <a:t> olanların verimleri 0,78-0,82 arasında, </a:t>
            </a:r>
            <a:r>
              <a:rPr lang="tr-TR" dirty="0" err="1"/>
              <a:t>eksensel</a:t>
            </a:r>
            <a:r>
              <a:rPr lang="tr-TR" dirty="0"/>
              <a:t> akışlı olanlarınki ise 0,82-0,87 civarındadır.</a:t>
            </a:r>
          </a:p>
          <a:p>
            <a:pPr>
              <a:buClr>
                <a:srgbClr val="8AD0D6"/>
              </a:buClr>
            </a:pPr>
            <a:endParaRPr lang="tr-TR" dirty="0"/>
          </a:p>
        </p:txBody>
      </p:sp>
      <p:pic>
        <p:nvPicPr>
          <p:cNvPr id="5" name="Resim 4">
            <a:extLst>
              <a:ext uri="{FF2B5EF4-FFF2-40B4-BE49-F238E27FC236}">
                <a16:creationId xmlns:a16="http://schemas.microsoft.com/office/drawing/2014/main" id="{046E4067-29D0-4900-943C-8095E022A7B0}"/>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26498C9B-3D6D-4385-B3E3-5600138C0761}"/>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265888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0F1F27-5B6D-4E36-92F6-CC3F922BCBEC}"/>
              </a:ext>
            </a:extLst>
          </p:cNvPr>
          <p:cNvSpPr>
            <a:spLocks noGrp="1"/>
          </p:cNvSpPr>
          <p:nvPr>
            <p:ph type="title"/>
          </p:nvPr>
        </p:nvSpPr>
        <p:spPr/>
        <p:txBody>
          <a:bodyPr/>
          <a:lstStyle/>
          <a:p>
            <a:pPr algn="ctr"/>
            <a:r>
              <a:rPr lang="tr-TR" b="1" dirty="0"/>
              <a:t>GAZ TÜRBİNLERİ </a:t>
            </a:r>
            <a:endParaRPr lang="tr-TR"/>
          </a:p>
        </p:txBody>
      </p:sp>
      <p:sp>
        <p:nvSpPr>
          <p:cNvPr id="3" name="İçerik Yer Tutucusu 2">
            <a:extLst>
              <a:ext uri="{FF2B5EF4-FFF2-40B4-BE49-F238E27FC236}">
                <a16:creationId xmlns:a16="http://schemas.microsoft.com/office/drawing/2014/main" id="{50B1D24E-2B74-4036-87F2-AE756C003A21}"/>
              </a:ext>
            </a:extLst>
          </p:cNvPr>
          <p:cNvSpPr>
            <a:spLocks noGrp="1"/>
          </p:cNvSpPr>
          <p:nvPr>
            <p:ph idx="1"/>
          </p:nvPr>
        </p:nvSpPr>
        <p:spPr>
          <a:xfrm>
            <a:off x="65484" y="1233410"/>
            <a:ext cx="8809000" cy="5546952"/>
          </a:xfrm>
        </p:spPr>
        <p:txBody>
          <a:bodyPr vert="horz" lIns="91440" tIns="45720" rIns="91440" bIns="45720" rtlCol="0" anchor="t">
            <a:normAutofit/>
          </a:bodyPr>
          <a:lstStyle/>
          <a:p>
            <a:r>
              <a:rPr lang="tr-TR" b="1" i="1" dirty="0"/>
              <a:t>Türbinler:</a:t>
            </a:r>
            <a:r>
              <a:rPr lang="tr-TR" dirty="0"/>
              <a:t> Kompresörlere göre daha basittirler. İç verimleri 0,87-0,90 arasındadır. Türbinde gaz genişler ve kanallar arasında hızlanır. Akış sırasında doğacak </a:t>
            </a:r>
            <a:r>
              <a:rPr lang="tr-TR" dirty="0" err="1"/>
              <a:t>türbilans</a:t>
            </a:r>
            <a:r>
              <a:rPr lang="tr-TR" dirty="0"/>
              <a:t>, verimi düşürür. Genel olarak türbinler </a:t>
            </a:r>
            <a:r>
              <a:rPr lang="tr-TR" dirty="0" err="1"/>
              <a:t>eksensel</a:t>
            </a:r>
            <a:r>
              <a:rPr lang="tr-TR" dirty="0"/>
              <a:t> akışlı olup, </a:t>
            </a:r>
            <a:r>
              <a:rPr lang="tr-TR" dirty="0" err="1"/>
              <a:t>merkezsel</a:t>
            </a:r>
            <a:r>
              <a:rPr lang="tr-TR" dirty="0"/>
              <a:t> olanları nadirdir. Kompresörlerde açıklanan benzer fayda ve mahzurlar burada geçerlidir.</a:t>
            </a:r>
            <a:br>
              <a:rPr lang="tr-TR" dirty="0"/>
            </a:br>
            <a:r>
              <a:rPr lang="tr-TR" b="1" i="1" dirty="0"/>
              <a:t>Yanma odaları:</a:t>
            </a:r>
            <a:r>
              <a:rPr lang="tr-TR" dirty="0"/>
              <a:t> Tek veya çok olabilir. Yanma odaları ve karışımın uygun terkibi deneylerle elde edilir.</a:t>
            </a:r>
            <a:br>
              <a:rPr lang="tr-TR" dirty="0"/>
            </a:br>
            <a:r>
              <a:rPr lang="tr-TR" b="1" i="1" dirty="0"/>
              <a:t>Yakıtlar:</a:t>
            </a:r>
            <a:r>
              <a:rPr lang="tr-TR" dirty="0"/>
              <a:t> Yanma odasında gazın ısıtılması için kullanılırlar. Tabii gaz en düşük korozyona sebep  olduğundan, en çok arzu edilen yakıttır. Hafif sıvı yakıtlar yanında, düşük işletme sıcaklarında ağır petrol ürünleri de kullanılabilir. Ancak bazı durumlarda yakıt önce bir muameleye tabi tutularak, yanma odasının temizliği sağlanır.</a:t>
            </a:r>
            <a:br>
              <a:rPr lang="tr-TR" dirty="0"/>
            </a:br>
            <a:r>
              <a:rPr lang="tr-TR" dirty="0"/>
              <a:t>Basit bir gaz türbininin verimi, % 20 ile % 25 civarındadır. Ancak türbinden çıkan sıcak hava ile giren hava, ısıtılarak verim % 30’a kadar yükseltilebilir. Maksimum verim için lazım olan basınç oranı da bu halde azalır. Sıkıştırma anında hava soğutulursa, sıkıştırmak için gerekli olan iş azalır. Ancak verimde pek az değişiklik olur.</a:t>
            </a:r>
          </a:p>
        </p:txBody>
      </p:sp>
      <p:pic>
        <p:nvPicPr>
          <p:cNvPr id="5" name="Resim 4">
            <a:extLst>
              <a:ext uri="{FF2B5EF4-FFF2-40B4-BE49-F238E27FC236}">
                <a16:creationId xmlns:a16="http://schemas.microsoft.com/office/drawing/2014/main" id="{683AD0BE-61F7-4CA9-B14A-27B288D23809}"/>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5999A38D-2512-45E2-82DF-4855BE8D7B49}"/>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334357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974941-265C-4A32-A7AC-E3E22E1DE1CD}"/>
              </a:ext>
            </a:extLst>
          </p:cNvPr>
          <p:cNvSpPr>
            <a:spLocks noGrp="1"/>
          </p:cNvSpPr>
          <p:nvPr>
            <p:ph type="title"/>
          </p:nvPr>
        </p:nvSpPr>
        <p:spPr>
          <a:xfrm>
            <a:off x="829641" y="1962341"/>
            <a:ext cx="7053542" cy="1400530"/>
          </a:xfrm>
        </p:spPr>
        <p:txBody>
          <a:bodyPr/>
          <a:lstStyle/>
          <a:p>
            <a:pPr algn="ctr"/>
            <a:r>
              <a:rPr lang="tr-TR" b="1" dirty="0"/>
              <a:t>KAYNAKÇA</a:t>
            </a:r>
            <a:br>
              <a:rPr lang="tr-TR" b="1" dirty="0"/>
            </a:br>
            <a:br>
              <a:rPr lang="tr-TR" b="1" dirty="0"/>
            </a:br>
            <a:r>
              <a:rPr lang="tr-TR" sz="2500" dirty="0"/>
              <a:t>https://teknolojiprojeleri.com/mekanik/buhar-turbini-nedir-nasil-calisir</a:t>
            </a:r>
            <a:br>
              <a:rPr lang="tr-TR" sz="2500" dirty="0"/>
            </a:br>
            <a:br>
              <a:rPr lang="tr-TR" sz="2500" dirty="0">
                <a:solidFill>
                  <a:srgbClr val="EBEBEB"/>
                </a:solidFill>
              </a:rPr>
            </a:br>
            <a:r>
              <a:rPr lang="tr-TR" sz="2500" dirty="0">
                <a:solidFill>
                  <a:srgbClr val="FFFFFF"/>
                </a:solidFill>
                <a:hlinkClick r:id="rId2" invalidUrl="http://"/>
              </a:rPr>
              <a:t>http://www.elektrikport.com/teknik-kutuphane/gaz-turbini-nedir/7933#ad-image-0</a:t>
            </a:r>
            <a:br>
              <a:rPr lang="tr-TR" sz="2500" dirty="0">
                <a:solidFill>
                  <a:srgbClr val="FFFFFF"/>
                </a:solidFill>
                <a:hlinkClick r:id="rId3" invalidUrl="http://"/>
              </a:rPr>
            </a:br>
            <a:endParaRPr lang="tr-TR" dirty="0"/>
          </a:p>
        </p:txBody>
      </p:sp>
      <p:pic>
        <p:nvPicPr>
          <p:cNvPr id="5" name="Resim 4">
            <a:extLst>
              <a:ext uri="{FF2B5EF4-FFF2-40B4-BE49-F238E27FC236}">
                <a16:creationId xmlns:a16="http://schemas.microsoft.com/office/drawing/2014/main" id="{84E31CC1-8E34-4838-A06A-19F67815D164}"/>
              </a:ext>
            </a:extLst>
          </p:cNvPr>
          <p:cNvPicPr>
            <a:picLocks noChangeAspect="1"/>
          </p:cNvPicPr>
          <p:nvPr/>
        </p:nvPicPr>
        <p:blipFill>
          <a:blip r:embed="rId4"/>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7D0AE8D7-8C1D-4A27-BCD1-BFA49789DDEE}"/>
              </a:ext>
            </a:extLst>
          </p:cNvPr>
          <p:cNvPicPr>
            <a:picLocks noChangeAspect="1"/>
          </p:cNvPicPr>
          <p:nvPr/>
        </p:nvPicPr>
        <p:blipFill>
          <a:blip r:embed="rId4"/>
          <a:stretch>
            <a:fillRect/>
          </a:stretch>
        </p:blipFill>
        <p:spPr>
          <a:xfrm>
            <a:off x="8149590" y="4012"/>
            <a:ext cx="990396" cy="990396"/>
          </a:xfrm>
          <a:prstGeom prst="rect">
            <a:avLst/>
          </a:prstGeom>
        </p:spPr>
      </p:pic>
    </p:spTree>
    <p:extLst>
      <p:ext uri="{BB962C8B-B14F-4D97-AF65-F5344CB8AC3E}">
        <p14:creationId xmlns:p14="http://schemas.microsoft.com/office/powerpoint/2010/main" val="120162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6BE525-9B8A-4917-8E91-DE09C36A9849}"/>
              </a:ext>
            </a:extLst>
          </p:cNvPr>
          <p:cNvSpPr>
            <a:spLocks noGrp="1"/>
          </p:cNvSpPr>
          <p:nvPr>
            <p:ph type="title"/>
          </p:nvPr>
        </p:nvSpPr>
        <p:spPr>
          <a:xfrm>
            <a:off x="1960584" y="803718"/>
            <a:ext cx="7053542" cy="1400530"/>
          </a:xfrm>
        </p:spPr>
        <p:txBody>
          <a:bodyPr/>
          <a:lstStyle/>
          <a:p>
            <a:r>
              <a:rPr lang="tr-TR" sz="5400" b="1" u="sng" dirty="0"/>
              <a:t>İÇİNDEKİLER</a:t>
            </a:r>
            <a:r>
              <a:rPr lang="tr-TR" sz="5400" b="1" dirty="0"/>
              <a:t> </a:t>
            </a:r>
            <a:endParaRPr lang="tr-TR" sz="5400" b="1" u="sng" dirty="0"/>
          </a:p>
        </p:txBody>
      </p:sp>
      <p:sp>
        <p:nvSpPr>
          <p:cNvPr id="3" name="İçerik Yer Tutucusu 2">
            <a:extLst>
              <a:ext uri="{FF2B5EF4-FFF2-40B4-BE49-F238E27FC236}">
                <a16:creationId xmlns:a16="http://schemas.microsoft.com/office/drawing/2014/main" id="{F9C3AAD9-16C4-4F65-AD18-497463E20D0C}"/>
              </a:ext>
            </a:extLst>
          </p:cNvPr>
          <p:cNvSpPr>
            <a:spLocks noGrp="1"/>
          </p:cNvSpPr>
          <p:nvPr>
            <p:ph idx="1"/>
          </p:nvPr>
        </p:nvSpPr>
        <p:spPr>
          <a:xfrm>
            <a:off x="584734" y="2911672"/>
            <a:ext cx="8212618" cy="1406274"/>
          </a:xfrm>
        </p:spPr>
        <p:txBody>
          <a:bodyPr vert="horz" lIns="91440" tIns="45720" rIns="91440" bIns="45720" rtlCol="0" anchor="t">
            <a:normAutofit fontScale="92500"/>
          </a:bodyPr>
          <a:lstStyle/>
          <a:p>
            <a:r>
              <a:rPr lang="tr-TR" sz="4000" b="1" dirty="0"/>
              <a:t>YANMA TEMELLİ TEKNOLOJİLER (Gaz Türbinleri, Buhar Türbinleri )</a:t>
            </a:r>
          </a:p>
          <a:p>
            <a:pPr marL="0" indent="0">
              <a:buClr>
                <a:srgbClr val="8AD0D6"/>
              </a:buClr>
              <a:buNone/>
            </a:pPr>
            <a:endParaRPr lang="tr-TR" sz="4000" b="1" dirty="0"/>
          </a:p>
        </p:txBody>
      </p:sp>
      <p:pic>
        <p:nvPicPr>
          <p:cNvPr id="5" name="Resim 4">
            <a:extLst>
              <a:ext uri="{FF2B5EF4-FFF2-40B4-BE49-F238E27FC236}">
                <a16:creationId xmlns:a16="http://schemas.microsoft.com/office/drawing/2014/main" id="{2F78D471-441C-446D-9B91-F3B38BA7A0E0}"/>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7D6B9EA4-79EB-4BAF-BC2F-221A13DDDE91}"/>
              </a:ext>
            </a:extLst>
          </p:cNvPr>
          <p:cNvPicPr>
            <a:picLocks noChangeAspect="1"/>
          </p:cNvPicPr>
          <p:nvPr/>
        </p:nvPicPr>
        <p:blipFill>
          <a:blip r:embed="rId2"/>
          <a:stretch>
            <a:fillRect/>
          </a:stretch>
        </p:blipFill>
        <p:spPr>
          <a:xfrm>
            <a:off x="8149591" y="4012"/>
            <a:ext cx="990396" cy="990396"/>
          </a:xfrm>
          <a:prstGeom prst="rect">
            <a:avLst/>
          </a:prstGeom>
        </p:spPr>
      </p:pic>
    </p:spTree>
    <p:extLst>
      <p:ext uri="{BB962C8B-B14F-4D97-AF65-F5344CB8AC3E}">
        <p14:creationId xmlns:p14="http://schemas.microsoft.com/office/powerpoint/2010/main" val="270633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10842D-0F09-4FC6-8AC3-85D06723A3EE}"/>
              </a:ext>
            </a:extLst>
          </p:cNvPr>
          <p:cNvSpPr>
            <a:spLocks noGrp="1"/>
          </p:cNvSpPr>
          <p:nvPr>
            <p:ph type="title"/>
          </p:nvPr>
        </p:nvSpPr>
        <p:spPr/>
        <p:txBody>
          <a:bodyPr/>
          <a:lstStyle/>
          <a:p>
            <a:pPr algn="ctr"/>
            <a:r>
              <a:rPr lang="tr-TR" b="1" dirty="0"/>
              <a:t>BUHAR TÜRBİNLERİ</a:t>
            </a:r>
            <a:endParaRPr lang="tr-TR"/>
          </a:p>
        </p:txBody>
      </p:sp>
      <p:sp>
        <p:nvSpPr>
          <p:cNvPr id="3" name="İçerik Yer Tutucusu 2">
            <a:extLst>
              <a:ext uri="{FF2B5EF4-FFF2-40B4-BE49-F238E27FC236}">
                <a16:creationId xmlns:a16="http://schemas.microsoft.com/office/drawing/2014/main" id="{0BCA11DA-6622-4739-9BBB-F726297DBCE0}"/>
              </a:ext>
            </a:extLst>
          </p:cNvPr>
          <p:cNvSpPr>
            <a:spLocks noGrp="1"/>
          </p:cNvSpPr>
          <p:nvPr>
            <p:ph idx="1"/>
          </p:nvPr>
        </p:nvSpPr>
        <p:spPr>
          <a:xfrm>
            <a:off x="194880" y="1808504"/>
            <a:ext cx="8607717" cy="5331292"/>
          </a:xfrm>
        </p:spPr>
        <p:txBody>
          <a:bodyPr vert="horz" lIns="91440" tIns="45720" rIns="91440" bIns="45720" rtlCol="0" anchor="t">
            <a:normAutofit/>
          </a:bodyPr>
          <a:lstStyle/>
          <a:p>
            <a:r>
              <a:rPr lang="tr-TR" b="1" dirty="0"/>
              <a:t>Buhar Türbini Nedir? </a:t>
            </a:r>
          </a:p>
          <a:p>
            <a:pPr algn="just">
              <a:buClr>
                <a:srgbClr val="8AD0D6"/>
              </a:buClr>
            </a:pPr>
            <a:r>
              <a:rPr lang="tr-TR" dirty="0"/>
              <a:t>Dünya’da insanlar olduğu sürece enerjiye ihtiyaç duyacağız. Ayrıca artan nüfusla enerji ihtiyacımızda günden güne artmaktadır. Bu yüzden teknolojinin gelişmesiyle temel anlamda rüzgar, güneş, buhar veya nükleer enerji kaynakları, enerji ihtiyacı için kullanılmaktadır.</a:t>
            </a:r>
          </a:p>
          <a:p>
            <a:pPr algn="just">
              <a:buClr>
                <a:srgbClr val="8AD0D6"/>
              </a:buClr>
            </a:pPr>
            <a:r>
              <a:rPr lang="tr-TR" dirty="0"/>
              <a:t>Buhar türbinleri de, enerji ihtiyacını karşılaması için üretilmiş sistemlerdir. Buhar türbini, İngiliz mühendis olan Charles </a:t>
            </a:r>
            <a:r>
              <a:rPr lang="tr-TR" dirty="0" err="1"/>
              <a:t>Parsons</a:t>
            </a:r>
            <a:r>
              <a:rPr lang="tr-TR" dirty="0"/>
              <a:t> tarafından geliştirilmiştir. Buhar türbininin bir tanımını yapacak olursak, </a:t>
            </a:r>
            <a:r>
              <a:rPr lang="tr-TR" b="1" i="1" dirty="0"/>
              <a:t>yüksek bir basınç altında olan buharın sahip olmuş olduğu termal enerjiyi, mekanik enerjiye dönüştüren sistemin adıdır</a:t>
            </a:r>
            <a:r>
              <a:rPr lang="tr-TR" dirty="0"/>
              <a:t>. Burada bir enerji üretimi söz konusudur.</a:t>
            </a:r>
          </a:p>
          <a:p>
            <a:pPr>
              <a:buClr>
                <a:srgbClr val="8AD0D6"/>
              </a:buClr>
            </a:pPr>
            <a:endParaRPr lang="tr-TR" dirty="0"/>
          </a:p>
        </p:txBody>
      </p:sp>
      <p:pic>
        <p:nvPicPr>
          <p:cNvPr id="5" name="Resim 4">
            <a:extLst>
              <a:ext uri="{FF2B5EF4-FFF2-40B4-BE49-F238E27FC236}">
                <a16:creationId xmlns:a16="http://schemas.microsoft.com/office/drawing/2014/main" id="{E70B2A77-B062-47A2-9364-69930782E562}"/>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05FF2916-86F1-4B51-B269-E8D0FAF60891}"/>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29585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997C4DF-8571-499E-AC48-D718E51C6C38}"/>
              </a:ext>
            </a:extLst>
          </p:cNvPr>
          <p:cNvSpPr>
            <a:spLocks noGrp="1"/>
          </p:cNvSpPr>
          <p:nvPr>
            <p:ph type="title"/>
          </p:nvPr>
        </p:nvSpPr>
        <p:spPr/>
        <p:txBody>
          <a:bodyPr/>
          <a:lstStyle/>
          <a:p>
            <a:pPr algn="ctr"/>
            <a:r>
              <a:rPr lang="tr-TR" b="1" dirty="0"/>
              <a:t>BUHAR TÜRBİNLERİ</a:t>
            </a:r>
            <a:br>
              <a:rPr lang="tr-TR" b="1" dirty="0">
                <a:solidFill>
                  <a:srgbClr val="EBEBEB"/>
                </a:solidFill>
                <a:ea typeface="+mj-lt"/>
                <a:cs typeface="+mj-lt"/>
              </a:rPr>
            </a:br>
            <a:endParaRPr lang="tr-TR" b="1" dirty="0"/>
          </a:p>
        </p:txBody>
      </p:sp>
      <p:sp>
        <p:nvSpPr>
          <p:cNvPr id="3" name="İçerik Yer Tutucusu 2">
            <a:extLst>
              <a:ext uri="{FF2B5EF4-FFF2-40B4-BE49-F238E27FC236}">
                <a16:creationId xmlns:a16="http://schemas.microsoft.com/office/drawing/2014/main" id="{0E4CA1D0-1B80-4435-8BA5-392966EB9FF4}"/>
              </a:ext>
            </a:extLst>
          </p:cNvPr>
          <p:cNvSpPr>
            <a:spLocks noGrp="1"/>
          </p:cNvSpPr>
          <p:nvPr>
            <p:ph idx="1"/>
          </p:nvPr>
        </p:nvSpPr>
        <p:spPr>
          <a:xfrm>
            <a:off x="396163" y="1405938"/>
            <a:ext cx="8363302" cy="5158764"/>
          </a:xfrm>
        </p:spPr>
        <p:txBody>
          <a:bodyPr vert="horz" lIns="91440" tIns="45720" rIns="91440" bIns="45720" rtlCol="0" anchor="t">
            <a:normAutofit/>
          </a:bodyPr>
          <a:lstStyle/>
          <a:p>
            <a:r>
              <a:rPr lang="tr-TR" b="1" dirty="0"/>
              <a:t>Buhar Türbinleri Nasıl Çalışır? Kısımları Nelerdir?</a:t>
            </a:r>
            <a:endParaRPr lang="tr-TR" dirty="0"/>
          </a:p>
          <a:p>
            <a:pPr marL="0" indent="0" algn="just">
              <a:buClr>
                <a:srgbClr val="8AD0D6"/>
              </a:buClr>
              <a:buNone/>
            </a:pPr>
            <a:endParaRPr lang="tr-TR"/>
          </a:p>
          <a:p>
            <a:pPr marL="0" indent="0" algn="just">
              <a:buNone/>
            </a:pPr>
            <a:r>
              <a:rPr lang="tr-TR" dirty="0"/>
              <a:t>Buhar türbinlerinin en önemli kısımlarından bir tanesi, tambur şeklinde döner bir mildir. Bu </a:t>
            </a:r>
            <a:r>
              <a:rPr lang="tr-TR" dirty="0" err="1"/>
              <a:t>mile</a:t>
            </a:r>
            <a:r>
              <a:rPr lang="tr-TR" dirty="0" err="1">
                <a:solidFill>
                  <a:srgbClr val="FFFFFF"/>
                </a:solidFill>
              </a:rPr>
              <a:t>rotor</a:t>
            </a:r>
            <a:r>
              <a:rPr lang="tr-TR" dirty="0">
                <a:solidFill>
                  <a:srgbClr val="FFFFFF"/>
                </a:solidFill>
              </a:rPr>
              <a:t> </a:t>
            </a:r>
            <a:r>
              <a:rPr lang="tr-TR" dirty="0"/>
              <a:t>adı verilmekle birlikte, rotor silindir biçimindeki koruyucu yapıdaki bir kılıfın içerisine konumlandırılmış durumdadır. Kazandan gelen buhar silindirden geçer ve de bir buhar jeti haline dönüşür. Ardından da rotora takılmış olan bileziğin üstündeki kanatlara çarpar. Bu çarpma işlemiyle birlikte, buharın boşa gitmesi engellenir ve de bir enerji üretilmiş </a:t>
            </a:r>
            <a:r>
              <a:rPr lang="tr-TR" dirty="0" err="1"/>
              <a:t>olur</a:t>
            </a:r>
            <a:r>
              <a:rPr lang="tr-TR" b="1" dirty="0" err="1"/>
              <a:t>.</a:t>
            </a:r>
            <a:r>
              <a:rPr lang="tr-TR" dirty="0" err="1"/>
              <a:t>En</a:t>
            </a:r>
            <a:r>
              <a:rPr lang="tr-TR" dirty="0"/>
              <a:t> iyi sonucu alabilmek adına buharın püskürme hızının, kanatların dönme hızının iki katı olması gerekmektedir. Kazandan gelmekte olan buharın atmosfer basıncı, 14 kadardır. Bu basınca sahip buharın buhar türbinindeki silindirden püskürme hızı ise saniyede 600 metreden daha fazladır.</a:t>
            </a:r>
          </a:p>
          <a:p>
            <a:pPr>
              <a:buClr>
                <a:srgbClr val="8AD0D6"/>
              </a:buClr>
            </a:pPr>
            <a:endParaRPr lang="tr-TR" dirty="0"/>
          </a:p>
        </p:txBody>
      </p:sp>
      <p:pic>
        <p:nvPicPr>
          <p:cNvPr id="5" name="Resim 4">
            <a:extLst>
              <a:ext uri="{FF2B5EF4-FFF2-40B4-BE49-F238E27FC236}">
                <a16:creationId xmlns:a16="http://schemas.microsoft.com/office/drawing/2014/main" id="{B0ECEB2C-651E-4BD2-B1F0-AA81B08BCDB0}"/>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FFB3239F-CA1E-49E1-9AAF-E31056FB63DC}"/>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213603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5CCA7B-609E-41AC-98D7-78AC6FD68CB8}"/>
              </a:ext>
            </a:extLst>
          </p:cNvPr>
          <p:cNvSpPr>
            <a:spLocks noGrp="1"/>
          </p:cNvSpPr>
          <p:nvPr>
            <p:ph type="title"/>
          </p:nvPr>
        </p:nvSpPr>
        <p:spPr/>
        <p:txBody>
          <a:bodyPr/>
          <a:lstStyle/>
          <a:p>
            <a:pPr algn="ctr"/>
            <a:r>
              <a:rPr lang="tr-TR" b="1" dirty="0"/>
              <a:t>BUHAR TÜRBİNLERİ </a:t>
            </a:r>
            <a:endParaRPr lang="tr-TR"/>
          </a:p>
        </p:txBody>
      </p:sp>
      <p:sp>
        <p:nvSpPr>
          <p:cNvPr id="3" name="İçerik Yer Tutucusu 2">
            <a:extLst>
              <a:ext uri="{FF2B5EF4-FFF2-40B4-BE49-F238E27FC236}">
                <a16:creationId xmlns:a16="http://schemas.microsoft.com/office/drawing/2014/main" id="{B87DDA5D-6058-4572-A269-C1F032D201CD}"/>
              </a:ext>
            </a:extLst>
          </p:cNvPr>
          <p:cNvSpPr>
            <a:spLocks noGrp="1"/>
          </p:cNvSpPr>
          <p:nvPr>
            <p:ph idx="1"/>
          </p:nvPr>
        </p:nvSpPr>
        <p:spPr>
          <a:xfrm>
            <a:off x="482428" y="1463447"/>
            <a:ext cx="8492698" cy="5173141"/>
          </a:xfrm>
        </p:spPr>
        <p:txBody>
          <a:bodyPr vert="horz" lIns="91440" tIns="45720" rIns="91440" bIns="45720" rtlCol="0" anchor="t">
            <a:normAutofit/>
          </a:bodyPr>
          <a:lstStyle/>
          <a:p>
            <a:r>
              <a:rPr lang="tr-TR" dirty="0"/>
              <a:t>Buhar türbinlerinde bir ya da birden fazla rotora takılmış bilezik bulunabilmektedir. Eğer ki türbinde bir bilezik bulunursa, saniyede 600 metrenin üstünde bir hızla buhar gelirse, buharın bütün enerjisinin alınabilmesi için kanatların oldukça hızlı bir şekilde dönmesi gerekmektedir.</a:t>
            </a:r>
          </a:p>
          <a:p>
            <a:pPr algn="just">
              <a:buClr>
                <a:srgbClr val="8AD0D6"/>
              </a:buClr>
            </a:pPr>
            <a:r>
              <a:rPr lang="tr-TR" dirty="0"/>
              <a:t>Bu durumda kanatların oldukça hızlı dönebilmesi oldukça zor bir eylemdir. Bu nedenle de, buhar ilk kanat bileziğinden çıkar ve ardından silindir üzerinde bulunan başka bir kanat dizisinden geçirilir. Bu kanatların ismi ise, statordur. Yani buhar ilk kanattan ikincisine aktarılır. Ardından da ilk kanata geri aktarılır. Bu yenilenip duran bir süreçtir. Her geçiş sırasında, buharın hızı biraz daha düşürülmüş olmaktadır. Buharın hızı azaldıkça, basınç oranı da düşmektedir. Bunun sonucunda ise, buharın türbinde kapladığı alan daha da fazla olmaktadır</a:t>
            </a:r>
          </a:p>
          <a:p>
            <a:pPr>
              <a:buClr>
                <a:srgbClr val="8AD0D6"/>
              </a:buClr>
            </a:pPr>
            <a:endParaRPr lang="tr-TR" dirty="0"/>
          </a:p>
        </p:txBody>
      </p:sp>
      <p:pic>
        <p:nvPicPr>
          <p:cNvPr id="6" name="Resim 5">
            <a:extLst>
              <a:ext uri="{FF2B5EF4-FFF2-40B4-BE49-F238E27FC236}">
                <a16:creationId xmlns:a16="http://schemas.microsoft.com/office/drawing/2014/main" id="{D24653C1-6312-4B2A-8E90-A200F6D205F6}"/>
              </a:ext>
            </a:extLst>
          </p:cNvPr>
          <p:cNvPicPr>
            <a:picLocks noChangeAspect="1"/>
          </p:cNvPicPr>
          <p:nvPr/>
        </p:nvPicPr>
        <p:blipFill>
          <a:blip r:embed="rId2"/>
          <a:stretch>
            <a:fillRect/>
          </a:stretch>
        </p:blipFill>
        <p:spPr>
          <a:xfrm>
            <a:off x="4012" y="4012"/>
            <a:ext cx="990396" cy="990396"/>
          </a:xfrm>
          <a:prstGeom prst="rect">
            <a:avLst/>
          </a:prstGeom>
        </p:spPr>
      </p:pic>
      <p:pic>
        <p:nvPicPr>
          <p:cNvPr id="8" name="Resim 7">
            <a:extLst>
              <a:ext uri="{FF2B5EF4-FFF2-40B4-BE49-F238E27FC236}">
                <a16:creationId xmlns:a16="http://schemas.microsoft.com/office/drawing/2014/main" id="{9D514151-A6EF-4BFA-8683-51B852A065A8}"/>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102218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45DFB9-7DE3-4F17-827F-FAB3DD508BCB}"/>
              </a:ext>
            </a:extLst>
          </p:cNvPr>
          <p:cNvSpPr>
            <a:spLocks noGrp="1"/>
          </p:cNvSpPr>
          <p:nvPr>
            <p:ph type="title"/>
          </p:nvPr>
        </p:nvSpPr>
        <p:spPr/>
        <p:txBody>
          <a:bodyPr/>
          <a:lstStyle/>
          <a:p>
            <a:pPr algn="ctr"/>
            <a:r>
              <a:rPr lang="tr-TR" b="1" dirty="0"/>
              <a:t>BUHAR TÜRBİNLERİ </a:t>
            </a:r>
            <a:endParaRPr lang="tr-TR" dirty="0"/>
          </a:p>
        </p:txBody>
      </p:sp>
      <p:sp>
        <p:nvSpPr>
          <p:cNvPr id="3" name="İçerik Yer Tutucusu 2">
            <a:extLst>
              <a:ext uri="{FF2B5EF4-FFF2-40B4-BE49-F238E27FC236}">
                <a16:creationId xmlns:a16="http://schemas.microsoft.com/office/drawing/2014/main" id="{B45B5713-F001-4696-A4F5-0C61E0EEF20D}"/>
              </a:ext>
            </a:extLst>
          </p:cNvPr>
          <p:cNvSpPr>
            <a:spLocks noGrp="1"/>
          </p:cNvSpPr>
          <p:nvPr>
            <p:ph idx="1"/>
          </p:nvPr>
        </p:nvSpPr>
        <p:spPr>
          <a:xfrm>
            <a:off x="309900" y="1276542"/>
            <a:ext cx="8722735" cy="5388801"/>
          </a:xfrm>
        </p:spPr>
        <p:txBody>
          <a:bodyPr vert="horz" lIns="91440" tIns="45720" rIns="91440" bIns="45720" rtlCol="0" anchor="t">
            <a:normAutofit/>
          </a:bodyPr>
          <a:lstStyle/>
          <a:p>
            <a:r>
              <a:rPr lang="tr-TR" b="1" dirty="0"/>
              <a:t>Buhar Türbinlerinin Kullanıldığı Alanlar</a:t>
            </a:r>
            <a:endParaRPr lang="tr-TR" dirty="0"/>
          </a:p>
          <a:p>
            <a:pPr algn="just">
              <a:buClr>
                <a:srgbClr val="8AD0D6"/>
              </a:buClr>
            </a:pPr>
            <a:r>
              <a:rPr lang="tr-TR" dirty="0"/>
              <a:t>Buhar türbinlerinin kullanıldığı alanlar, öncelikle elektrik santralleridir. Elektrik santrallerinde bulunan üreteçler, bu türbinler sayesinde çalıştırılmaktadır. Aynı zamanda buharlı gemilerin pervanelerinin döndürülmesinde de, buhar türbinlerinden faydalanılmaktadır. </a:t>
            </a:r>
            <a:r>
              <a:rPr lang="tr-TR" dirty="0" err="1"/>
              <a:t>Parsons</a:t>
            </a:r>
            <a:r>
              <a:rPr lang="tr-TR" dirty="0"/>
              <a:t> dışında başka mühendisler tarafından da değişik türlerde buhar türbinleri tasarlanmıştır. Bu türbinlerden birisi, yüksek hıza ve de tek dizi kanata sahip olan küçük buhar türbinidir. Bu türbin, 1882 senesinde mühendis Karl </a:t>
            </a:r>
            <a:r>
              <a:rPr lang="tr-TR" dirty="0" err="1"/>
              <a:t>Gustaf</a:t>
            </a:r>
            <a:r>
              <a:rPr lang="tr-TR" dirty="0"/>
              <a:t> de </a:t>
            </a:r>
            <a:r>
              <a:rPr lang="tr-TR" dirty="0" err="1"/>
              <a:t>Laval</a:t>
            </a:r>
            <a:r>
              <a:rPr lang="tr-TR" dirty="0"/>
              <a:t> tarafından geliştirilmiştir. Bu mühendis aynı zamanda, </a:t>
            </a:r>
            <a:r>
              <a:rPr lang="tr-TR" dirty="0" err="1"/>
              <a:t>redüktör</a:t>
            </a:r>
            <a:r>
              <a:rPr lang="tr-TR" dirty="0"/>
              <a:t> adı verilen dişli çark donamını da bulmuştur. Bu donanımın bulunmasındaki amaç ise, yüksek bir hızla dönmekte olan türbin aracılığıyla düşük hızdaki bir pervaneyi döndürebilmek ya da bir makineyi çalıştırabilmektedir.</a:t>
            </a:r>
          </a:p>
          <a:p>
            <a:pPr>
              <a:buClr>
                <a:srgbClr val="8AD0D6"/>
              </a:buClr>
            </a:pPr>
            <a:endParaRPr lang="tr-TR" dirty="0"/>
          </a:p>
        </p:txBody>
      </p:sp>
      <p:pic>
        <p:nvPicPr>
          <p:cNvPr id="5" name="Resim 4">
            <a:extLst>
              <a:ext uri="{FF2B5EF4-FFF2-40B4-BE49-F238E27FC236}">
                <a16:creationId xmlns:a16="http://schemas.microsoft.com/office/drawing/2014/main" id="{DC42F436-98C7-4F43-A99F-FB1EFC5AC2CC}"/>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39EF6E83-9DA9-4CCB-9153-BF2675218223}"/>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19496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12F5C9-F391-43D4-8294-6F60006E446E}"/>
              </a:ext>
            </a:extLst>
          </p:cNvPr>
          <p:cNvSpPr>
            <a:spLocks noGrp="1"/>
          </p:cNvSpPr>
          <p:nvPr>
            <p:ph type="title"/>
          </p:nvPr>
        </p:nvSpPr>
        <p:spPr/>
        <p:txBody>
          <a:bodyPr/>
          <a:lstStyle/>
          <a:p>
            <a:pPr algn="ctr"/>
            <a:r>
              <a:rPr lang="tr-TR" b="1" dirty="0"/>
              <a:t>BUHAR TÜRBİNLERİ </a:t>
            </a:r>
            <a:endParaRPr lang="tr-TR"/>
          </a:p>
        </p:txBody>
      </p:sp>
      <p:pic>
        <p:nvPicPr>
          <p:cNvPr id="4" name="Resim 4" descr="nesne içeren bir resim&#10;&#10;Çok yüksek güvenilirlikle oluşturulmuş açıklama">
            <a:extLst>
              <a:ext uri="{FF2B5EF4-FFF2-40B4-BE49-F238E27FC236}">
                <a16:creationId xmlns:a16="http://schemas.microsoft.com/office/drawing/2014/main" id="{D67AC74B-91B6-422D-B821-775D42B1961A}"/>
              </a:ext>
            </a:extLst>
          </p:cNvPr>
          <p:cNvPicPr>
            <a:picLocks noGrp="1" noChangeAspect="1"/>
          </p:cNvPicPr>
          <p:nvPr>
            <p:ph idx="1"/>
          </p:nvPr>
        </p:nvPicPr>
        <p:blipFill>
          <a:blip r:embed="rId2"/>
          <a:stretch>
            <a:fillRect/>
          </a:stretch>
        </p:blipFill>
        <p:spPr>
          <a:xfrm>
            <a:off x="497340" y="1393621"/>
            <a:ext cx="7787136" cy="5226528"/>
          </a:xfrm>
          <a:prstGeom prst="rect">
            <a:avLst/>
          </a:prstGeom>
        </p:spPr>
      </p:pic>
      <p:pic>
        <p:nvPicPr>
          <p:cNvPr id="7" name="Resim 6">
            <a:extLst>
              <a:ext uri="{FF2B5EF4-FFF2-40B4-BE49-F238E27FC236}">
                <a16:creationId xmlns:a16="http://schemas.microsoft.com/office/drawing/2014/main" id="{824A0A52-47CA-4900-9DA8-A1628D14568C}"/>
              </a:ext>
            </a:extLst>
          </p:cNvPr>
          <p:cNvPicPr>
            <a:picLocks noChangeAspect="1"/>
          </p:cNvPicPr>
          <p:nvPr/>
        </p:nvPicPr>
        <p:blipFill>
          <a:blip r:embed="rId3"/>
          <a:stretch>
            <a:fillRect/>
          </a:stretch>
        </p:blipFill>
        <p:spPr>
          <a:xfrm>
            <a:off x="4012" y="4012"/>
            <a:ext cx="990396" cy="990396"/>
          </a:xfrm>
          <a:prstGeom prst="rect">
            <a:avLst/>
          </a:prstGeom>
        </p:spPr>
      </p:pic>
      <p:pic>
        <p:nvPicPr>
          <p:cNvPr id="9" name="Resim 8">
            <a:extLst>
              <a:ext uri="{FF2B5EF4-FFF2-40B4-BE49-F238E27FC236}">
                <a16:creationId xmlns:a16="http://schemas.microsoft.com/office/drawing/2014/main" id="{D79E3F31-A390-411D-97DE-80EF1A1C3C0E}"/>
              </a:ext>
            </a:extLst>
          </p:cNvPr>
          <p:cNvPicPr>
            <a:picLocks noChangeAspect="1"/>
          </p:cNvPicPr>
          <p:nvPr/>
        </p:nvPicPr>
        <p:blipFill>
          <a:blip r:embed="rId3"/>
          <a:stretch>
            <a:fillRect/>
          </a:stretch>
        </p:blipFill>
        <p:spPr>
          <a:xfrm>
            <a:off x="8149590" y="4012"/>
            <a:ext cx="990396" cy="990396"/>
          </a:xfrm>
          <a:prstGeom prst="rect">
            <a:avLst/>
          </a:prstGeom>
        </p:spPr>
      </p:pic>
    </p:spTree>
    <p:extLst>
      <p:ext uri="{BB962C8B-B14F-4D97-AF65-F5344CB8AC3E}">
        <p14:creationId xmlns:p14="http://schemas.microsoft.com/office/powerpoint/2010/main" val="206656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1EF99F1-8295-494D-BB54-7E8C9B1B5817}"/>
              </a:ext>
            </a:extLst>
          </p:cNvPr>
          <p:cNvSpPr>
            <a:spLocks noGrp="1"/>
          </p:cNvSpPr>
          <p:nvPr>
            <p:ph type="title"/>
          </p:nvPr>
        </p:nvSpPr>
        <p:spPr/>
        <p:txBody>
          <a:bodyPr/>
          <a:lstStyle/>
          <a:p>
            <a:pPr algn="ctr"/>
            <a:r>
              <a:rPr lang="tr-TR" b="1" dirty="0"/>
              <a:t>BUHAR TÜRBİNLERİ</a:t>
            </a:r>
            <a:endParaRPr lang="tr-TR"/>
          </a:p>
        </p:txBody>
      </p:sp>
      <p:sp>
        <p:nvSpPr>
          <p:cNvPr id="3" name="İçerik Yer Tutucusu 2">
            <a:extLst>
              <a:ext uri="{FF2B5EF4-FFF2-40B4-BE49-F238E27FC236}">
                <a16:creationId xmlns:a16="http://schemas.microsoft.com/office/drawing/2014/main" id="{6F449067-13BA-4381-810D-D37C2CE78F99}"/>
              </a:ext>
            </a:extLst>
          </p:cNvPr>
          <p:cNvSpPr>
            <a:spLocks noGrp="1"/>
          </p:cNvSpPr>
          <p:nvPr>
            <p:ph idx="1"/>
          </p:nvPr>
        </p:nvSpPr>
        <p:spPr>
          <a:xfrm>
            <a:off x="482428" y="1319674"/>
            <a:ext cx="8176396" cy="5302537"/>
          </a:xfrm>
        </p:spPr>
        <p:txBody>
          <a:bodyPr vert="horz" lIns="91440" tIns="45720" rIns="91440" bIns="45720" rtlCol="0" anchor="t">
            <a:normAutofit/>
          </a:bodyPr>
          <a:lstStyle/>
          <a:p>
            <a:r>
              <a:rPr lang="tr-TR" b="1" dirty="0"/>
              <a:t>Buhar Türbinleri Kaç Çeşittir?</a:t>
            </a:r>
            <a:endParaRPr lang="tr-TR" dirty="0"/>
          </a:p>
          <a:p>
            <a:pPr algn="just">
              <a:buClr>
                <a:srgbClr val="8AD0D6"/>
              </a:buClr>
            </a:pPr>
            <a:r>
              <a:rPr lang="tr-TR" dirty="0"/>
              <a:t>Buhar türbinleri, iki tipte olmaktadır. Bu tipler, </a:t>
            </a:r>
            <a:r>
              <a:rPr lang="tr-TR" dirty="0" err="1"/>
              <a:t>yoğunlaştırıcısız</a:t>
            </a:r>
            <a:r>
              <a:rPr lang="tr-TR" dirty="0"/>
              <a:t> veya </a:t>
            </a:r>
            <a:r>
              <a:rPr lang="tr-TR" dirty="0" err="1"/>
              <a:t>yoğunlaştırıcılı</a:t>
            </a:r>
            <a:r>
              <a:rPr lang="tr-TR" dirty="0"/>
              <a:t> tiplerdir. Yoğunlaştırıcı türbinlerde, türbinden çıkan buhar, soğumak için bir yoğunlaştırıcıya gönderilmektedir. Bu sayede buhar su haline getirilmektedir. Bundaki amaç ise, bir vakum ortamı sağlamaktır. Vakum, buharın türbin içinde püskürmesi amacıyla kullanılmaktadır. Suya dönüşen buhar, kazana pompalanır ve burada tekrar buhar haline getirilir. Bu türbinler, gemilerde ve elektrik santrallerinde kullanılır. </a:t>
            </a:r>
            <a:r>
              <a:rPr lang="tr-TR" dirty="0" err="1"/>
              <a:t>Yoğunlaştırıcısız</a:t>
            </a:r>
            <a:r>
              <a:rPr lang="tr-TR" dirty="0"/>
              <a:t> türbinler ise, türbinden çıkan buhar sanayi işlemlerinde ve de binaların ısıtılmasında sık bir biçimde kullanılır.</a:t>
            </a:r>
          </a:p>
          <a:p>
            <a:pPr marL="0" indent="0">
              <a:buClr>
                <a:srgbClr val="8AD0D6"/>
              </a:buClr>
              <a:buNone/>
            </a:pPr>
            <a:endParaRPr lang="tr-TR" dirty="0"/>
          </a:p>
        </p:txBody>
      </p:sp>
      <p:pic>
        <p:nvPicPr>
          <p:cNvPr id="5" name="Resim 4">
            <a:extLst>
              <a:ext uri="{FF2B5EF4-FFF2-40B4-BE49-F238E27FC236}">
                <a16:creationId xmlns:a16="http://schemas.microsoft.com/office/drawing/2014/main" id="{22D9A338-1806-4C48-BF40-4F00DE1C2FF7}"/>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0982A269-DBB7-4112-8F36-76754A101BA3}"/>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89488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192D78-AF43-4B1E-BCD1-F66731C026F5}"/>
              </a:ext>
            </a:extLst>
          </p:cNvPr>
          <p:cNvSpPr>
            <a:spLocks noGrp="1"/>
          </p:cNvSpPr>
          <p:nvPr>
            <p:ph type="title"/>
          </p:nvPr>
        </p:nvSpPr>
        <p:spPr/>
        <p:txBody>
          <a:bodyPr/>
          <a:lstStyle/>
          <a:p>
            <a:pPr algn="ctr"/>
            <a:r>
              <a:rPr lang="tr-TR" b="1" dirty="0"/>
              <a:t>GAZ TÜRBİNLERİ </a:t>
            </a:r>
            <a:endParaRPr lang="tr-TR"/>
          </a:p>
        </p:txBody>
      </p:sp>
      <p:sp>
        <p:nvSpPr>
          <p:cNvPr id="3" name="İçerik Yer Tutucusu 2">
            <a:extLst>
              <a:ext uri="{FF2B5EF4-FFF2-40B4-BE49-F238E27FC236}">
                <a16:creationId xmlns:a16="http://schemas.microsoft.com/office/drawing/2014/main" id="{B8A3D0FF-E7DC-4C9A-B02F-DB14207893EC}"/>
              </a:ext>
            </a:extLst>
          </p:cNvPr>
          <p:cNvSpPr>
            <a:spLocks noGrp="1"/>
          </p:cNvSpPr>
          <p:nvPr>
            <p:ph idx="1"/>
          </p:nvPr>
        </p:nvSpPr>
        <p:spPr>
          <a:xfrm>
            <a:off x="396163" y="1578466"/>
            <a:ext cx="8507075" cy="5029367"/>
          </a:xfrm>
        </p:spPr>
        <p:txBody>
          <a:bodyPr vert="horz" lIns="91440" tIns="45720" rIns="91440" bIns="45720" rtlCol="0" anchor="t">
            <a:normAutofit lnSpcReduction="10000"/>
          </a:bodyPr>
          <a:lstStyle/>
          <a:p>
            <a:r>
              <a:rPr lang="tr-TR" b="1" dirty="0"/>
              <a:t>Gaz Türbini Nedir?</a:t>
            </a:r>
            <a:endParaRPr lang="tr-TR" dirty="0"/>
          </a:p>
          <a:p>
            <a:pPr algn="just">
              <a:buClr>
                <a:srgbClr val="8AD0D6"/>
              </a:buClr>
            </a:pPr>
            <a:r>
              <a:rPr lang="tr-TR" dirty="0"/>
              <a:t>İçten yanmalı bir tür motor olan gaz türbinleri gazın (havayı) sıkıştırılıp, (yakıtın yanması sonucu) ona ısı ilave ederek genişlemesini, dönme hareketine çevrilmesini sağlar. Benzin ve dizelden farkı ise gaz türbinlerinde bu dönme hareketinin devamlı ve düzenli olarak ortaya çıkması benzin ve dizel motorlarında fark eder. Benzin ve dizel motorlarında dönme hareketini elde edebilmek için ihtiyaç duyulan krank miline burada gerek yoktur. Ancak en önemli mahzuru, diğer içten yanmalı motorlara </a:t>
            </a:r>
            <a:r>
              <a:rPr lang="tr-TR" dirty="0" err="1"/>
              <a:t>nisbetle</a:t>
            </a:r>
            <a:r>
              <a:rPr lang="tr-TR" dirty="0"/>
              <a:t> daha düşük verime </a:t>
            </a:r>
            <a:r>
              <a:rPr lang="tr-TR" dirty="0" err="1"/>
              <a:t>sahib</a:t>
            </a:r>
            <a:r>
              <a:rPr lang="tr-TR" dirty="0"/>
              <a:t> olmasıdır. Sebebi de, türbinin kanatlarının devamlı olarak yüksek sıcaklığa maruz kalması ve bunun sonucu olarak </a:t>
            </a:r>
            <a:r>
              <a:rPr lang="tr-TR" dirty="0" err="1"/>
              <a:t>müsade</a:t>
            </a:r>
            <a:r>
              <a:rPr lang="tr-TR" dirty="0"/>
              <a:t> edilen malzeme gerilmelerinin düşük olmasıdır. Ayrıca her devrede alınan hava ile piston ve silindir soğutulur. Bu da verimin düşmesine </a:t>
            </a:r>
            <a:r>
              <a:rPr lang="tr-TR" dirty="0" err="1"/>
              <a:t>sebeb</a:t>
            </a:r>
            <a:r>
              <a:rPr lang="tr-TR" dirty="0"/>
              <a:t> olur.  Kullanım alanları  olarak  güç motorlarında yaygın olarak kullanılmaktadır. Ayrıca elektrik elde edilmesinde, gazların boru ile iletilmesinde önemli bir yeri vardır.</a:t>
            </a:r>
          </a:p>
          <a:p>
            <a:pPr>
              <a:buClr>
                <a:srgbClr val="8AD0D6"/>
              </a:buClr>
            </a:pPr>
            <a:endParaRPr lang="tr-TR" dirty="0"/>
          </a:p>
        </p:txBody>
      </p:sp>
      <p:pic>
        <p:nvPicPr>
          <p:cNvPr id="5" name="Resim 4">
            <a:extLst>
              <a:ext uri="{FF2B5EF4-FFF2-40B4-BE49-F238E27FC236}">
                <a16:creationId xmlns:a16="http://schemas.microsoft.com/office/drawing/2014/main" id="{69C26B65-1144-4665-B2CB-959B151AEB5A}"/>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4E60A8CB-ACDD-49C1-8D6A-EA0ED020E1F3}"/>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3179129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Ekran Gösterisi (4:3)</PresentationFormat>
  <Paragraphs>0</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İyon</vt:lpstr>
      <vt:lpstr>A.Ü. GAMA MYO.  Elektrik ve Enerji Bölümü </vt:lpstr>
      <vt:lpstr>İÇİNDEKİLER </vt:lpstr>
      <vt:lpstr>BUHAR TÜRBİNLERİ</vt:lpstr>
      <vt:lpstr>BUHAR TÜRBİNLERİ </vt:lpstr>
      <vt:lpstr>BUHAR TÜRBİNLERİ </vt:lpstr>
      <vt:lpstr>BUHAR TÜRBİNLERİ </vt:lpstr>
      <vt:lpstr>BUHAR TÜRBİNLERİ </vt:lpstr>
      <vt:lpstr>BUHAR TÜRBİNLERİ</vt:lpstr>
      <vt:lpstr>GAZ TÜRBİNLERİ </vt:lpstr>
      <vt:lpstr>GAZ TÜRBİNLERİ </vt:lpstr>
      <vt:lpstr>GAZ TÜRBİNLERİ </vt:lpstr>
      <vt:lpstr>KAYNAKÇA  https://teknolojiprojeleri.com/mekanik/buhar-turbini-nedir-nasil-calisir  http://www.elektrikport.com/teknik-kutuphane/gaz-turbini-nedir/7933#ad-image-0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A.Ü. GAMA MYO.  Elektrik ve Enerji Bölümü </dc:title>
  <dc:creator/>
  <cp:lastModifiedBy/>
  <cp:revision>5</cp:revision>
  <dcterms:created xsi:type="dcterms:W3CDTF">2012-08-15T22:53:30Z</dcterms:created>
  <dcterms:modified xsi:type="dcterms:W3CDTF">2018-05-03T22:52:11Z</dcterms:modified>
</cp:coreProperties>
</file>