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3"/>
  </p:notesMasterIdLst>
  <p:sldIdLst>
    <p:sldId id="337" r:id="rId2"/>
    <p:sldId id="332" r:id="rId3"/>
    <p:sldId id="333" r:id="rId4"/>
    <p:sldId id="379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96" r:id="rId22"/>
    <p:sldId id="397" r:id="rId23"/>
    <p:sldId id="398" r:id="rId24"/>
    <p:sldId id="399" r:id="rId25"/>
    <p:sldId id="400" r:id="rId26"/>
    <p:sldId id="350" r:id="rId27"/>
    <p:sldId id="351" r:id="rId28"/>
    <p:sldId id="401" r:id="rId29"/>
    <p:sldId id="298" r:id="rId30"/>
    <p:sldId id="340" r:id="rId31"/>
    <p:sldId id="316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tül erdoğan" initials="be" lastIdx="1" clrIdx="0">
    <p:extLst>
      <p:ext uri="{19B8F6BF-5375-455C-9EA6-DF929625EA0E}">
        <p15:presenceInfo xmlns="" xmlns:p15="http://schemas.microsoft.com/office/powerpoint/2012/main" userId="3ff7869d4200df0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99FF"/>
    <a:srgbClr val="99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3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4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87F79-C233-4E54-B7B0-022EFF2A2F08}" type="doc">
      <dgm:prSet loTypeId="urn:microsoft.com/office/officeart/2005/8/layout/hierarchy3" loCatId="hierarchy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9AD7A498-6FDD-4A94-A8EB-C61C2BD9463E}">
      <dgm:prSet phldrT="[Metin]" custT="1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sz="2000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Rapid</a:t>
          </a:r>
          <a:r>
            <a:rPr lang="tr-TR" sz="2000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000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sz="2000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000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2000" b="1" dirty="0">
            <a:solidFill>
              <a:schemeClr val="bg1"/>
            </a:solidFill>
            <a:latin typeface="Bradley Hand ITC" panose="03070402050302030203" pitchFamily="66" charset="0"/>
          </a:endParaRPr>
        </a:p>
      </dgm:t>
    </dgm:pt>
    <dgm:pt modelId="{78F38E94-6BAF-4B1E-A948-469FF504655D}" type="parTrans" cxnId="{89064812-D0E8-48FC-BBFF-F516046892F2}">
      <dgm:prSet/>
      <dgm:spPr/>
      <dgm:t>
        <a:bodyPr/>
        <a:lstStyle/>
        <a:p>
          <a:endParaRPr lang="tr-TR"/>
        </a:p>
      </dgm:t>
    </dgm:pt>
    <dgm:pt modelId="{E4C8B1A4-CC2D-4203-A84F-DAFA641DF7E4}" type="sibTrans" cxnId="{89064812-D0E8-48FC-BBFF-F516046892F2}">
      <dgm:prSet/>
      <dgm:spPr/>
      <dgm:t>
        <a:bodyPr/>
        <a:lstStyle/>
        <a:p>
          <a:endParaRPr lang="tr-TR"/>
        </a:p>
      </dgm:t>
    </dgm:pt>
    <dgm:pt modelId="{F4604A3D-C129-4AF2-A391-B607A5E80164}">
      <dgm:prSet phldrT="[Metin]" custT="1"/>
      <dgm:spPr/>
      <dgm:t>
        <a:bodyPr/>
        <a:lstStyle/>
        <a:p>
          <a:r>
            <a:rPr lang="tr-TR" sz="2400" b="1" dirty="0" err="1" smtClean="0">
              <a:latin typeface="Bradley Hand ITC" panose="03070402050302030203" pitchFamily="66" charset="0"/>
            </a:rPr>
            <a:t>Insulin</a:t>
          </a:r>
          <a:r>
            <a:rPr lang="tr-TR" sz="2400" b="1" dirty="0" smtClean="0">
              <a:latin typeface="Bradley Hand ITC" panose="03070402050302030203" pitchFamily="66" charset="0"/>
            </a:rPr>
            <a:t> </a:t>
          </a:r>
          <a:r>
            <a:rPr lang="tr-TR" sz="2400" b="1" dirty="0" err="1" smtClean="0">
              <a:latin typeface="Bradley Hand ITC" panose="03070402050302030203" pitchFamily="66" charset="0"/>
            </a:rPr>
            <a:t>lispro</a:t>
          </a:r>
          <a:endParaRPr lang="tr-TR" sz="2400" b="1" dirty="0">
            <a:latin typeface="Bradley Hand ITC" panose="03070402050302030203" pitchFamily="66" charset="0"/>
          </a:endParaRPr>
        </a:p>
      </dgm:t>
    </dgm:pt>
    <dgm:pt modelId="{0884917C-9792-43A0-B211-952228A1AB10}" type="parTrans" cxnId="{F24D9928-228C-4E42-BBAB-B2DEDE914652}">
      <dgm:prSet/>
      <dgm:spPr/>
      <dgm:t>
        <a:bodyPr/>
        <a:lstStyle/>
        <a:p>
          <a:endParaRPr lang="tr-TR"/>
        </a:p>
      </dgm:t>
    </dgm:pt>
    <dgm:pt modelId="{A32394F5-DCFC-470D-8638-AA0AF2B50168}" type="sibTrans" cxnId="{F24D9928-228C-4E42-BBAB-B2DEDE914652}">
      <dgm:prSet/>
      <dgm:spPr/>
      <dgm:t>
        <a:bodyPr/>
        <a:lstStyle/>
        <a:p>
          <a:endParaRPr lang="tr-TR"/>
        </a:p>
      </dgm:t>
    </dgm:pt>
    <dgm:pt modelId="{F528C676-8E34-425D-8B46-230F44DB15FF}">
      <dgm:prSet phldrT="[Metin]" custT="1"/>
      <dgm:spPr/>
      <dgm:t>
        <a:bodyPr/>
        <a:lstStyle/>
        <a:p>
          <a:r>
            <a:rPr lang="tr-TR" sz="2400" b="1" i="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i="0" dirty="0" smtClean="0">
              <a:latin typeface="Bradley Hand ITC" panose="03070402050302030203" pitchFamily="66" charset="0"/>
            </a:rPr>
            <a:t> </a:t>
          </a:r>
          <a:r>
            <a:rPr lang="tr-TR" sz="2400" b="1" i="0" dirty="0" err="1" smtClean="0">
              <a:latin typeface="Bradley Hand ITC" panose="03070402050302030203" pitchFamily="66" charset="0"/>
            </a:rPr>
            <a:t>aspart</a:t>
          </a:r>
          <a:endParaRPr lang="tr-TR" sz="2400" b="1" i="0" dirty="0">
            <a:latin typeface="Bradley Hand ITC" panose="03070402050302030203" pitchFamily="66" charset="0"/>
          </a:endParaRPr>
        </a:p>
      </dgm:t>
    </dgm:pt>
    <dgm:pt modelId="{6FB128EF-6F44-499B-A65A-FE3D2D25124E}" type="parTrans" cxnId="{451415A6-2A19-4EA7-A72B-FF11367E1A16}">
      <dgm:prSet/>
      <dgm:spPr/>
      <dgm:t>
        <a:bodyPr/>
        <a:lstStyle/>
        <a:p>
          <a:endParaRPr lang="tr-TR"/>
        </a:p>
      </dgm:t>
    </dgm:pt>
    <dgm:pt modelId="{81B4DB99-306E-4DA9-A63C-19FCC17544C0}" type="sibTrans" cxnId="{451415A6-2A19-4EA7-A72B-FF11367E1A16}">
      <dgm:prSet/>
      <dgm:spPr/>
      <dgm:t>
        <a:bodyPr/>
        <a:lstStyle/>
        <a:p>
          <a:endParaRPr lang="tr-TR"/>
        </a:p>
      </dgm:t>
    </dgm:pt>
    <dgm:pt modelId="{7FA4A86D-ECFE-4870-A6ED-99062EFEA2CA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Short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dirty="0"/>
        </a:p>
      </dgm:t>
    </dgm:pt>
    <dgm:pt modelId="{46110736-64D2-448D-921C-3911CAD57A23}" type="parTrans" cxnId="{F2132826-EE25-4C8E-9E72-2EFEABED5F1B}">
      <dgm:prSet/>
      <dgm:spPr/>
      <dgm:t>
        <a:bodyPr/>
        <a:lstStyle/>
        <a:p>
          <a:endParaRPr lang="tr-TR"/>
        </a:p>
      </dgm:t>
    </dgm:pt>
    <dgm:pt modelId="{80D21A63-71DF-4EF8-956E-C9BA8F521D25}" type="sibTrans" cxnId="{F2132826-EE25-4C8E-9E72-2EFEABED5F1B}">
      <dgm:prSet/>
      <dgm:spPr/>
      <dgm:t>
        <a:bodyPr/>
        <a:lstStyle/>
        <a:p>
          <a:endParaRPr lang="tr-TR"/>
        </a:p>
      </dgm:t>
    </dgm:pt>
    <dgm:pt modelId="{7A9087A2-1E7B-4E76-A191-D289C6B0E157}">
      <dgm:prSet phldrT="[Metin]"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Regular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endParaRPr lang="tr-TR" dirty="0"/>
        </a:p>
      </dgm:t>
    </dgm:pt>
    <dgm:pt modelId="{0C155F62-5071-4C4C-81C1-0266952D2F52}" type="parTrans" cxnId="{71BB7454-6AEC-49E8-8938-74A3B4134FB0}">
      <dgm:prSet/>
      <dgm:spPr/>
      <dgm:t>
        <a:bodyPr/>
        <a:lstStyle/>
        <a:p>
          <a:endParaRPr lang="tr-TR"/>
        </a:p>
      </dgm:t>
    </dgm:pt>
    <dgm:pt modelId="{BFE48432-76DC-4B8F-8C74-1F83E9F6682D}" type="sibTrans" cxnId="{71BB7454-6AEC-49E8-8938-74A3B4134FB0}">
      <dgm:prSet/>
      <dgm:spPr/>
      <dgm:t>
        <a:bodyPr/>
        <a:lstStyle/>
        <a:p>
          <a:endParaRPr lang="tr-TR"/>
        </a:p>
      </dgm:t>
    </dgm:pt>
    <dgm:pt modelId="{06F8D55D-6D29-4D2E-AE35-FA7284101537}">
      <dgm:prSet custT="1"/>
      <dgm:spPr/>
      <dgm:t>
        <a:bodyPr/>
        <a:lstStyle/>
        <a:p>
          <a:r>
            <a:rPr lang="tr-TR" sz="2400" b="1" dirty="0" err="1" smtClean="0">
              <a:latin typeface="Bradley Hand ITC" panose="03070402050302030203" pitchFamily="66" charset="0"/>
            </a:rPr>
            <a:t>Insulin</a:t>
          </a:r>
          <a:r>
            <a:rPr lang="tr-TR" sz="2400" b="1" dirty="0" smtClean="0">
              <a:latin typeface="Bradley Hand ITC" panose="03070402050302030203" pitchFamily="66" charset="0"/>
            </a:rPr>
            <a:t> </a:t>
          </a:r>
          <a:r>
            <a:rPr lang="tr-TR" sz="2400" b="1" dirty="0" err="1" smtClean="0">
              <a:latin typeface="Bradley Hand ITC" panose="03070402050302030203" pitchFamily="66" charset="0"/>
            </a:rPr>
            <a:t>glulisine</a:t>
          </a:r>
          <a:endParaRPr lang="tr-TR" sz="2400" b="1" dirty="0">
            <a:latin typeface="Bradley Hand ITC" panose="03070402050302030203" pitchFamily="66" charset="0"/>
          </a:endParaRPr>
        </a:p>
      </dgm:t>
    </dgm:pt>
    <dgm:pt modelId="{2C343BC2-6BB0-428E-88DC-F20B851A781E}" type="parTrans" cxnId="{C753C614-3BD1-4F10-970D-47EB0765DF7B}">
      <dgm:prSet/>
      <dgm:spPr/>
      <dgm:t>
        <a:bodyPr/>
        <a:lstStyle/>
        <a:p>
          <a:endParaRPr lang="tr-TR"/>
        </a:p>
      </dgm:t>
    </dgm:pt>
    <dgm:pt modelId="{396EF73E-4FF8-4EBA-9E34-DF053F9549FA}" type="sibTrans" cxnId="{C753C614-3BD1-4F10-970D-47EB0765DF7B}">
      <dgm:prSet/>
      <dgm:spPr/>
      <dgm:t>
        <a:bodyPr/>
        <a:lstStyle/>
        <a:p>
          <a:endParaRPr lang="tr-TR"/>
        </a:p>
      </dgm:t>
    </dgm:pt>
    <dgm:pt modelId="{C2DE9C87-1776-434E-9919-77105D0AC058}" type="pres">
      <dgm:prSet presAssocID="{1C087F79-C233-4E54-B7B0-022EFF2A2F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F7B058D-7404-4368-900F-E7D50BCA86B0}" type="pres">
      <dgm:prSet presAssocID="{9AD7A498-6FDD-4A94-A8EB-C61C2BD9463E}" presName="root" presStyleCnt="0"/>
      <dgm:spPr/>
    </dgm:pt>
    <dgm:pt modelId="{368BDD47-7BBF-4268-B725-A931F47E3957}" type="pres">
      <dgm:prSet presAssocID="{9AD7A498-6FDD-4A94-A8EB-C61C2BD9463E}" presName="rootComposite" presStyleCnt="0"/>
      <dgm:spPr/>
    </dgm:pt>
    <dgm:pt modelId="{6023E2E6-E07B-437D-B857-AC656FF5AE26}" type="pres">
      <dgm:prSet presAssocID="{9AD7A498-6FDD-4A94-A8EB-C61C2BD9463E}" presName="rootText" presStyleLbl="node1" presStyleIdx="0" presStyleCnt="2"/>
      <dgm:spPr/>
      <dgm:t>
        <a:bodyPr/>
        <a:lstStyle/>
        <a:p>
          <a:endParaRPr lang="tr-TR"/>
        </a:p>
      </dgm:t>
    </dgm:pt>
    <dgm:pt modelId="{F2D2FCBC-DD53-4176-9758-36459A60C678}" type="pres">
      <dgm:prSet presAssocID="{9AD7A498-6FDD-4A94-A8EB-C61C2BD9463E}" presName="rootConnector" presStyleLbl="node1" presStyleIdx="0" presStyleCnt="2"/>
      <dgm:spPr/>
      <dgm:t>
        <a:bodyPr/>
        <a:lstStyle/>
        <a:p>
          <a:endParaRPr lang="tr-TR"/>
        </a:p>
      </dgm:t>
    </dgm:pt>
    <dgm:pt modelId="{1961F49E-D2B1-4CA3-89BA-6824BAB7AA2E}" type="pres">
      <dgm:prSet presAssocID="{9AD7A498-6FDD-4A94-A8EB-C61C2BD9463E}" presName="childShape" presStyleCnt="0"/>
      <dgm:spPr/>
    </dgm:pt>
    <dgm:pt modelId="{A1F34896-14D7-403C-9BB4-890BA87379DB}" type="pres">
      <dgm:prSet presAssocID="{0884917C-9792-43A0-B211-952228A1AB10}" presName="Name13" presStyleLbl="parChTrans1D2" presStyleIdx="0" presStyleCnt="4"/>
      <dgm:spPr/>
      <dgm:t>
        <a:bodyPr/>
        <a:lstStyle/>
        <a:p>
          <a:endParaRPr lang="tr-TR"/>
        </a:p>
      </dgm:t>
    </dgm:pt>
    <dgm:pt modelId="{C61F4480-C4A7-49DE-A521-54BFDE686986}" type="pres">
      <dgm:prSet presAssocID="{F4604A3D-C129-4AF2-A391-B607A5E80164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A3710B-BCE9-4B77-A7AC-FD5CE32D0999}" type="pres">
      <dgm:prSet presAssocID="{6FB128EF-6F44-499B-A65A-FE3D2D25124E}" presName="Name13" presStyleLbl="parChTrans1D2" presStyleIdx="1" presStyleCnt="4"/>
      <dgm:spPr/>
      <dgm:t>
        <a:bodyPr/>
        <a:lstStyle/>
        <a:p>
          <a:endParaRPr lang="tr-TR"/>
        </a:p>
      </dgm:t>
    </dgm:pt>
    <dgm:pt modelId="{72217A74-FD0E-4459-AB1D-4A494CB63A0F}" type="pres">
      <dgm:prSet presAssocID="{F528C676-8E34-425D-8B46-230F44DB15FF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7D2ED6-BA00-4502-B79C-F651EA569BAC}" type="pres">
      <dgm:prSet presAssocID="{2C343BC2-6BB0-428E-88DC-F20B851A781E}" presName="Name13" presStyleLbl="parChTrans1D2" presStyleIdx="2" presStyleCnt="4"/>
      <dgm:spPr/>
      <dgm:t>
        <a:bodyPr/>
        <a:lstStyle/>
        <a:p>
          <a:endParaRPr lang="tr-TR"/>
        </a:p>
      </dgm:t>
    </dgm:pt>
    <dgm:pt modelId="{0918FC49-A2B1-42EA-BE79-64E7C6BD5685}" type="pres">
      <dgm:prSet presAssocID="{06F8D55D-6D29-4D2E-AE35-FA728410153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A498E2-DD0F-49B7-9C37-CD99624B3A0E}" type="pres">
      <dgm:prSet presAssocID="{7FA4A86D-ECFE-4870-A6ED-99062EFEA2CA}" presName="root" presStyleCnt="0"/>
      <dgm:spPr/>
    </dgm:pt>
    <dgm:pt modelId="{113366DB-9332-4D23-B78E-467C94021C5C}" type="pres">
      <dgm:prSet presAssocID="{7FA4A86D-ECFE-4870-A6ED-99062EFEA2CA}" presName="rootComposite" presStyleCnt="0"/>
      <dgm:spPr/>
    </dgm:pt>
    <dgm:pt modelId="{3BA80202-4E11-485E-A083-774E9475097F}" type="pres">
      <dgm:prSet presAssocID="{7FA4A86D-ECFE-4870-A6ED-99062EFEA2CA}" presName="rootText" presStyleLbl="node1" presStyleIdx="1" presStyleCnt="2"/>
      <dgm:spPr/>
      <dgm:t>
        <a:bodyPr/>
        <a:lstStyle/>
        <a:p>
          <a:endParaRPr lang="tr-TR"/>
        </a:p>
      </dgm:t>
    </dgm:pt>
    <dgm:pt modelId="{D8B8AF09-433F-4CD9-9883-91D3E74F8BA9}" type="pres">
      <dgm:prSet presAssocID="{7FA4A86D-ECFE-4870-A6ED-99062EFEA2CA}" presName="rootConnector" presStyleLbl="node1" presStyleIdx="1" presStyleCnt="2"/>
      <dgm:spPr/>
      <dgm:t>
        <a:bodyPr/>
        <a:lstStyle/>
        <a:p>
          <a:endParaRPr lang="tr-TR"/>
        </a:p>
      </dgm:t>
    </dgm:pt>
    <dgm:pt modelId="{B596E645-E2B8-4801-8B9E-6B510F2E315A}" type="pres">
      <dgm:prSet presAssocID="{7FA4A86D-ECFE-4870-A6ED-99062EFEA2CA}" presName="childShape" presStyleCnt="0"/>
      <dgm:spPr/>
    </dgm:pt>
    <dgm:pt modelId="{29B42216-7FCC-4133-87EE-E2EF2A0C849E}" type="pres">
      <dgm:prSet presAssocID="{0C155F62-5071-4C4C-81C1-0266952D2F52}" presName="Name13" presStyleLbl="parChTrans1D2" presStyleIdx="3" presStyleCnt="4"/>
      <dgm:spPr/>
      <dgm:t>
        <a:bodyPr/>
        <a:lstStyle/>
        <a:p>
          <a:endParaRPr lang="tr-TR"/>
        </a:p>
      </dgm:t>
    </dgm:pt>
    <dgm:pt modelId="{45FD8157-7FE4-4520-B6DF-FDA64AD9567D}" type="pres">
      <dgm:prSet presAssocID="{7A9087A2-1E7B-4E76-A191-D289C6B0E157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A2839B8-F45A-443C-A8D2-54FA7EF28D78}" type="presOf" srcId="{7A9087A2-1E7B-4E76-A191-D289C6B0E157}" destId="{45FD8157-7FE4-4520-B6DF-FDA64AD9567D}" srcOrd="0" destOrd="0" presId="urn:microsoft.com/office/officeart/2005/8/layout/hierarchy3"/>
    <dgm:cxn modelId="{BCCCA8D2-B832-4402-AA73-0F85B15E316E}" type="presOf" srcId="{7FA4A86D-ECFE-4870-A6ED-99062EFEA2CA}" destId="{3BA80202-4E11-485E-A083-774E9475097F}" srcOrd="0" destOrd="0" presId="urn:microsoft.com/office/officeart/2005/8/layout/hierarchy3"/>
    <dgm:cxn modelId="{89064812-D0E8-48FC-BBFF-F516046892F2}" srcId="{1C087F79-C233-4E54-B7B0-022EFF2A2F08}" destId="{9AD7A498-6FDD-4A94-A8EB-C61C2BD9463E}" srcOrd="0" destOrd="0" parTransId="{78F38E94-6BAF-4B1E-A948-469FF504655D}" sibTransId="{E4C8B1A4-CC2D-4203-A84F-DAFA641DF7E4}"/>
    <dgm:cxn modelId="{04369355-2FBA-47C7-8F2B-0F45C2FDBAC6}" type="presOf" srcId="{06F8D55D-6D29-4D2E-AE35-FA7284101537}" destId="{0918FC49-A2B1-42EA-BE79-64E7C6BD5685}" srcOrd="0" destOrd="0" presId="urn:microsoft.com/office/officeart/2005/8/layout/hierarchy3"/>
    <dgm:cxn modelId="{5CAC3F16-4667-4E0F-90C1-8ED7B6F3F953}" type="presOf" srcId="{7FA4A86D-ECFE-4870-A6ED-99062EFEA2CA}" destId="{D8B8AF09-433F-4CD9-9883-91D3E74F8BA9}" srcOrd="1" destOrd="0" presId="urn:microsoft.com/office/officeart/2005/8/layout/hierarchy3"/>
    <dgm:cxn modelId="{928EF321-95B4-451B-AE14-669B79C44DA7}" type="presOf" srcId="{F4604A3D-C129-4AF2-A391-B607A5E80164}" destId="{C61F4480-C4A7-49DE-A521-54BFDE686986}" srcOrd="0" destOrd="0" presId="urn:microsoft.com/office/officeart/2005/8/layout/hierarchy3"/>
    <dgm:cxn modelId="{D7006C58-7650-4958-9AC7-2C43588079A9}" type="presOf" srcId="{0C155F62-5071-4C4C-81C1-0266952D2F52}" destId="{29B42216-7FCC-4133-87EE-E2EF2A0C849E}" srcOrd="0" destOrd="0" presId="urn:microsoft.com/office/officeart/2005/8/layout/hierarchy3"/>
    <dgm:cxn modelId="{5CEB938F-8494-419A-BE3E-F8FA9C181EAC}" type="presOf" srcId="{2C343BC2-6BB0-428E-88DC-F20B851A781E}" destId="{A87D2ED6-BA00-4502-B79C-F651EA569BAC}" srcOrd="0" destOrd="0" presId="urn:microsoft.com/office/officeart/2005/8/layout/hierarchy3"/>
    <dgm:cxn modelId="{34DB80EC-C965-494B-9CFD-B7F6CF85EF01}" type="presOf" srcId="{F528C676-8E34-425D-8B46-230F44DB15FF}" destId="{72217A74-FD0E-4459-AB1D-4A494CB63A0F}" srcOrd="0" destOrd="0" presId="urn:microsoft.com/office/officeart/2005/8/layout/hierarchy3"/>
    <dgm:cxn modelId="{F2132826-EE25-4C8E-9E72-2EFEABED5F1B}" srcId="{1C087F79-C233-4E54-B7B0-022EFF2A2F08}" destId="{7FA4A86D-ECFE-4870-A6ED-99062EFEA2CA}" srcOrd="1" destOrd="0" parTransId="{46110736-64D2-448D-921C-3911CAD57A23}" sibTransId="{80D21A63-71DF-4EF8-956E-C9BA8F521D25}"/>
    <dgm:cxn modelId="{71BB7454-6AEC-49E8-8938-74A3B4134FB0}" srcId="{7FA4A86D-ECFE-4870-A6ED-99062EFEA2CA}" destId="{7A9087A2-1E7B-4E76-A191-D289C6B0E157}" srcOrd="0" destOrd="0" parTransId="{0C155F62-5071-4C4C-81C1-0266952D2F52}" sibTransId="{BFE48432-76DC-4B8F-8C74-1F83E9F6682D}"/>
    <dgm:cxn modelId="{F24D9928-228C-4E42-BBAB-B2DEDE914652}" srcId="{9AD7A498-6FDD-4A94-A8EB-C61C2BD9463E}" destId="{F4604A3D-C129-4AF2-A391-B607A5E80164}" srcOrd="0" destOrd="0" parTransId="{0884917C-9792-43A0-B211-952228A1AB10}" sibTransId="{A32394F5-DCFC-470D-8638-AA0AF2B50168}"/>
    <dgm:cxn modelId="{C6D34338-4D1D-4B75-91B8-03FA45F1849C}" type="presOf" srcId="{0884917C-9792-43A0-B211-952228A1AB10}" destId="{A1F34896-14D7-403C-9BB4-890BA87379DB}" srcOrd="0" destOrd="0" presId="urn:microsoft.com/office/officeart/2005/8/layout/hierarchy3"/>
    <dgm:cxn modelId="{D0B33672-6A03-4527-989C-724F962E4F4A}" type="presOf" srcId="{9AD7A498-6FDD-4A94-A8EB-C61C2BD9463E}" destId="{F2D2FCBC-DD53-4176-9758-36459A60C678}" srcOrd="1" destOrd="0" presId="urn:microsoft.com/office/officeart/2005/8/layout/hierarchy3"/>
    <dgm:cxn modelId="{0EC62DDB-2123-4688-950E-E201872298CD}" type="presOf" srcId="{6FB128EF-6F44-499B-A65A-FE3D2D25124E}" destId="{21A3710B-BCE9-4B77-A7AC-FD5CE32D0999}" srcOrd="0" destOrd="0" presId="urn:microsoft.com/office/officeart/2005/8/layout/hierarchy3"/>
    <dgm:cxn modelId="{5CCB1380-397F-4AE8-980F-6E1F279502B0}" type="presOf" srcId="{1C087F79-C233-4E54-B7B0-022EFF2A2F08}" destId="{C2DE9C87-1776-434E-9919-77105D0AC058}" srcOrd="0" destOrd="0" presId="urn:microsoft.com/office/officeart/2005/8/layout/hierarchy3"/>
    <dgm:cxn modelId="{56090554-AC8C-49D6-9BC7-863EDBCB332C}" type="presOf" srcId="{9AD7A498-6FDD-4A94-A8EB-C61C2BD9463E}" destId="{6023E2E6-E07B-437D-B857-AC656FF5AE26}" srcOrd="0" destOrd="0" presId="urn:microsoft.com/office/officeart/2005/8/layout/hierarchy3"/>
    <dgm:cxn modelId="{451415A6-2A19-4EA7-A72B-FF11367E1A16}" srcId="{9AD7A498-6FDD-4A94-A8EB-C61C2BD9463E}" destId="{F528C676-8E34-425D-8B46-230F44DB15FF}" srcOrd="1" destOrd="0" parTransId="{6FB128EF-6F44-499B-A65A-FE3D2D25124E}" sibTransId="{81B4DB99-306E-4DA9-A63C-19FCC17544C0}"/>
    <dgm:cxn modelId="{C753C614-3BD1-4F10-970D-47EB0765DF7B}" srcId="{9AD7A498-6FDD-4A94-A8EB-C61C2BD9463E}" destId="{06F8D55D-6D29-4D2E-AE35-FA7284101537}" srcOrd="2" destOrd="0" parTransId="{2C343BC2-6BB0-428E-88DC-F20B851A781E}" sibTransId="{396EF73E-4FF8-4EBA-9E34-DF053F9549FA}"/>
    <dgm:cxn modelId="{5D757293-F462-43C0-AAB0-193AC7E91AC9}" type="presParOf" srcId="{C2DE9C87-1776-434E-9919-77105D0AC058}" destId="{9F7B058D-7404-4368-900F-E7D50BCA86B0}" srcOrd="0" destOrd="0" presId="urn:microsoft.com/office/officeart/2005/8/layout/hierarchy3"/>
    <dgm:cxn modelId="{C2877D19-8335-4B07-A879-747846ED4E61}" type="presParOf" srcId="{9F7B058D-7404-4368-900F-E7D50BCA86B0}" destId="{368BDD47-7BBF-4268-B725-A931F47E3957}" srcOrd="0" destOrd="0" presId="urn:microsoft.com/office/officeart/2005/8/layout/hierarchy3"/>
    <dgm:cxn modelId="{201FB394-614D-494D-816D-B911C6CD7804}" type="presParOf" srcId="{368BDD47-7BBF-4268-B725-A931F47E3957}" destId="{6023E2E6-E07B-437D-B857-AC656FF5AE26}" srcOrd="0" destOrd="0" presId="urn:microsoft.com/office/officeart/2005/8/layout/hierarchy3"/>
    <dgm:cxn modelId="{BEDD7D02-4D40-4F37-87C9-E77244944CAB}" type="presParOf" srcId="{368BDD47-7BBF-4268-B725-A931F47E3957}" destId="{F2D2FCBC-DD53-4176-9758-36459A60C678}" srcOrd="1" destOrd="0" presId="urn:microsoft.com/office/officeart/2005/8/layout/hierarchy3"/>
    <dgm:cxn modelId="{B784B641-3AFF-49D7-906A-7A0469B7B978}" type="presParOf" srcId="{9F7B058D-7404-4368-900F-E7D50BCA86B0}" destId="{1961F49E-D2B1-4CA3-89BA-6824BAB7AA2E}" srcOrd="1" destOrd="0" presId="urn:microsoft.com/office/officeart/2005/8/layout/hierarchy3"/>
    <dgm:cxn modelId="{4A877063-1CE3-4DC2-B609-66A1F29A2AAD}" type="presParOf" srcId="{1961F49E-D2B1-4CA3-89BA-6824BAB7AA2E}" destId="{A1F34896-14D7-403C-9BB4-890BA87379DB}" srcOrd="0" destOrd="0" presId="urn:microsoft.com/office/officeart/2005/8/layout/hierarchy3"/>
    <dgm:cxn modelId="{12AB9022-CC9D-4F6F-91FA-BFCB971B62D2}" type="presParOf" srcId="{1961F49E-D2B1-4CA3-89BA-6824BAB7AA2E}" destId="{C61F4480-C4A7-49DE-A521-54BFDE686986}" srcOrd="1" destOrd="0" presId="urn:microsoft.com/office/officeart/2005/8/layout/hierarchy3"/>
    <dgm:cxn modelId="{973E7D33-549D-47A8-BC31-1C4CF8BB3ED5}" type="presParOf" srcId="{1961F49E-D2B1-4CA3-89BA-6824BAB7AA2E}" destId="{21A3710B-BCE9-4B77-A7AC-FD5CE32D0999}" srcOrd="2" destOrd="0" presId="urn:microsoft.com/office/officeart/2005/8/layout/hierarchy3"/>
    <dgm:cxn modelId="{26ACEA33-39BF-470B-A287-DE36427B38C7}" type="presParOf" srcId="{1961F49E-D2B1-4CA3-89BA-6824BAB7AA2E}" destId="{72217A74-FD0E-4459-AB1D-4A494CB63A0F}" srcOrd="3" destOrd="0" presId="urn:microsoft.com/office/officeart/2005/8/layout/hierarchy3"/>
    <dgm:cxn modelId="{A2B825AA-6575-41A8-B0DD-9309BF607B97}" type="presParOf" srcId="{1961F49E-D2B1-4CA3-89BA-6824BAB7AA2E}" destId="{A87D2ED6-BA00-4502-B79C-F651EA569BAC}" srcOrd="4" destOrd="0" presId="urn:microsoft.com/office/officeart/2005/8/layout/hierarchy3"/>
    <dgm:cxn modelId="{2F83E5A0-8586-4D20-95B0-C76F65F05107}" type="presParOf" srcId="{1961F49E-D2B1-4CA3-89BA-6824BAB7AA2E}" destId="{0918FC49-A2B1-42EA-BE79-64E7C6BD5685}" srcOrd="5" destOrd="0" presId="urn:microsoft.com/office/officeart/2005/8/layout/hierarchy3"/>
    <dgm:cxn modelId="{510A2473-D9F6-4C1F-83EB-781D43610F00}" type="presParOf" srcId="{C2DE9C87-1776-434E-9919-77105D0AC058}" destId="{C2A498E2-DD0F-49B7-9C37-CD99624B3A0E}" srcOrd="1" destOrd="0" presId="urn:microsoft.com/office/officeart/2005/8/layout/hierarchy3"/>
    <dgm:cxn modelId="{5CB630A9-4D86-4B65-A6F9-632B68207000}" type="presParOf" srcId="{C2A498E2-DD0F-49B7-9C37-CD99624B3A0E}" destId="{113366DB-9332-4D23-B78E-467C94021C5C}" srcOrd="0" destOrd="0" presId="urn:microsoft.com/office/officeart/2005/8/layout/hierarchy3"/>
    <dgm:cxn modelId="{7DD7F6D4-448C-444F-B63B-C0C9A9937CFC}" type="presParOf" srcId="{113366DB-9332-4D23-B78E-467C94021C5C}" destId="{3BA80202-4E11-485E-A083-774E9475097F}" srcOrd="0" destOrd="0" presId="urn:microsoft.com/office/officeart/2005/8/layout/hierarchy3"/>
    <dgm:cxn modelId="{B8E345EC-7833-4504-A1B5-B994D46BF3A7}" type="presParOf" srcId="{113366DB-9332-4D23-B78E-467C94021C5C}" destId="{D8B8AF09-433F-4CD9-9883-91D3E74F8BA9}" srcOrd="1" destOrd="0" presId="urn:microsoft.com/office/officeart/2005/8/layout/hierarchy3"/>
    <dgm:cxn modelId="{8FE30A85-6302-463B-BE47-2B36F7C59E0C}" type="presParOf" srcId="{C2A498E2-DD0F-49B7-9C37-CD99624B3A0E}" destId="{B596E645-E2B8-4801-8B9E-6B510F2E315A}" srcOrd="1" destOrd="0" presId="urn:microsoft.com/office/officeart/2005/8/layout/hierarchy3"/>
    <dgm:cxn modelId="{D2818C79-FDBB-41A5-983B-DEAE8C2A1A91}" type="presParOf" srcId="{B596E645-E2B8-4801-8B9E-6B510F2E315A}" destId="{29B42216-7FCC-4133-87EE-E2EF2A0C849E}" srcOrd="0" destOrd="0" presId="urn:microsoft.com/office/officeart/2005/8/layout/hierarchy3"/>
    <dgm:cxn modelId="{9EC54F66-483D-4975-9001-9B7CF1129CA0}" type="presParOf" srcId="{B596E645-E2B8-4801-8B9E-6B510F2E315A}" destId="{45FD8157-7FE4-4520-B6DF-FDA64AD9567D}" srcOrd="1" destOrd="0" presId="urn:microsoft.com/office/officeart/2005/8/layout/hierarchy3"/>
  </dgm:cxnLst>
  <dgm:bg/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087F79-C233-4E54-B7B0-022EFF2A2F08}" type="doc">
      <dgm:prSet loTypeId="urn:microsoft.com/office/officeart/2005/8/layout/hierarchy3" loCatId="hierarchy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9AD7A498-6FDD-4A94-A8EB-C61C2BD9463E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Intermediate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and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long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dirty="0"/>
        </a:p>
      </dgm:t>
    </dgm:pt>
    <dgm:pt modelId="{78F38E94-6BAF-4B1E-A948-469FF504655D}" type="parTrans" cxnId="{89064812-D0E8-48FC-BBFF-F516046892F2}">
      <dgm:prSet/>
      <dgm:spPr/>
      <dgm:t>
        <a:bodyPr/>
        <a:lstStyle/>
        <a:p>
          <a:endParaRPr lang="tr-TR"/>
        </a:p>
      </dgm:t>
    </dgm:pt>
    <dgm:pt modelId="{E4C8B1A4-CC2D-4203-A84F-DAFA641DF7E4}" type="sibTrans" cxnId="{89064812-D0E8-48FC-BBFF-F516046892F2}">
      <dgm:prSet/>
      <dgm:spPr/>
      <dgm:t>
        <a:bodyPr/>
        <a:lstStyle/>
        <a:p>
          <a:endParaRPr lang="tr-TR"/>
        </a:p>
      </dgm:t>
    </dgm:pt>
    <dgm:pt modelId="{F4604A3D-C129-4AF2-A391-B607A5E80164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NPH </a:t>
          </a:r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(I)</a:t>
          </a:r>
          <a:endParaRPr lang="tr-TR" dirty="0"/>
        </a:p>
      </dgm:t>
    </dgm:pt>
    <dgm:pt modelId="{0884917C-9792-43A0-B211-952228A1AB10}" type="parTrans" cxnId="{F24D9928-228C-4E42-BBAB-B2DEDE914652}">
      <dgm:prSet/>
      <dgm:spPr/>
      <dgm:t>
        <a:bodyPr/>
        <a:lstStyle/>
        <a:p>
          <a:endParaRPr lang="tr-TR"/>
        </a:p>
      </dgm:t>
    </dgm:pt>
    <dgm:pt modelId="{A32394F5-DCFC-470D-8638-AA0AF2B50168}" type="sibTrans" cxnId="{F24D9928-228C-4E42-BBAB-B2DEDE914652}">
      <dgm:prSet/>
      <dgm:spPr/>
      <dgm:t>
        <a:bodyPr/>
        <a:lstStyle/>
        <a:p>
          <a:endParaRPr lang="tr-TR"/>
        </a:p>
      </dgm:t>
    </dgm:pt>
    <dgm:pt modelId="{F528C676-8E34-425D-8B46-230F44DB15FF}">
      <dgm:prSet phldrT="[Metin]"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glargine</a:t>
          </a:r>
          <a:r>
            <a:rPr lang="tr-TR" b="1" dirty="0" smtClean="0">
              <a:latin typeface="Bradley Hand ITC" panose="03070402050302030203" pitchFamily="66" charset="0"/>
            </a:rPr>
            <a:t> (L)</a:t>
          </a:r>
          <a:endParaRPr lang="tr-TR" dirty="0"/>
        </a:p>
      </dgm:t>
    </dgm:pt>
    <dgm:pt modelId="{6FB128EF-6F44-499B-A65A-FE3D2D25124E}" type="parTrans" cxnId="{451415A6-2A19-4EA7-A72B-FF11367E1A16}">
      <dgm:prSet/>
      <dgm:spPr/>
      <dgm:t>
        <a:bodyPr/>
        <a:lstStyle/>
        <a:p>
          <a:endParaRPr lang="tr-TR"/>
        </a:p>
      </dgm:t>
    </dgm:pt>
    <dgm:pt modelId="{81B4DB99-306E-4DA9-A63C-19FCC17544C0}" type="sibTrans" cxnId="{451415A6-2A19-4EA7-A72B-FF11367E1A16}">
      <dgm:prSet/>
      <dgm:spPr/>
      <dgm:t>
        <a:bodyPr/>
        <a:lstStyle/>
        <a:p>
          <a:endParaRPr lang="tr-TR"/>
        </a:p>
      </dgm:t>
    </dgm:pt>
    <dgm:pt modelId="{7FA4A86D-ECFE-4870-A6ED-99062EFEA2CA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Mixtures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of 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dirty="0"/>
        </a:p>
      </dgm:t>
    </dgm:pt>
    <dgm:pt modelId="{46110736-64D2-448D-921C-3911CAD57A23}" type="parTrans" cxnId="{F2132826-EE25-4C8E-9E72-2EFEABED5F1B}">
      <dgm:prSet/>
      <dgm:spPr/>
      <dgm:t>
        <a:bodyPr/>
        <a:lstStyle/>
        <a:p>
          <a:endParaRPr lang="tr-TR"/>
        </a:p>
      </dgm:t>
    </dgm:pt>
    <dgm:pt modelId="{80D21A63-71DF-4EF8-956E-C9BA8F521D25}" type="sibTrans" cxnId="{F2132826-EE25-4C8E-9E72-2EFEABED5F1B}">
      <dgm:prSet/>
      <dgm:spPr/>
      <dgm:t>
        <a:bodyPr/>
        <a:lstStyle/>
        <a:p>
          <a:endParaRPr lang="tr-TR"/>
        </a:p>
      </dgm:t>
    </dgm:pt>
    <dgm:pt modelId="{7A9087A2-1E7B-4E76-A191-D289C6B0E157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70 NPH</a:t>
          </a:r>
        </a:p>
        <a:p>
          <a:r>
            <a:rPr lang="tr-TR" b="1" dirty="0" smtClean="0">
              <a:latin typeface="Bradley Hand ITC" panose="03070402050302030203" pitchFamily="66" charset="0"/>
            </a:rPr>
            <a:t>30 </a:t>
          </a:r>
          <a:r>
            <a:rPr lang="tr-TR" b="1" dirty="0" err="1" smtClean="0">
              <a:latin typeface="Bradley Hand ITC" panose="03070402050302030203" pitchFamily="66" charset="0"/>
            </a:rPr>
            <a:t>Regular</a:t>
          </a:r>
          <a:endParaRPr lang="tr-TR" dirty="0"/>
        </a:p>
      </dgm:t>
    </dgm:pt>
    <dgm:pt modelId="{0C155F62-5071-4C4C-81C1-0266952D2F52}" type="parTrans" cxnId="{71BB7454-6AEC-49E8-8938-74A3B4134FB0}">
      <dgm:prSet/>
      <dgm:spPr/>
      <dgm:t>
        <a:bodyPr/>
        <a:lstStyle/>
        <a:p>
          <a:endParaRPr lang="tr-TR"/>
        </a:p>
      </dgm:t>
    </dgm:pt>
    <dgm:pt modelId="{BFE48432-76DC-4B8F-8C74-1F83E9F6682D}" type="sibTrans" cxnId="{71BB7454-6AEC-49E8-8938-74A3B4134FB0}">
      <dgm:prSet/>
      <dgm:spPr/>
      <dgm:t>
        <a:bodyPr/>
        <a:lstStyle/>
        <a:p>
          <a:endParaRPr lang="tr-TR"/>
        </a:p>
      </dgm:t>
    </dgm:pt>
    <dgm:pt modelId="{9D233747-5277-4410-B504-C05802B002F1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75/25 NPL,</a:t>
          </a:r>
        </a:p>
        <a:p>
          <a:r>
            <a:rPr lang="tr-TR" b="1" dirty="0" err="1" smtClean="0">
              <a:latin typeface="Bradley Hand ITC" panose="03070402050302030203" pitchFamily="66" charset="0"/>
            </a:rPr>
            <a:t>Lispro</a:t>
          </a:r>
          <a:endParaRPr lang="tr-TR" dirty="0"/>
        </a:p>
      </dgm:t>
    </dgm:pt>
    <dgm:pt modelId="{213B97EC-5038-4228-A69A-92EA55E7738A}" type="parTrans" cxnId="{6FA0835D-5093-4D8E-92B8-F2FA08345F72}">
      <dgm:prSet/>
      <dgm:spPr/>
      <dgm:t>
        <a:bodyPr/>
        <a:lstStyle/>
        <a:p>
          <a:endParaRPr lang="tr-TR"/>
        </a:p>
      </dgm:t>
    </dgm:pt>
    <dgm:pt modelId="{3822A333-250C-48C7-881C-2643F7B287B4}" type="sibTrans" cxnId="{6FA0835D-5093-4D8E-92B8-F2FA08345F72}">
      <dgm:prSet/>
      <dgm:spPr/>
      <dgm:t>
        <a:bodyPr/>
        <a:lstStyle/>
        <a:p>
          <a:endParaRPr lang="tr-TR"/>
        </a:p>
      </dgm:t>
    </dgm:pt>
    <dgm:pt modelId="{57611EE4-441E-4EC0-BD7B-2168453FF0A8}">
      <dgm:prSet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detemir</a:t>
          </a:r>
          <a:r>
            <a:rPr lang="tr-TR" b="1" dirty="0" smtClean="0">
              <a:latin typeface="Bradley Hand ITC" panose="03070402050302030203" pitchFamily="66" charset="0"/>
            </a:rPr>
            <a:t> (L)</a:t>
          </a:r>
        </a:p>
      </dgm:t>
    </dgm:pt>
    <dgm:pt modelId="{0EE0974C-FAF4-41ED-A0F4-D9A7E6DAD731}" type="parTrans" cxnId="{E8F3B48A-B3DA-4504-9EDB-458DB53CC7B1}">
      <dgm:prSet/>
      <dgm:spPr/>
      <dgm:t>
        <a:bodyPr/>
        <a:lstStyle/>
        <a:p>
          <a:endParaRPr lang="tr-TR"/>
        </a:p>
      </dgm:t>
    </dgm:pt>
    <dgm:pt modelId="{2CDD4A17-7855-490D-B7E4-2AC5AD513EDB}" type="sibTrans" cxnId="{E8F3B48A-B3DA-4504-9EDB-458DB53CC7B1}">
      <dgm:prSet/>
      <dgm:spPr/>
      <dgm:t>
        <a:bodyPr/>
        <a:lstStyle/>
        <a:p>
          <a:endParaRPr lang="tr-TR"/>
        </a:p>
      </dgm:t>
    </dgm:pt>
    <dgm:pt modelId="{5D3F216D-8580-4F66-8DD6-9A6994E6C950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70/30 NPA,</a:t>
          </a:r>
        </a:p>
        <a:p>
          <a:r>
            <a:rPr lang="tr-TR" b="1" dirty="0" err="1" smtClean="0">
              <a:latin typeface="Bradley Hand ITC" panose="03070402050302030203" pitchFamily="66" charset="0"/>
            </a:rPr>
            <a:t>Aspart</a:t>
          </a:r>
          <a:endParaRPr lang="tr-TR" b="1" dirty="0" smtClean="0">
            <a:latin typeface="Bradley Hand ITC" panose="03070402050302030203" pitchFamily="66" charset="0"/>
          </a:endParaRPr>
        </a:p>
      </dgm:t>
    </dgm:pt>
    <dgm:pt modelId="{22424508-B79F-4991-A7CA-397F184497EE}" type="parTrans" cxnId="{8766616F-665B-4647-B6B6-C10F7C565259}">
      <dgm:prSet/>
      <dgm:spPr/>
      <dgm:t>
        <a:bodyPr/>
        <a:lstStyle/>
        <a:p>
          <a:endParaRPr lang="tr-TR"/>
        </a:p>
      </dgm:t>
    </dgm:pt>
    <dgm:pt modelId="{ADCE1100-DD9E-4A92-A29C-748D11E39E13}" type="sibTrans" cxnId="{8766616F-665B-4647-B6B6-C10F7C565259}">
      <dgm:prSet/>
      <dgm:spPr/>
      <dgm:t>
        <a:bodyPr/>
        <a:lstStyle/>
        <a:p>
          <a:endParaRPr lang="tr-TR"/>
        </a:p>
      </dgm:t>
    </dgm:pt>
    <dgm:pt modelId="{C2DE9C87-1776-434E-9919-77105D0AC058}" type="pres">
      <dgm:prSet presAssocID="{1C087F79-C233-4E54-B7B0-022EFF2A2F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F7B058D-7404-4368-900F-E7D50BCA86B0}" type="pres">
      <dgm:prSet presAssocID="{9AD7A498-6FDD-4A94-A8EB-C61C2BD9463E}" presName="root" presStyleCnt="0"/>
      <dgm:spPr/>
    </dgm:pt>
    <dgm:pt modelId="{368BDD47-7BBF-4268-B725-A931F47E3957}" type="pres">
      <dgm:prSet presAssocID="{9AD7A498-6FDD-4A94-A8EB-C61C2BD9463E}" presName="rootComposite" presStyleCnt="0"/>
      <dgm:spPr/>
    </dgm:pt>
    <dgm:pt modelId="{6023E2E6-E07B-437D-B857-AC656FF5AE26}" type="pres">
      <dgm:prSet presAssocID="{9AD7A498-6FDD-4A94-A8EB-C61C2BD9463E}" presName="rootText" presStyleLbl="node1" presStyleIdx="0" presStyleCnt="2"/>
      <dgm:spPr/>
      <dgm:t>
        <a:bodyPr/>
        <a:lstStyle/>
        <a:p>
          <a:endParaRPr lang="tr-TR"/>
        </a:p>
      </dgm:t>
    </dgm:pt>
    <dgm:pt modelId="{F2D2FCBC-DD53-4176-9758-36459A60C678}" type="pres">
      <dgm:prSet presAssocID="{9AD7A498-6FDD-4A94-A8EB-C61C2BD9463E}" presName="rootConnector" presStyleLbl="node1" presStyleIdx="0" presStyleCnt="2"/>
      <dgm:spPr/>
      <dgm:t>
        <a:bodyPr/>
        <a:lstStyle/>
        <a:p>
          <a:endParaRPr lang="tr-TR"/>
        </a:p>
      </dgm:t>
    </dgm:pt>
    <dgm:pt modelId="{1961F49E-D2B1-4CA3-89BA-6824BAB7AA2E}" type="pres">
      <dgm:prSet presAssocID="{9AD7A498-6FDD-4A94-A8EB-C61C2BD9463E}" presName="childShape" presStyleCnt="0"/>
      <dgm:spPr/>
    </dgm:pt>
    <dgm:pt modelId="{A1F34896-14D7-403C-9BB4-890BA87379DB}" type="pres">
      <dgm:prSet presAssocID="{0884917C-9792-43A0-B211-952228A1AB10}" presName="Name13" presStyleLbl="parChTrans1D2" presStyleIdx="0" presStyleCnt="6"/>
      <dgm:spPr/>
      <dgm:t>
        <a:bodyPr/>
        <a:lstStyle/>
        <a:p>
          <a:endParaRPr lang="tr-TR"/>
        </a:p>
      </dgm:t>
    </dgm:pt>
    <dgm:pt modelId="{C61F4480-C4A7-49DE-A521-54BFDE686986}" type="pres">
      <dgm:prSet presAssocID="{F4604A3D-C129-4AF2-A391-B607A5E80164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A3710B-BCE9-4B77-A7AC-FD5CE32D0999}" type="pres">
      <dgm:prSet presAssocID="{6FB128EF-6F44-499B-A65A-FE3D2D25124E}" presName="Name13" presStyleLbl="parChTrans1D2" presStyleIdx="1" presStyleCnt="6"/>
      <dgm:spPr/>
      <dgm:t>
        <a:bodyPr/>
        <a:lstStyle/>
        <a:p>
          <a:endParaRPr lang="tr-TR"/>
        </a:p>
      </dgm:t>
    </dgm:pt>
    <dgm:pt modelId="{72217A74-FD0E-4459-AB1D-4A494CB63A0F}" type="pres">
      <dgm:prSet presAssocID="{F528C676-8E34-425D-8B46-230F44DB15FF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8335C5-F7B3-4EAD-BE77-CCA1F65D83CC}" type="pres">
      <dgm:prSet presAssocID="{0EE0974C-FAF4-41ED-A0F4-D9A7E6DAD731}" presName="Name13" presStyleLbl="parChTrans1D2" presStyleIdx="2" presStyleCnt="6"/>
      <dgm:spPr/>
      <dgm:t>
        <a:bodyPr/>
        <a:lstStyle/>
        <a:p>
          <a:endParaRPr lang="tr-TR"/>
        </a:p>
      </dgm:t>
    </dgm:pt>
    <dgm:pt modelId="{C910FCE2-A812-4993-9EFB-E121C1E4862F}" type="pres">
      <dgm:prSet presAssocID="{57611EE4-441E-4EC0-BD7B-2168453FF0A8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A498E2-DD0F-49B7-9C37-CD99624B3A0E}" type="pres">
      <dgm:prSet presAssocID="{7FA4A86D-ECFE-4870-A6ED-99062EFEA2CA}" presName="root" presStyleCnt="0"/>
      <dgm:spPr/>
    </dgm:pt>
    <dgm:pt modelId="{113366DB-9332-4D23-B78E-467C94021C5C}" type="pres">
      <dgm:prSet presAssocID="{7FA4A86D-ECFE-4870-A6ED-99062EFEA2CA}" presName="rootComposite" presStyleCnt="0"/>
      <dgm:spPr/>
    </dgm:pt>
    <dgm:pt modelId="{3BA80202-4E11-485E-A083-774E9475097F}" type="pres">
      <dgm:prSet presAssocID="{7FA4A86D-ECFE-4870-A6ED-99062EFEA2CA}" presName="rootText" presStyleLbl="node1" presStyleIdx="1" presStyleCnt="2"/>
      <dgm:spPr/>
      <dgm:t>
        <a:bodyPr/>
        <a:lstStyle/>
        <a:p>
          <a:endParaRPr lang="tr-TR"/>
        </a:p>
      </dgm:t>
    </dgm:pt>
    <dgm:pt modelId="{D8B8AF09-433F-4CD9-9883-91D3E74F8BA9}" type="pres">
      <dgm:prSet presAssocID="{7FA4A86D-ECFE-4870-A6ED-99062EFEA2CA}" presName="rootConnector" presStyleLbl="node1" presStyleIdx="1" presStyleCnt="2"/>
      <dgm:spPr/>
      <dgm:t>
        <a:bodyPr/>
        <a:lstStyle/>
        <a:p>
          <a:endParaRPr lang="tr-TR"/>
        </a:p>
      </dgm:t>
    </dgm:pt>
    <dgm:pt modelId="{B596E645-E2B8-4801-8B9E-6B510F2E315A}" type="pres">
      <dgm:prSet presAssocID="{7FA4A86D-ECFE-4870-A6ED-99062EFEA2CA}" presName="childShape" presStyleCnt="0"/>
      <dgm:spPr/>
    </dgm:pt>
    <dgm:pt modelId="{29B42216-7FCC-4133-87EE-E2EF2A0C849E}" type="pres">
      <dgm:prSet presAssocID="{0C155F62-5071-4C4C-81C1-0266952D2F52}" presName="Name13" presStyleLbl="parChTrans1D2" presStyleIdx="3" presStyleCnt="6"/>
      <dgm:spPr/>
      <dgm:t>
        <a:bodyPr/>
        <a:lstStyle/>
        <a:p>
          <a:endParaRPr lang="tr-TR"/>
        </a:p>
      </dgm:t>
    </dgm:pt>
    <dgm:pt modelId="{45FD8157-7FE4-4520-B6DF-FDA64AD9567D}" type="pres">
      <dgm:prSet presAssocID="{7A9087A2-1E7B-4E76-A191-D289C6B0E157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F83184-0F6A-45C7-B9EE-0CBCC790D869}" type="pres">
      <dgm:prSet presAssocID="{213B97EC-5038-4228-A69A-92EA55E7738A}" presName="Name13" presStyleLbl="parChTrans1D2" presStyleIdx="4" presStyleCnt="6"/>
      <dgm:spPr/>
      <dgm:t>
        <a:bodyPr/>
        <a:lstStyle/>
        <a:p>
          <a:endParaRPr lang="tr-TR"/>
        </a:p>
      </dgm:t>
    </dgm:pt>
    <dgm:pt modelId="{DF490433-99F6-41CB-83E9-43D6EBD76CC4}" type="pres">
      <dgm:prSet presAssocID="{9D233747-5277-4410-B504-C05802B002F1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8B11F9-C8D0-464E-90C8-843C956E7B81}" type="pres">
      <dgm:prSet presAssocID="{22424508-B79F-4991-A7CA-397F184497EE}" presName="Name13" presStyleLbl="parChTrans1D2" presStyleIdx="5" presStyleCnt="6"/>
      <dgm:spPr/>
      <dgm:t>
        <a:bodyPr/>
        <a:lstStyle/>
        <a:p>
          <a:endParaRPr lang="tr-TR"/>
        </a:p>
      </dgm:t>
    </dgm:pt>
    <dgm:pt modelId="{733F9149-3353-418B-A3FC-7595C3590075}" type="pres">
      <dgm:prSet presAssocID="{5D3F216D-8580-4F66-8DD6-9A6994E6C950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6DE4AC-6F9C-4E7D-A29B-4D02370F26C1}" type="presOf" srcId="{0EE0974C-FAF4-41ED-A0F4-D9A7E6DAD731}" destId="{9D8335C5-F7B3-4EAD-BE77-CCA1F65D83CC}" srcOrd="0" destOrd="0" presId="urn:microsoft.com/office/officeart/2005/8/layout/hierarchy3"/>
    <dgm:cxn modelId="{F1546515-F2D3-461F-A0A9-6B03BE88513A}" type="presOf" srcId="{7A9087A2-1E7B-4E76-A191-D289C6B0E157}" destId="{45FD8157-7FE4-4520-B6DF-FDA64AD9567D}" srcOrd="0" destOrd="0" presId="urn:microsoft.com/office/officeart/2005/8/layout/hierarchy3"/>
    <dgm:cxn modelId="{89064812-D0E8-48FC-BBFF-F516046892F2}" srcId="{1C087F79-C233-4E54-B7B0-022EFF2A2F08}" destId="{9AD7A498-6FDD-4A94-A8EB-C61C2BD9463E}" srcOrd="0" destOrd="0" parTransId="{78F38E94-6BAF-4B1E-A948-469FF504655D}" sibTransId="{E4C8B1A4-CC2D-4203-A84F-DAFA641DF7E4}"/>
    <dgm:cxn modelId="{2BA8D3FA-08F0-44A2-8CED-016CDACE09D1}" type="presOf" srcId="{9AD7A498-6FDD-4A94-A8EB-C61C2BD9463E}" destId="{6023E2E6-E07B-437D-B857-AC656FF5AE26}" srcOrd="0" destOrd="0" presId="urn:microsoft.com/office/officeart/2005/8/layout/hierarchy3"/>
    <dgm:cxn modelId="{0F22D139-C74F-4E60-AD59-7F0EC5C1E200}" type="presOf" srcId="{5D3F216D-8580-4F66-8DD6-9A6994E6C950}" destId="{733F9149-3353-418B-A3FC-7595C3590075}" srcOrd="0" destOrd="0" presId="urn:microsoft.com/office/officeart/2005/8/layout/hierarchy3"/>
    <dgm:cxn modelId="{1D0D04FD-9E91-4B95-B0FE-B77F19C5F0DF}" type="presOf" srcId="{6FB128EF-6F44-499B-A65A-FE3D2D25124E}" destId="{21A3710B-BCE9-4B77-A7AC-FD5CE32D0999}" srcOrd="0" destOrd="0" presId="urn:microsoft.com/office/officeart/2005/8/layout/hierarchy3"/>
    <dgm:cxn modelId="{B7AAD7EA-8B8E-47A4-8BDF-BD03E3C9FF08}" type="presOf" srcId="{0884917C-9792-43A0-B211-952228A1AB10}" destId="{A1F34896-14D7-403C-9BB4-890BA87379DB}" srcOrd="0" destOrd="0" presId="urn:microsoft.com/office/officeart/2005/8/layout/hierarchy3"/>
    <dgm:cxn modelId="{68008228-F474-47AF-A840-22D7D5C86464}" type="presOf" srcId="{9D233747-5277-4410-B504-C05802B002F1}" destId="{DF490433-99F6-41CB-83E9-43D6EBD76CC4}" srcOrd="0" destOrd="0" presId="urn:microsoft.com/office/officeart/2005/8/layout/hierarchy3"/>
    <dgm:cxn modelId="{6A8D4FC4-073A-47EE-BD57-320FED6D5697}" type="presOf" srcId="{0C155F62-5071-4C4C-81C1-0266952D2F52}" destId="{29B42216-7FCC-4133-87EE-E2EF2A0C849E}" srcOrd="0" destOrd="0" presId="urn:microsoft.com/office/officeart/2005/8/layout/hierarchy3"/>
    <dgm:cxn modelId="{85356515-81B9-4B06-B45C-88CB830BFCD7}" type="presOf" srcId="{57611EE4-441E-4EC0-BD7B-2168453FF0A8}" destId="{C910FCE2-A812-4993-9EFB-E121C1E4862F}" srcOrd="0" destOrd="0" presId="urn:microsoft.com/office/officeart/2005/8/layout/hierarchy3"/>
    <dgm:cxn modelId="{B60E3DDA-A38C-4B8B-91F6-83C5A37E3CAF}" type="presOf" srcId="{7FA4A86D-ECFE-4870-A6ED-99062EFEA2CA}" destId="{D8B8AF09-433F-4CD9-9883-91D3E74F8BA9}" srcOrd="1" destOrd="0" presId="urn:microsoft.com/office/officeart/2005/8/layout/hierarchy3"/>
    <dgm:cxn modelId="{EE0C27C3-710B-412F-ACDC-BD85BFF0C7E6}" type="presOf" srcId="{213B97EC-5038-4228-A69A-92EA55E7738A}" destId="{E6F83184-0F6A-45C7-B9EE-0CBCC790D869}" srcOrd="0" destOrd="0" presId="urn:microsoft.com/office/officeart/2005/8/layout/hierarchy3"/>
    <dgm:cxn modelId="{35BA0C59-9178-4551-B34C-06BB32FD5538}" type="presOf" srcId="{22424508-B79F-4991-A7CA-397F184497EE}" destId="{3A8B11F9-C8D0-464E-90C8-843C956E7B81}" srcOrd="0" destOrd="0" presId="urn:microsoft.com/office/officeart/2005/8/layout/hierarchy3"/>
    <dgm:cxn modelId="{F2132826-EE25-4C8E-9E72-2EFEABED5F1B}" srcId="{1C087F79-C233-4E54-B7B0-022EFF2A2F08}" destId="{7FA4A86D-ECFE-4870-A6ED-99062EFEA2CA}" srcOrd="1" destOrd="0" parTransId="{46110736-64D2-448D-921C-3911CAD57A23}" sibTransId="{80D21A63-71DF-4EF8-956E-C9BA8F521D25}"/>
    <dgm:cxn modelId="{968CBD8A-DEF7-467B-9DF4-DB0F4B8C2E63}" type="presOf" srcId="{9AD7A498-6FDD-4A94-A8EB-C61C2BD9463E}" destId="{F2D2FCBC-DD53-4176-9758-36459A60C678}" srcOrd="1" destOrd="0" presId="urn:microsoft.com/office/officeart/2005/8/layout/hierarchy3"/>
    <dgm:cxn modelId="{E8F3B48A-B3DA-4504-9EDB-458DB53CC7B1}" srcId="{9AD7A498-6FDD-4A94-A8EB-C61C2BD9463E}" destId="{57611EE4-441E-4EC0-BD7B-2168453FF0A8}" srcOrd="2" destOrd="0" parTransId="{0EE0974C-FAF4-41ED-A0F4-D9A7E6DAD731}" sibTransId="{2CDD4A17-7855-490D-B7E4-2AC5AD513EDB}"/>
    <dgm:cxn modelId="{D54B2445-AFFC-4521-9370-764559576E38}" type="presOf" srcId="{F4604A3D-C129-4AF2-A391-B607A5E80164}" destId="{C61F4480-C4A7-49DE-A521-54BFDE686986}" srcOrd="0" destOrd="0" presId="urn:microsoft.com/office/officeart/2005/8/layout/hierarchy3"/>
    <dgm:cxn modelId="{25DC53AE-99BD-48EC-9319-00C4C2770A7F}" type="presOf" srcId="{7FA4A86D-ECFE-4870-A6ED-99062EFEA2CA}" destId="{3BA80202-4E11-485E-A083-774E9475097F}" srcOrd="0" destOrd="0" presId="urn:microsoft.com/office/officeart/2005/8/layout/hierarchy3"/>
    <dgm:cxn modelId="{71BB7454-6AEC-49E8-8938-74A3B4134FB0}" srcId="{7FA4A86D-ECFE-4870-A6ED-99062EFEA2CA}" destId="{7A9087A2-1E7B-4E76-A191-D289C6B0E157}" srcOrd="0" destOrd="0" parTransId="{0C155F62-5071-4C4C-81C1-0266952D2F52}" sibTransId="{BFE48432-76DC-4B8F-8C74-1F83E9F6682D}"/>
    <dgm:cxn modelId="{F24D9928-228C-4E42-BBAB-B2DEDE914652}" srcId="{9AD7A498-6FDD-4A94-A8EB-C61C2BD9463E}" destId="{F4604A3D-C129-4AF2-A391-B607A5E80164}" srcOrd="0" destOrd="0" parTransId="{0884917C-9792-43A0-B211-952228A1AB10}" sibTransId="{A32394F5-DCFC-470D-8638-AA0AF2B50168}"/>
    <dgm:cxn modelId="{76908BDF-DC1B-48E4-9740-25182223501F}" type="presOf" srcId="{1C087F79-C233-4E54-B7B0-022EFF2A2F08}" destId="{C2DE9C87-1776-434E-9919-77105D0AC058}" srcOrd="0" destOrd="0" presId="urn:microsoft.com/office/officeart/2005/8/layout/hierarchy3"/>
    <dgm:cxn modelId="{ACE4F7AA-14F1-4A63-AEEA-3355F22446CB}" type="presOf" srcId="{F528C676-8E34-425D-8B46-230F44DB15FF}" destId="{72217A74-FD0E-4459-AB1D-4A494CB63A0F}" srcOrd="0" destOrd="0" presId="urn:microsoft.com/office/officeart/2005/8/layout/hierarchy3"/>
    <dgm:cxn modelId="{6FA0835D-5093-4D8E-92B8-F2FA08345F72}" srcId="{7FA4A86D-ECFE-4870-A6ED-99062EFEA2CA}" destId="{9D233747-5277-4410-B504-C05802B002F1}" srcOrd="1" destOrd="0" parTransId="{213B97EC-5038-4228-A69A-92EA55E7738A}" sibTransId="{3822A333-250C-48C7-881C-2643F7B287B4}"/>
    <dgm:cxn modelId="{8766616F-665B-4647-B6B6-C10F7C565259}" srcId="{7FA4A86D-ECFE-4870-A6ED-99062EFEA2CA}" destId="{5D3F216D-8580-4F66-8DD6-9A6994E6C950}" srcOrd="2" destOrd="0" parTransId="{22424508-B79F-4991-A7CA-397F184497EE}" sibTransId="{ADCE1100-DD9E-4A92-A29C-748D11E39E13}"/>
    <dgm:cxn modelId="{451415A6-2A19-4EA7-A72B-FF11367E1A16}" srcId="{9AD7A498-6FDD-4A94-A8EB-C61C2BD9463E}" destId="{F528C676-8E34-425D-8B46-230F44DB15FF}" srcOrd="1" destOrd="0" parTransId="{6FB128EF-6F44-499B-A65A-FE3D2D25124E}" sibTransId="{81B4DB99-306E-4DA9-A63C-19FCC17544C0}"/>
    <dgm:cxn modelId="{46A0CDA7-324D-46A2-9D88-F754A74325B6}" type="presParOf" srcId="{C2DE9C87-1776-434E-9919-77105D0AC058}" destId="{9F7B058D-7404-4368-900F-E7D50BCA86B0}" srcOrd="0" destOrd="0" presId="urn:microsoft.com/office/officeart/2005/8/layout/hierarchy3"/>
    <dgm:cxn modelId="{059031A9-1E9D-44E1-A4D4-76AF1F3081F6}" type="presParOf" srcId="{9F7B058D-7404-4368-900F-E7D50BCA86B0}" destId="{368BDD47-7BBF-4268-B725-A931F47E3957}" srcOrd="0" destOrd="0" presId="urn:microsoft.com/office/officeart/2005/8/layout/hierarchy3"/>
    <dgm:cxn modelId="{193DED86-E74A-4E1F-B277-B7150DDC4B96}" type="presParOf" srcId="{368BDD47-7BBF-4268-B725-A931F47E3957}" destId="{6023E2E6-E07B-437D-B857-AC656FF5AE26}" srcOrd="0" destOrd="0" presId="urn:microsoft.com/office/officeart/2005/8/layout/hierarchy3"/>
    <dgm:cxn modelId="{3FCD542C-314A-428A-A993-9961F830D735}" type="presParOf" srcId="{368BDD47-7BBF-4268-B725-A931F47E3957}" destId="{F2D2FCBC-DD53-4176-9758-36459A60C678}" srcOrd="1" destOrd="0" presId="urn:microsoft.com/office/officeart/2005/8/layout/hierarchy3"/>
    <dgm:cxn modelId="{099C9055-8798-4115-9BA7-7EAF7FCB41BE}" type="presParOf" srcId="{9F7B058D-7404-4368-900F-E7D50BCA86B0}" destId="{1961F49E-D2B1-4CA3-89BA-6824BAB7AA2E}" srcOrd="1" destOrd="0" presId="urn:microsoft.com/office/officeart/2005/8/layout/hierarchy3"/>
    <dgm:cxn modelId="{D48501EB-F11A-4166-AD44-38E9DAFB51CD}" type="presParOf" srcId="{1961F49E-D2B1-4CA3-89BA-6824BAB7AA2E}" destId="{A1F34896-14D7-403C-9BB4-890BA87379DB}" srcOrd="0" destOrd="0" presId="urn:microsoft.com/office/officeart/2005/8/layout/hierarchy3"/>
    <dgm:cxn modelId="{2EDC8749-693B-462F-A666-C19A49DCA342}" type="presParOf" srcId="{1961F49E-D2B1-4CA3-89BA-6824BAB7AA2E}" destId="{C61F4480-C4A7-49DE-A521-54BFDE686986}" srcOrd="1" destOrd="0" presId="urn:microsoft.com/office/officeart/2005/8/layout/hierarchy3"/>
    <dgm:cxn modelId="{5FD85A80-1B82-4F46-B09F-A2B807EE961E}" type="presParOf" srcId="{1961F49E-D2B1-4CA3-89BA-6824BAB7AA2E}" destId="{21A3710B-BCE9-4B77-A7AC-FD5CE32D0999}" srcOrd="2" destOrd="0" presId="urn:microsoft.com/office/officeart/2005/8/layout/hierarchy3"/>
    <dgm:cxn modelId="{45981EEA-2965-4E38-8320-52F3AC376F9E}" type="presParOf" srcId="{1961F49E-D2B1-4CA3-89BA-6824BAB7AA2E}" destId="{72217A74-FD0E-4459-AB1D-4A494CB63A0F}" srcOrd="3" destOrd="0" presId="urn:microsoft.com/office/officeart/2005/8/layout/hierarchy3"/>
    <dgm:cxn modelId="{1A8D949A-F0EE-49D3-8040-99114B67EACC}" type="presParOf" srcId="{1961F49E-D2B1-4CA3-89BA-6824BAB7AA2E}" destId="{9D8335C5-F7B3-4EAD-BE77-CCA1F65D83CC}" srcOrd="4" destOrd="0" presId="urn:microsoft.com/office/officeart/2005/8/layout/hierarchy3"/>
    <dgm:cxn modelId="{59C9AFF3-D228-4690-A47A-A2FD1A325DDD}" type="presParOf" srcId="{1961F49E-D2B1-4CA3-89BA-6824BAB7AA2E}" destId="{C910FCE2-A812-4993-9EFB-E121C1E4862F}" srcOrd="5" destOrd="0" presId="urn:microsoft.com/office/officeart/2005/8/layout/hierarchy3"/>
    <dgm:cxn modelId="{A0A2552B-01ED-49AF-9689-3BEFA27A10EA}" type="presParOf" srcId="{C2DE9C87-1776-434E-9919-77105D0AC058}" destId="{C2A498E2-DD0F-49B7-9C37-CD99624B3A0E}" srcOrd="1" destOrd="0" presId="urn:microsoft.com/office/officeart/2005/8/layout/hierarchy3"/>
    <dgm:cxn modelId="{7E980AFF-3D22-418F-A9D9-E5189F3345A3}" type="presParOf" srcId="{C2A498E2-DD0F-49B7-9C37-CD99624B3A0E}" destId="{113366DB-9332-4D23-B78E-467C94021C5C}" srcOrd="0" destOrd="0" presId="urn:microsoft.com/office/officeart/2005/8/layout/hierarchy3"/>
    <dgm:cxn modelId="{3AF08ABB-754C-442C-B2FE-DDE6EC2BDE76}" type="presParOf" srcId="{113366DB-9332-4D23-B78E-467C94021C5C}" destId="{3BA80202-4E11-485E-A083-774E9475097F}" srcOrd="0" destOrd="0" presId="urn:microsoft.com/office/officeart/2005/8/layout/hierarchy3"/>
    <dgm:cxn modelId="{75F620E3-8BAD-4CE9-80BF-40A7DF43744F}" type="presParOf" srcId="{113366DB-9332-4D23-B78E-467C94021C5C}" destId="{D8B8AF09-433F-4CD9-9883-91D3E74F8BA9}" srcOrd="1" destOrd="0" presId="urn:microsoft.com/office/officeart/2005/8/layout/hierarchy3"/>
    <dgm:cxn modelId="{47F2AFBF-9746-46FA-AAC5-8D19FEC26ABC}" type="presParOf" srcId="{C2A498E2-DD0F-49B7-9C37-CD99624B3A0E}" destId="{B596E645-E2B8-4801-8B9E-6B510F2E315A}" srcOrd="1" destOrd="0" presId="urn:microsoft.com/office/officeart/2005/8/layout/hierarchy3"/>
    <dgm:cxn modelId="{BD559446-C7FD-4E6B-920F-7C72B794FE33}" type="presParOf" srcId="{B596E645-E2B8-4801-8B9E-6B510F2E315A}" destId="{29B42216-7FCC-4133-87EE-E2EF2A0C849E}" srcOrd="0" destOrd="0" presId="urn:microsoft.com/office/officeart/2005/8/layout/hierarchy3"/>
    <dgm:cxn modelId="{6494ED77-E9C2-4FFF-8A4E-DBF4D743D247}" type="presParOf" srcId="{B596E645-E2B8-4801-8B9E-6B510F2E315A}" destId="{45FD8157-7FE4-4520-B6DF-FDA64AD9567D}" srcOrd="1" destOrd="0" presId="urn:microsoft.com/office/officeart/2005/8/layout/hierarchy3"/>
    <dgm:cxn modelId="{0C6F5F89-724E-4274-8130-2E287E0836F0}" type="presParOf" srcId="{B596E645-E2B8-4801-8B9E-6B510F2E315A}" destId="{E6F83184-0F6A-45C7-B9EE-0CBCC790D869}" srcOrd="2" destOrd="0" presId="urn:microsoft.com/office/officeart/2005/8/layout/hierarchy3"/>
    <dgm:cxn modelId="{2CA65AAE-2E85-4BF5-861A-DEC854616F16}" type="presParOf" srcId="{B596E645-E2B8-4801-8B9E-6B510F2E315A}" destId="{DF490433-99F6-41CB-83E9-43D6EBD76CC4}" srcOrd="3" destOrd="0" presId="urn:microsoft.com/office/officeart/2005/8/layout/hierarchy3"/>
    <dgm:cxn modelId="{8C902FD1-65F1-4EE3-89A9-6B971C18EE15}" type="presParOf" srcId="{B596E645-E2B8-4801-8B9E-6B510F2E315A}" destId="{3A8B11F9-C8D0-464E-90C8-843C956E7B81}" srcOrd="4" destOrd="0" presId="urn:microsoft.com/office/officeart/2005/8/layout/hierarchy3"/>
    <dgm:cxn modelId="{2B341826-D764-4986-972C-C08C8E5911A2}" type="presParOf" srcId="{B596E645-E2B8-4801-8B9E-6B510F2E315A}" destId="{733F9149-3353-418B-A3FC-7595C359007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23E2E6-E07B-437D-B857-AC656FF5AE26}">
      <dsp:nvSpPr>
        <dsp:cNvPr id="0" name=""/>
        <dsp:cNvSpPr/>
      </dsp:nvSpPr>
      <dsp:spPr>
        <a:xfrm>
          <a:off x="1024492" y="2324"/>
          <a:ext cx="2214656" cy="110732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Rapid</a:t>
          </a:r>
          <a:r>
            <a:rPr lang="tr-TR" sz="20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0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sz="20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0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2000" b="1" kern="1200" dirty="0">
            <a:solidFill>
              <a:schemeClr val="bg1"/>
            </a:solidFill>
            <a:latin typeface="Bradley Hand ITC" panose="03070402050302030203" pitchFamily="66" charset="0"/>
          </a:endParaRPr>
        </a:p>
      </dsp:txBody>
      <dsp:txXfrm>
        <a:off x="1024492" y="2324"/>
        <a:ext cx="2214656" cy="1107328"/>
      </dsp:txXfrm>
    </dsp:sp>
    <dsp:sp modelId="{A1F34896-14D7-403C-9BB4-890BA87379DB}">
      <dsp:nvSpPr>
        <dsp:cNvPr id="0" name=""/>
        <dsp:cNvSpPr/>
      </dsp:nvSpPr>
      <dsp:spPr>
        <a:xfrm>
          <a:off x="1245958" y="1109652"/>
          <a:ext cx="221465" cy="83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496"/>
              </a:lnTo>
              <a:lnTo>
                <a:pt x="221465" y="8304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4480-C4A7-49DE-A521-54BFDE686986}">
      <dsp:nvSpPr>
        <dsp:cNvPr id="0" name=""/>
        <dsp:cNvSpPr/>
      </dsp:nvSpPr>
      <dsp:spPr>
        <a:xfrm>
          <a:off x="1467424" y="138648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lispro</a:t>
          </a:r>
          <a:endParaRPr lang="tr-TR" sz="2400" b="1" kern="1200" dirty="0">
            <a:latin typeface="Bradley Hand ITC" panose="03070402050302030203" pitchFamily="66" charset="0"/>
          </a:endParaRPr>
        </a:p>
      </dsp:txBody>
      <dsp:txXfrm>
        <a:off x="1467424" y="1386484"/>
        <a:ext cx="1771724" cy="1107328"/>
      </dsp:txXfrm>
    </dsp:sp>
    <dsp:sp modelId="{21A3710B-BCE9-4B77-A7AC-FD5CE32D0999}">
      <dsp:nvSpPr>
        <dsp:cNvPr id="0" name=""/>
        <dsp:cNvSpPr/>
      </dsp:nvSpPr>
      <dsp:spPr>
        <a:xfrm>
          <a:off x="1245958" y="1109652"/>
          <a:ext cx="221465" cy="2214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656"/>
              </a:lnTo>
              <a:lnTo>
                <a:pt x="221465" y="221465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17A74-FD0E-4459-AB1D-4A494CB63A0F}">
      <dsp:nvSpPr>
        <dsp:cNvPr id="0" name=""/>
        <dsp:cNvSpPr/>
      </dsp:nvSpPr>
      <dsp:spPr>
        <a:xfrm>
          <a:off x="1467424" y="277064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0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i="0" kern="1200" dirty="0" smtClean="0">
              <a:latin typeface="Bradley Hand ITC" panose="03070402050302030203" pitchFamily="66" charset="0"/>
            </a:rPr>
            <a:t> </a:t>
          </a:r>
          <a:r>
            <a:rPr lang="tr-TR" sz="2400" b="1" i="0" kern="1200" dirty="0" err="1" smtClean="0">
              <a:latin typeface="Bradley Hand ITC" panose="03070402050302030203" pitchFamily="66" charset="0"/>
            </a:rPr>
            <a:t>aspart</a:t>
          </a:r>
          <a:endParaRPr lang="tr-TR" sz="2400" b="1" i="0" kern="1200" dirty="0">
            <a:latin typeface="Bradley Hand ITC" panose="03070402050302030203" pitchFamily="66" charset="0"/>
          </a:endParaRPr>
        </a:p>
      </dsp:txBody>
      <dsp:txXfrm>
        <a:off x="1467424" y="2770644"/>
        <a:ext cx="1771724" cy="1107328"/>
      </dsp:txXfrm>
    </dsp:sp>
    <dsp:sp modelId="{A87D2ED6-BA00-4502-B79C-F651EA569BAC}">
      <dsp:nvSpPr>
        <dsp:cNvPr id="0" name=""/>
        <dsp:cNvSpPr/>
      </dsp:nvSpPr>
      <dsp:spPr>
        <a:xfrm>
          <a:off x="1245958" y="1109652"/>
          <a:ext cx="221465" cy="3598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8816"/>
              </a:lnTo>
              <a:lnTo>
                <a:pt x="221465" y="359881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8FC49-A2B1-42EA-BE79-64E7C6BD5685}">
      <dsp:nvSpPr>
        <dsp:cNvPr id="0" name=""/>
        <dsp:cNvSpPr/>
      </dsp:nvSpPr>
      <dsp:spPr>
        <a:xfrm>
          <a:off x="1467424" y="415480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glulisine</a:t>
          </a:r>
          <a:endParaRPr lang="tr-TR" sz="2400" b="1" kern="1200" dirty="0">
            <a:latin typeface="Bradley Hand ITC" panose="03070402050302030203" pitchFamily="66" charset="0"/>
          </a:endParaRPr>
        </a:p>
      </dsp:txBody>
      <dsp:txXfrm>
        <a:off x="1467424" y="4154804"/>
        <a:ext cx="1771724" cy="1107328"/>
      </dsp:txXfrm>
    </dsp:sp>
    <dsp:sp modelId="{3BA80202-4E11-485E-A083-774E9475097F}">
      <dsp:nvSpPr>
        <dsp:cNvPr id="0" name=""/>
        <dsp:cNvSpPr/>
      </dsp:nvSpPr>
      <dsp:spPr>
        <a:xfrm>
          <a:off x="3792813" y="2324"/>
          <a:ext cx="2214656" cy="110732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Short</a:t>
          </a:r>
          <a:r>
            <a:rPr lang="tr-TR" sz="28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8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sz="28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8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2800" kern="1200" dirty="0"/>
        </a:p>
      </dsp:txBody>
      <dsp:txXfrm>
        <a:off x="3792813" y="2324"/>
        <a:ext cx="2214656" cy="1107328"/>
      </dsp:txXfrm>
    </dsp:sp>
    <dsp:sp modelId="{29B42216-7FCC-4133-87EE-E2EF2A0C849E}">
      <dsp:nvSpPr>
        <dsp:cNvPr id="0" name=""/>
        <dsp:cNvSpPr/>
      </dsp:nvSpPr>
      <dsp:spPr>
        <a:xfrm>
          <a:off x="4014278" y="1109652"/>
          <a:ext cx="221465" cy="83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496"/>
              </a:lnTo>
              <a:lnTo>
                <a:pt x="221465" y="8304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D8157-7FE4-4520-B6DF-FDA64AD9567D}">
      <dsp:nvSpPr>
        <dsp:cNvPr id="0" name=""/>
        <dsp:cNvSpPr/>
      </dsp:nvSpPr>
      <dsp:spPr>
        <a:xfrm>
          <a:off x="4235744" y="138648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err="1" smtClean="0">
              <a:latin typeface="Bradley Hand ITC" panose="03070402050302030203" pitchFamily="66" charset="0"/>
            </a:rPr>
            <a:t>Regular</a:t>
          </a:r>
          <a:r>
            <a:rPr lang="tr-TR" sz="3100" b="1" kern="1200" dirty="0" smtClean="0">
              <a:latin typeface="Bradley Hand ITC" panose="03070402050302030203" pitchFamily="66" charset="0"/>
            </a:rPr>
            <a:t> </a:t>
          </a:r>
          <a:r>
            <a:rPr lang="tr-TR" sz="31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3100" b="1" kern="1200" dirty="0" smtClean="0">
              <a:latin typeface="Bradley Hand ITC" panose="03070402050302030203" pitchFamily="66" charset="0"/>
            </a:rPr>
            <a:t> </a:t>
          </a:r>
          <a:endParaRPr lang="tr-TR" sz="3100" kern="1200" dirty="0"/>
        </a:p>
      </dsp:txBody>
      <dsp:txXfrm>
        <a:off x="4235744" y="1386484"/>
        <a:ext cx="1771724" cy="110732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23E2E6-E07B-437D-B857-AC656FF5AE26}">
      <dsp:nvSpPr>
        <dsp:cNvPr id="0" name=""/>
        <dsp:cNvSpPr/>
      </dsp:nvSpPr>
      <dsp:spPr>
        <a:xfrm>
          <a:off x="1256239" y="3820"/>
          <a:ext cx="2213396" cy="110669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Intermediate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and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long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acting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sz="2200" kern="1200" dirty="0"/>
        </a:p>
      </dsp:txBody>
      <dsp:txXfrm>
        <a:off x="1256239" y="3820"/>
        <a:ext cx="2213396" cy="1106698"/>
      </dsp:txXfrm>
    </dsp:sp>
    <dsp:sp modelId="{A1F34896-14D7-403C-9BB4-890BA87379DB}">
      <dsp:nvSpPr>
        <dsp:cNvPr id="0" name=""/>
        <dsp:cNvSpPr/>
      </dsp:nvSpPr>
      <dsp:spPr>
        <a:xfrm>
          <a:off x="1477579" y="1110519"/>
          <a:ext cx="221339" cy="830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023"/>
              </a:lnTo>
              <a:lnTo>
                <a:pt x="221339" y="830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4480-C4A7-49DE-A521-54BFDE686986}">
      <dsp:nvSpPr>
        <dsp:cNvPr id="0" name=""/>
        <dsp:cNvSpPr/>
      </dsp:nvSpPr>
      <dsp:spPr>
        <a:xfrm>
          <a:off x="1698918" y="1387193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NPH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(I)</a:t>
          </a:r>
          <a:endParaRPr lang="tr-TR" sz="2400" kern="1200" dirty="0"/>
        </a:p>
      </dsp:txBody>
      <dsp:txXfrm>
        <a:off x="1698918" y="1387193"/>
        <a:ext cx="1770717" cy="1106698"/>
      </dsp:txXfrm>
    </dsp:sp>
    <dsp:sp modelId="{21A3710B-BCE9-4B77-A7AC-FD5CE32D0999}">
      <dsp:nvSpPr>
        <dsp:cNvPr id="0" name=""/>
        <dsp:cNvSpPr/>
      </dsp:nvSpPr>
      <dsp:spPr>
        <a:xfrm>
          <a:off x="1477579" y="1110519"/>
          <a:ext cx="221339" cy="22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396"/>
              </a:lnTo>
              <a:lnTo>
                <a:pt x="221339" y="22133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17A74-FD0E-4459-AB1D-4A494CB63A0F}">
      <dsp:nvSpPr>
        <dsp:cNvPr id="0" name=""/>
        <dsp:cNvSpPr/>
      </dsp:nvSpPr>
      <dsp:spPr>
        <a:xfrm>
          <a:off x="1698918" y="2770566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glargine</a:t>
          </a:r>
          <a:r>
            <a:rPr lang="tr-TR" sz="2400" b="1" kern="1200" dirty="0" smtClean="0">
              <a:latin typeface="Bradley Hand ITC" panose="03070402050302030203" pitchFamily="66" charset="0"/>
            </a:rPr>
            <a:t> (L)</a:t>
          </a:r>
          <a:endParaRPr lang="tr-TR" sz="2400" kern="1200" dirty="0"/>
        </a:p>
      </dsp:txBody>
      <dsp:txXfrm>
        <a:off x="1698918" y="2770566"/>
        <a:ext cx="1770717" cy="1106698"/>
      </dsp:txXfrm>
    </dsp:sp>
    <dsp:sp modelId="{9D8335C5-F7B3-4EAD-BE77-CCA1F65D83CC}">
      <dsp:nvSpPr>
        <dsp:cNvPr id="0" name=""/>
        <dsp:cNvSpPr/>
      </dsp:nvSpPr>
      <dsp:spPr>
        <a:xfrm>
          <a:off x="1477579" y="1110519"/>
          <a:ext cx="221339" cy="359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769"/>
              </a:lnTo>
              <a:lnTo>
                <a:pt x="221339" y="35967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0FCE2-A812-4993-9EFB-E121C1E4862F}">
      <dsp:nvSpPr>
        <dsp:cNvPr id="0" name=""/>
        <dsp:cNvSpPr/>
      </dsp:nvSpPr>
      <dsp:spPr>
        <a:xfrm>
          <a:off x="1698918" y="4153938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detemir</a:t>
          </a:r>
          <a:r>
            <a:rPr lang="tr-TR" sz="2400" b="1" kern="1200" dirty="0" smtClean="0">
              <a:latin typeface="Bradley Hand ITC" panose="03070402050302030203" pitchFamily="66" charset="0"/>
            </a:rPr>
            <a:t> (L)</a:t>
          </a:r>
        </a:p>
      </dsp:txBody>
      <dsp:txXfrm>
        <a:off x="1698918" y="4153938"/>
        <a:ext cx="1770717" cy="1106698"/>
      </dsp:txXfrm>
    </dsp:sp>
    <dsp:sp modelId="{3BA80202-4E11-485E-A083-774E9475097F}">
      <dsp:nvSpPr>
        <dsp:cNvPr id="0" name=""/>
        <dsp:cNvSpPr/>
      </dsp:nvSpPr>
      <dsp:spPr>
        <a:xfrm>
          <a:off x="4022985" y="3820"/>
          <a:ext cx="2213396" cy="110669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Mixtures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of 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sz="2200" kern="1200" dirty="0"/>
        </a:p>
      </dsp:txBody>
      <dsp:txXfrm>
        <a:off x="4022985" y="3820"/>
        <a:ext cx="2213396" cy="1106698"/>
      </dsp:txXfrm>
    </dsp:sp>
    <dsp:sp modelId="{29B42216-7FCC-4133-87EE-E2EF2A0C849E}">
      <dsp:nvSpPr>
        <dsp:cNvPr id="0" name=""/>
        <dsp:cNvSpPr/>
      </dsp:nvSpPr>
      <dsp:spPr>
        <a:xfrm>
          <a:off x="4244324" y="1110519"/>
          <a:ext cx="221339" cy="830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023"/>
              </a:lnTo>
              <a:lnTo>
                <a:pt x="221339" y="830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D8157-7FE4-4520-B6DF-FDA64AD9567D}">
      <dsp:nvSpPr>
        <dsp:cNvPr id="0" name=""/>
        <dsp:cNvSpPr/>
      </dsp:nvSpPr>
      <dsp:spPr>
        <a:xfrm>
          <a:off x="4465664" y="1387193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70 NPH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30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Regular</a:t>
          </a:r>
          <a:endParaRPr lang="tr-TR" sz="2400" kern="1200" dirty="0"/>
        </a:p>
      </dsp:txBody>
      <dsp:txXfrm>
        <a:off x="4465664" y="1387193"/>
        <a:ext cx="1770717" cy="1106698"/>
      </dsp:txXfrm>
    </dsp:sp>
    <dsp:sp modelId="{E6F83184-0F6A-45C7-B9EE-0CBCC790D869}">
      <dsp:nvSpPr>
        <dsp:cNvPr id="0" name=""/>
        <dsp:cNvSpPr/>
      </dsp:nvSpPr>
      <dsp:spPr>
        <a:xfrm>
          <a:off x="4244324" y="1110519"/>
          <a:ext cx="221339" cy="22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396"/>
              </a:lnTo>
              <a:lnTo>
                <a:pt x="221339" y="22133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90433-99F6-41CB-83E9-43D6EBD76CC4}">
      <dsp:nvSpPr>
        <dsp:cNvPr id="0" name=""/>
        <dsp:cNvSpPr/>
      </dsp:nvSpPr>
      <dsp:spPr>
        <a:xfrm>
          <a:off x="4465664" y="2770566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75/25 NPL,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Lispro</a:t>
          </a:r>
          <a:endParaRPr lang="tr-TR" sz="2400" kern="1200" dirty="0"/>
        </a:p>
      </dsp:txBody>
      <dsp:txXfrm>
        <a:off x="4465664" y="2770566"/>
        <a:ext cx="1770717" cy="1106698"/>
      </dsp:txXfrm>
    </dsp:sp>
    <dsp:sp modelId="{3A8B11F9-C8D0-464E-90C8-843C956E7B81}">
      <dsp:nvSpPr>
        <dsp:cNvPr id="0" name=""/>
        <dsp:cNvSpPr/>
      </dsp:nvSpPr>
      <dsp:spPr>
        <a:xfrm>
          <a:off x="4244324" y="1110519"/>
          <a:ext cx="221339" cy="359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769"/>
              </a:lnTo>
              <a:lnTo>
                <a:pt x="221339" y="35967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F9149-3353-418B-A3FC-7595C3590075}">
      <dsp:nvSpPr>
        <dsp:cNvPr id="0" name=""/>
        <dsp:cNvSpPr/>
      </dsp:nvSpPr>
      <dsp:spPr>
        <a:xfrm>
          <a:off x="4465664" y="4153938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70/30 NPA,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Aspart</a:t>
          </a:r>
          <a:endParaRPr lang="tr-TR" sz="2400" b="1" kern="1200" dirty="0" smtClean="0">
            <a:latin typeface="Bradley Hand ITC" panose="03070402050302030203" pitchFamily="66" charset="0"/>
          </a:endParaRPr>
        </a:p>
      </dsp:txBody>
      <dsp:txXfrm>
        <a:off x="4465664" y="4153938"/>
        <a:ext cx="1770717" cy="1106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18F24-B9C9-4016-83AE-64B12C495AFE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F4F41-F19E-4828-9404-8424DD2B31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0853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50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63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63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2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8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8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7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7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ebmd.com/diabetes/rm-quiz-type-2" TargetMode="External"/><Relationship Id="rId3" Type="http://schemas.openxmlformats.org/officeDocument/2006/relationships/hyperlink" Target="https://www.webmd.com/drugs/2/drug-167500/afrezza+inhalation/details" TargetMode="External"/><Relationship Id="rId7" Type="http://schemas.openxmlformats.org/officeDocument/2006/relationships/hyperlink" Target="https://www.webmd.com/drugs/2/drug-165589/insulin+degludec+subcutaneous/details" TargetMode="External"/><Relationship Id="rId2" Type="http://schemas.openxmlformats.org/officeDocument/2006/relationships/hyperlink" Target="https://www.webmd.com/diabetes/inhaled-insul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bmd.com/lung/copd/default.htm" TargetMode="External"/><Relationship Id="rId5" Type="http://schemas.openxmlformats.org/officeDocument/2006/relationships/hyperlink" Target="https://www.webmd.com/asthma/ss/slideshow-asthma-overview" TargetMode="External"/><Relationship Id="rId4" Type="http://schemas.openxmlformats.org/officeDocument/2006/relationships/hyperlink" Target="https://www.webmd.com/asthma/default.htm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6807384" y="5961554"/>
            <a:ext cx="5384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EBRU ARIOĞLU İNAN, </a:t>
            </a:r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PhD</a:t>
            </a:r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2070847" y="1882588"/>
            <a:ext cx="80144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>
                <a:solidFill>
                  <a:srgbClr val="FF0000"/>
                </a:solidFill>
              </a:rPr>
              <a:t>DIABETES, INSULİN VE ORAL ANTIDIABETICS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Prediabetes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Fasting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:100-125mg/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75g OGTT, 2-</a:t>
            </a:r>
            <a:r>
              <a:rPr lang="tr-TR" dirty="0" err="1" smtClean="0"/>
              <a:t>hour</a:t>
            </a:r>
            <a:r>
              <a:rPr lang="tr-TR" dirty="0" smtClean="0"/>
              <a:t> BG 140-199mg/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HbA1C %5.7-6.5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Fasting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126mg/</a:t>
            </a:r>
            <a:r>
              <a:rPr lang="tr-TR" dirty="0" err="1" smtClean="0"/>
              <a:t>dl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endParaRPr lang="tr-TR" dirty="0" smtClean="0"/>
          </a:p>
          <a:p>
            <a:r>
              <a:rPr lang="tr-TR" dirty="0" smtClean="0"/>
              <a:t>75g OGTT, 2-</a:t>
            </a:r>
            <a:r>
              <a:rPr lang="tr-TR" dirty="0" err="1" smtClean="0"/>
              <a:t>hour</a:t>
            </a:r>
            <a:r>
              <a:rPr lang="tr-TR" dirty="0" smtClean="0"/>
              <a:t> BG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200mg/</a:t>
            </a:r>
            <a:r>
              <a:rPr lang="tr-TR" dirty="0" err="1" smtClean="0"/>
              <a:t>dl’den</a:t>
            </a:r>
            <a:r>
              <a:rPr lang="tr-TR" dirty="0" smtClean="0"/>
              <a:t> fazladır</a:t>
            </a:r>
          </a:p>
          <a:p>
            <a:r>
              <a:rPr lang="tr-TR" dirty="0" smtClean="0"/>
              <a:t>HbA1C %6.5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endParaRPr lang="tr-TR" dirty="0" smtClean="0"/>
          </a:p>
          <a:p>
            <a:r>
              <a:rPr lang="tr-TR" dirty="0" err="1" smtClean="0"/>
              <a:t>Random</a:t>
            </a:r>
            <a:r>
              <a:rPr lang="tr-TR" dirty="0" smtClean="0"/>
              <a:t> BG 200mg/</a:t>
            </a:r>
            <a:r>
              <a:rPr lang="tr-TR" dirty="0" err="1" smtClean="0"/>
              <a:t>dl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Diabetic</a:t>
            </a:r>
            <a:r>
              <a:rPr lang="tr-TR" dirty="0" smtClean="0"/>
              <a:t> </a:t>
            </a:r>
            <a:r>
              <a:rPr lang="tr-TR" dirty="0" err="1" smtClean="0"/>
              <a:t>complications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Peripheral</a:t>
            </a:r>
            <a:r>
              <a:rPr lang="tr-TR" dirty="0" smtClean="0"/>
              <a:t> </a:t>
            </a:r>
            <a:r>
              <a:rPr lang="tr-TR" dirty="0" err="1" smtClean="0"/>
              <a:t>neuropathy</a:t>
            </a:r>
            <a:endParaRPr lang="tr-TR" dirty="0" smtClean="0"/>
          </a:p>
          <a:p>
            <a:r>
              <a:rPr lang="tr-TR" dirty="0" err="1" smtClean="0"/>
              <a:t>Stroke</a:t>
            </a:r>
            <a:endParaRPr lang="tr-TR" dirty="0" smtClean="0"/>
          </a:p>
          <a:p>
            <a:r>
              <a:rPr lang="tr-TR" dirty="0" err="1" smtClean="0"/>
              <a:t>Myocardical</a:t>
            </a:r>
            <a:r>
              <a:rPr lang="tr-TR" dirty="0" smtClean="0"/>
              <a:t> </a:t>
            </a:r>
            <a:r>
              <a:rPr lang="tr-TR" dirty="0" err="1" smtClean="0"/>
              <a:t>infarction</a:t>
            </a:r>
            <a:endParaRPr lang="tr-TR" dirty="0" smtClean="0"/>
          </a:p>
          <a:p>
            <a:r>
              <a:rPr lang="tr-TR" dirty="0" err="1" smtClean="0"/>
              <a:t>Periphearl</a:t>
            </a:r>
            <a:r>
              <a:rPr lang="tr-TR" dirty="0" smtClean="0"/>
              <a:t> </a:t>
            </a:r>
            <a:r>
              <a:rPr lang="tr-TR" dirty="0" err="1" smtClean="0"/>
              <a:t>artery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tr-TR" dirty="0" err="1" smtClean="0"/>
              <a:t>Diabetic</a:t>
            </a:r>
            <a:r>
              <a:rPr lang="tr-TR" dirty="0" smtClean="0"/>
              <a:t> </a:t>
            </a:r>
            <a:r>
              <a:rPr lang="tr-TR" dirty="0" err="1" smtClean="0"/>
              <a:t>retinopathy</a:t>
            </a:r>
            <a:endParaRPr lang="tr-TR" dirty="0" smtClean="0"/>
          </a:p>
          <a:p>
            <a:r>
              <a:rPr lang="tr-TR" dirty="0" err="1" smtClean="0"/>
              <a:t>Cataract</a:t>
            </a:r>
            <a:endParaRPr lang="tr-TR" dirty="0" smtClean="0"/>
          </a:p>
          <a:p>
            <a:r>
              <a:rPr lang="tr-TR" dirty="0" err="1" smtClean="0"/>
              <a:t>Glaucoma</a:t>
            </a:r>
            <a:endParaRPr lang="tr-TR" dirty="0" smtClean="0"/>
          </a:p>
          <a:p>
            <a:r>
              <a:rPr lang="tr-TR" dirty="0" err="1" smtClean="0"/>
              <a:t>Diabetic</a:t>
            </a:r>
            <a:r>
              <a:rPr lang="tr-TR" dirty="0" smtClean="0"/>
              <a:t> </a:t>
            </a:r>
            <a:r>
              <a:rPr lang="tr-TR" dirty="0" err="1" smtClean="0"/>
              <a:t>foot</a:t>
            </a:r>
            <a:endParaRPr lang="tr-TR" dirty="0" smtClean="0"/>
          </a:p>
          <a:p>
            <a:r>
              <a:rPr lang="tr-TR" dirty="0" err="1" smtClean="0"/>
              <a:t>Diabetic</a:t>
            </a:r>
            <a:r>
              <a:rPr lang="tr-TR" dirty="0" smtClean="0"/>
              <a:t> </a:t>
            </a:r>
            <a:r>
              <a:rPr lang="tr-TR" dirty="0" err="1" smtClean="0"/>
              <a:t>nephropathy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Type</a:t>
            </a:r>
            <a:r>
              <a:rPr lang="tr-TR" dirty="0" smtClean="0"/>
              <a:t> 1 </a:t>
            </a:r>
            <a:r>
              <a:rPr lang="tr-TR" dirty="0" err="1" smtClean="0"/>
              <a:t>diabetes</a:t>
            </a:r>
            <a:r>
              <a:rPr lang="tr-TR" dirty="0" smtClean="0"/>
              <a:t> is </a:t>
            </a:r>
            <a:r>
              <a:rPr lang="tr-TR" dirty="0" err="1" smtClean="0"/>
              <a:t>treated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discovered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Banthing</a:t>
            </a:r>
            <a:r>
              <a:rPr lang="tr-TR" dirty="0" smtClean="0"/>
              <a:t> and </a:t>
            </a:r>
            <a:r>
              <a:rPr lang="tr-TR" dirty="0" err="1" smtClean="0"/>
              <a:t>Best</a:t>
            </a:r>
            <a:endParaRPr lang="tr-T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None/>
            </a:pPr>
            <a:r>
              <a:rPr lang="tr-TR" dirty="0" smtClean="0"/>
              <a:t>   </a:t>
            </a:r>
            <a:r>
              <a:rPr lang="tr-TR" dirty="0" err="1" smtClean="0"/>
              <a:t>Glucose</a:t>
            </a:r>
            <a:r>
              <a:rPr lang="tr-TR" dirty="0" smtClean="0"/>
              <a:t> is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beta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GLUT2, it is </a:t>
            </a:r>
            <a:r>
              <a:rPr lang="tr-TR" dirty="0" err="1" smtClean="0"/>
              <a:t>converted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-6-</a:t>
            </a:r>
            <a:r>
              <a:rPr lang="tr-TR" dirty="0" err="1" smtClean="0"/>
              <a:t>phosphate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glucokinase</a:t>
            </a:r>
            <a:r>
              <a:rPr lang="tr-TR" dirty="0" smtClean="0"/>
              <a:t>, ATP </a:t>
            </a:r>
            <a:r>
              <a:rPr lang="tr-TR" dirty="0" err="1" smtClean="0"/>
              <a:t>sensitive</a:t>
            </a:r>
            <a:r>
              <a:rPr lang="tr-TR" dirty="0" smtClean="0"/>
              <a:t> K+ </a:t>
            </a:r>
            <a:r>
              <a:rPr lang="tr-TR" dirty="0" err="1" smtClean="0"/>
              <a:t>channels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closed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increased</a:t>
            </a:r>
            <a:r>
              <a:rPr lang="tr-TR" dirty="0" smtClean="0"/>
              <a:t> ATP </a:t>
            </a:r>
            <a:r>
              <a:rPr lang="tr-TR" dirty="0" err="1" smtClean="0"/>
              <a:t>levels</a:t>
            </a:r>
            <a:r>
              <a:rPr lang="tr-TR" dirty="0" smtClean="0"/>
              <a:t>,  </a:t>
            </a:r>
            <a:r>
              <a:rPr lang="tr-TR" dirty="0" err="1" smtClean="0"/>
              <a:t>depolarization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r>
              <a:rPr lang="tr-TR" dirty="0" smtClean="0"/>
              <a:t>, </a:t>
            </a:r>
            <a:r>
              <a:rPr lang="tr-TR" dirty="0" err="1" smtClean="0"/>
              <a:t>Ca</a:t>
            </a:r>
            <a:r>
              <a:rPr lang="tr-TR" dirty="0" smtClean="0"/>
              <a:t>++ </a:t>
            </a:r>
            <a:r>
              <a:rPr lang="tr-TR" dirty="0" err="1" smtClean="0"/>
              <a:t>chanells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opened</a:t>
            </a:r>
            <a:r>
              <a:rPr lang="tr-TR" dirty="0" smtClean="0"/>
              <a:t>, </a:t>
            </a:r>
            <a:r>
              <a:rPr lang="tr-TR" dirty="0" err="1" smtClean="0"/>
              <a:t>Ca</a:t>
            </a:r>
            <a:r>
              <a:rPr lang="tr-TR" dirty="0" smtClean="0"/>
              <a:t>++ </a:t>
            </a:r>
            <a:r>
              <a:rPr lang="tr-TR" dirty="0" err="1" smtClean="0"/>
              <a:t>enters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 </a:t>
            </a:r>
            <a:r>
              <a:rPr lang="tr-TR" dirty="0" err="1" smtClean="0"/>
              <a:t>insulin</a:t>
            </a:r>
            <a:r>
              <a:rPr lang="tr-TR" dirty="0" smtClean="0"/>
              <a:t> is </a:t>
            </a:r>
            <a:r>
              <a:rPr lang="tr-TR" dirty="0" err="1" smtClean="0"/>
              <a:t>secreted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Insulin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circulation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5-15 </a:t>
            </a:r>
            <a:r>
              <a:rPr lang="el-GR" dirty="0" smtClean="0"/>
              <a:t>μ</a:t>
            </a:r>
            <a:r>
              <a:rPr lang="tr-TR" dirty="0" smtClean="0"/>
              <a:t>U7ml (30-90pmol/L), in </a:t>
            </a:r>
            <a:r>
              <a:rPr lang="tr-TR" dirty="0" err="1" smtClean="0"/>
              <a:t>healthy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endParaRPr lang="tr-TR" dirty="0" smtClean="0"/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60-90</a:t>
            </a:r>
            <a:r>
              <a:rPr lang="el-GR" dirty="0" smtClean="0"/>
              <a:t>μ</a:t>
            </a:r>
            <a:r>
              <a:rPr lang="tr-TR" dirty="0" smtClean="0"/>
              <a:t>U/</a:t>
            </a:r>
            <a:r>
              <a:rPr lang="tr-TR" dirty="0" err="1" smtClean="0"/>
              <a:t>ml’ye</a:t>
            </a:r>
            <a:r>
              <a:rPr lang="tr-TR" dirty="0" smtClean="0"/>
              <a:t> (360-540pmol/L) </a:t>
            </a:r>
            <a:r>
              <a:rPr lang="tr-TR" dirty="0" err="1" smtClean="0"/>
              <a:t>after</a:t>
            </a:r>
            <a:r>
              <a:rPr lang="tr-TR" dirty="0" smtClean="0"/>
              <a:t> a meal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Metabolism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Metabolized</a:t>
            </a:r>
            <a:r>
              <a:rPr lang="tr-TR" dirty="0" smtClean="0"/>
              <a:t> in </a:t>
            </a:r>
            <a:r>
              <a:rPr lang="tr-TR" dirty="0" err="1" smtClean="0"/>
              <a:t>liver</a:t>
            </a:r>
            <a:r>
              <a:rPr lang="tr-TR" dirty="0" smtClean="0"/>
              <a:t> and </a:t>
            </a:r>
            <a:r>
              <a:rPr lang="tr-TR" dirty="0" err="1" smtClean="0"/>
              <a:t>kidney</a:t>
            </a:r>
            <a:endParaRPr lang="tr-TR" dirty="0" smtClean="0"/>
          </a:p>
          <a:p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clears</a:t>
            </a:r>
            <a:r>
              <a:rPr lang="tr-TR" dirty="0" smtClean="0"/>
              <a:t>  %60 of it</a:t>
            </a:r>
          </a:p>
          <a:p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clears</a:t>
            </a:r>
            <a:r>
              <a:rPr lang="tr-TR" dirty="0" smtClean="0"/>
              <a:t> %35-40 of it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is </a:t>
            </a:r>
            <a:r>
              <a:rPr lang="tr-TR" dirty="0" err="1" smtClean="0"/>
              <a:t>abundant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membranes</a:t>
            </a:r>
            <a:r>
              <a:rPr lang="tr-TR" dirty="0" smtClean="0"/>
              <a:t> of </a:t>
            </a:r>
            <a:r>
              <a:rPr lang="tr-TR" dirty="0" err="1" smtClean="0"/>
              <a:t>most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endParaRPr lang="tr-TR" dirty="0" smtClean="0"/>
          </a:p>
          <a:p>
            <a:r>
              <a:rPr lang="tr-TR" dirty="0" err="1" smtClean="0"/>
              <a:t>Insulin</a:t>
            </a:r>
            <a:r>
              <a:rPr lang="tr-TR" dirty="0" smtClean="0"/>
              <a:t> is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in </a:t>
            </a:r>
            <a:r>
              <a:rPr lang="tr-TR" dirty="0" err="1" smtClean="0"/>
              <a:t>picomolar</a:t>
            </a:r>
            <a:r>
              <a:rPr lang="tr-TR" dirty="0" smtClean="0"/>
              <a:t> </a:t>
            </a:r>
            <a:r>
              <a:rPr lang="tr-TR" dirty="0" err="1" smtClean="0"/>
              <a:t>levels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affinity</a:t>
            </a:r>
            <a:endParaRPr lang="tr-TR" dirty="0" smtClean="0"/>
          </a:p>
          <a:p>
            <a:r>
              <a:rPr lang="tr-TR" dirty="0" err="1" smtClean="0"/>
              <a:t>Receptor</a:t>
            </a:r>
            <a:r>
              <a:rPr lang="tr-TR" dirty="0" smtClean="0"/>
              <a:t> has 2 </a:t>
            </a:r>
            <a:r>
              <a:rPr lang="tr-TR" dirty="0" err="1" smtClean="0"/>
              <a:t>heterodimers</a:t>
            </a:r>
            <a:r>
              <a:rPr lang="tr-TR" dirty="0" smtClean="0"/>
              <a:t>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covalently</a:t>
            </a:r>
            <a:r>
              <a:rPr lang="tr-TR" dirty="0" smtClean="0"/>
              <a:t>,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heterodimer</a:t>
            </a:r>
            <a:r>
              <a:rPr lang="tr-TR" dirty="0" smtClean="0"/>
              <a:t> has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extracellular</a:t>
            </a:r>
            <a:r>
              <a:rPr lang="tr-TR" dirty="0" smtClean="0"/>
              <a:t> </a:t>
            </a:r>
            <a:r>
              <a:rPr lang="tr-TR" dirty="0" err="1" smtClean="0"/>
              <a:t>alpha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and beta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embedded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Beta </a:t>
            </a:r>
            <a:r>
              <a:rPr lang="tr-TR" dirty="0" err="1" smtClean="0"/>
              <a:t>unit</a:t>
            </a:r>
            <a:r>
              <a:rPr lang="tr-TR" dirty="0" smtClean="0"/>
              <a:t> has </a:t>
            </a:r>
            <a:r>
              <a:rPr lang="tr-TR" dirty="0" err="1" smtClean="0"/>
              <a:t>tyrosinekinase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endParaRPr lang="tr-TR" dirty="0" smtClean="0"/>
          </a:p>
          <a:p>
            <a:r>
              <a:rPr lang="tr-TR" dirty="0" err="1" smtClean="0"/>
              <a:t>Receptor</a:t>
            </a:r>
            <a:r>
              <a:rPr lang="tr-TR" dirty="0" smtClean="0"/>
              <a:t> is </a:t>
            </a:r>
            <a:r>
              <a:rPr lang="tr-TR" dirty="0" err="1" smtClean="0"/>
              <a:t>activated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is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alpha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 a </a:t>
            </a:r>
            <a:r>
              <a:rPr lang="tr-TR" dirty="0" err="1" smtClean="0"/>
              <a:t>conformational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, beta </a:t>
            </a:r>
            <a:r>
              <a:rPr lang="tr-TR" dirty="0" err="1" smtClean="0"/>
              <a:t>units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closer</a:t>
            </a:r>
            <a:r>
              <a:rPr lang="tr-TR" dirty="0" smtClean="0"/>
              <a:t>, </a:t>
            </a:r>
            <a:r>
              <a:rPr lang="tr-TR" dirty="0" err="1" smtClean="0"/>
              <a:t>tyrosine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beta </a:t>
            </a:r>
            <a:r>
              <a:rPr lang="tr-TR" dirty="0" err="1" smtClean="0"/>
              <a:t>unit</a:t>
            </a:r>
            <a:r>
              <a:rPr lang="tr-TR" dirty="0" smtClean="0"/>
              <a:t> is </a:t>
            </a:r>
            <a:r>
              <a:rPr lang="tr-TR" dirty="0" err="1" smtClean="0"/>
              <a:t>phosphorylated</a:t>
            </a:r>
            <a:r>
              <a:rPr lang="tr-TR" dirty="0" smtClean="0"/>
              <a:t>, </a:t>
            </a:r>
            <a:r>
              <a:rPr lang="tr-TR" dirty="0" err="1" smtClean="0"/>
              <a:t>thyrosine</a:t>
            </a:r>
            <a:r>
              <a:rPr lang="tr-TR" dirty="0" smtClean="0"/>
              <a:t> </a:t>
            </a:r>
            <a:r>
              <a:rPr lang="tr-TR" dirty="0" err="1" smtClean="0"/>
              <a:t>kinases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directed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cytoplasmic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endParaRPr lang="tr-T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IRS (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substrate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IRS,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cytoplasmic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phosphorylated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thyrosine</a:t>
            </a:r>
            <a:r>
              <a:rPr lang="tr-TR" dirty="0" smtClean="0"/>
              <a:t> </a:t>
            </a:r>
            <a:r>
              <a:rPr lang="tr-TR" dirty="0" err="1" smtClean="0"/>
              <a:t>kinases</a:t>
            </a:r>
            <a:endParaRPr lang="tr-TR" dirty="0" smtClean="0"/>
          </a:p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phosphorylation</a:t>
            </a:r>
            <a:r>
              <a:rPr lang="tr-TR" dirty="0" smtClean="0"/>
              <a:t>, IRS </a:t>
            </a:r>
            <a:r>
              <a:rPr lang="tr-TR" dirty="0" err="1" smtClean="0"/>
              <a:t>activates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kinases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energy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stimulates</a:t>
            </a:r>
            <a:r>
              <a:rPr lang="tr-TR" dirty="0" smtClean="0"/>
              <a:t> </a:t>
            </a:r>
            <a:r>
              <a:rPr lang="tr-TR" dirty="0" err="1" smtClean="0"/>
              <a:t>mitogenic</a:t>
            </a:r>
            <a:r>
              <a:rPr lang="tr-TR" dirty="0" smtClean="0"/>
              <a:t> </a:t>
            </a:r>
            <a:r>
              <a:rPr lang="tr-TR" dirty="0" err="1" smtClean="0"/>
              <a:t>pathyways</a:t>
            </a:r>
            <a:r>
              <a:rPr lang="tr-TR" dirty="0" smtClean="0"/>
              <a:t>  (</a:t>
            </a:r>
            <a:r>
              <a:rPr lang="tr-TR" dirty="0" err="1" smtClean="0"/>
              <a:t>Ras</a:t>
            </a:r>
            <a:r>
              <a:rPr lang="tr-TR" dirty="0" smtClean="0"/>
              <a:t>, MAPK </a:t>
            </a:r>
            <a:r>
              <a:rPr lang="tr-TR" dirty="0" err="1" smtClean="0"/>
              <a:t>system</a:t>
            </a:r>
            <a:r>
              <a:rPr lang="tr-TR" dirty="0" smtClean="0"/>
              <a:t>…)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Target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Liver</a:t>
            </a:r>
            <a:endParaRPr lang="tr-TR" dirty="0" smtClean="0"/>
          </a:p>
          <a:p>
            <a:r>
              <a:rPr lang="tr-TR" dirty="0" err="1" smtClean="0"/>
              <a:t>Skeletal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endParaRPr lang="tr-TR" dirty="0" smtClean="0"/>
          </a:p>
          <a:p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Aims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err="1" smtClean="0"/>
              <a:t>Having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Pancreatic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r>
              <a:rPr lang="tr-TR" dirty="0" smtClean="0"/>
              <a:t> and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roles</a:t>
            </a:r>
            <a:endParaRPr lang="tr-TR" dirty="0" smtClean="0"/>
          </a:p>
          <a:p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Antidiabetic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 smtClean="0"/>
          </a:p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endParaRPr lang="tr-TR" dirty="0" smtClean="0"/>
          </a:p>
          <a:p>
            <a:r>
              <a:rPr lang="tr-TR" dirty="0" err="1" smtClean="0"/>
              <a:t>Complications</a:t>
            </a:r>
            <a:r>
              <a:rPr lang="tr-TR" dirty="0" smtClean="0"/>
              <a:t> and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 smtClean="0"/>
          </a:p>
          <a:p>
            <a:r>
              <a:rPr lang="tr-TR" dirty="0" err="1" smtClean="0"/>
              <a:t>Features</a:t>
            </a:r>
            <a:r>
              <a:rPr lang="tr-TR" dirty="0" smtClean="0"/>
              <a:t>, </a:t>
            </a:r>
            <a:r>
              <a:rPr lang="tr-TR" dirty="0" err="1" smtClean="0"/>
              <a:t>action</a:t>
            </a:r>
            <a:r>
              <a:rPr lang="tr-TR" dirty="0" smtClean="0"/>
              <a:t> of </a:t>
            </a:r>
            <a:r>
              <a:rPr lang="tr-TR" dirty="0" err="1" smtClean="0"/>
              <a:t>mechanism</a:t>
            </a:r>
            <a:r>
              <a:rPr lang="tr-TR" dirty="0" smtClean="0"/>
              <a:t> and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antidiabetic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 smtClean="0"/>
          </a:p>
          <a:p>
            <a:r>
              <a:rPr lang="tr-TR" dirty="0" smtClean="0"/>
              <a:t>New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diabetes</a:t>
            </a:r>
            <a:endParaRPr lang="tr-T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is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, </a:t>
            </a:r>
            <a:r>
              <a:rPr lang="tr-TR" dirty="0" err="1" smtClean="0"/>
              <a:t>GLUTs</a:t>
            </a:r>
            <a:r>
              <a:rPr lang="tr-TR" dirty="0" smtClean="0"/>
              <a:t> (</a:t>
            </a:r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transporters</a:t>
            </a:r>
            <a:r>
              <a:rPr lang="tr-TR" dirty="0" smtClean="0"/>
              <a:t>) is </a:t>
            </a:r>
            <a:r>
              <a:rPr lang="tr-TR" dirty="0" err="1" smtClean="0"/>
              <a:t>translocated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, </a:t>
            </a:r>
            <a:r>
              <a:rPr lang="tr-TR" dirty="0" err="1" smtClean="0"/>
              <a:t>act</a:t>
            </a:r>
            <a:r>
              <a:rPr lang="tr-TR" dirty="0" smtClean="0"/>
              <a:t> as a </a:t>
            </a:r>
            <a:r>
              <a:rPr lang="tr-TR" dirty="0" err="1" smtClean="0"/>
              <a:t>gate</a:t>
            </a:r>
            <a:r>
              <a:rPr lang="tr-TR" dirty="0" smtClean="0"/>
              <a:t> and </a:t>
            </a:r>
            <a:r>
              <a:rPr lang="tr-TR" dirty="0" err="1" smtClean="0"/>
              <a:t>bind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and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endParaRPr lang="tr-TR" dirty="0" smtClean="0"/>
          </a:p>
          <a:p>
            <a:r>
              <a:rPr lang="tr-TR" dirty="0" smtClean="0"/>
              <a:t>GLUT1 (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), GLUT2 (</a:t>
            </a:r>
            <a:r>
              <a:rPr lang="tr-TR" dirty="0" err="1" smtClean="0"/>
              <a:t>pancreas</a:t>
            </a:r>
            <a:r>
              <a:rPr lang="tr-TR" dirty="0" smtClean="0"/>
              <a:t> beta </a:t>
            </a:r>
            <a:r>
              <a:rPr lang="tr-TR" dirty="0" err="1" smtClean="0"/>
              <a:t>cells</a:t>
            </a:r>
            <a:r>
              <a:rPr lang="tr-TR" dirty="0" smtClean="0"/>
              <a:t>, </a:t>
            </a:r>
            <a:r>
              <a:rPr lang="tr-TR" dirty="0" err="1" smtClean="0"/>
              <a:t>liver</a:t>
            </a:r>
            <a:r>
              <a:rPr lang="tr-TR" dirty="0" smtClean="0"/>
              <a:t>, </a:t>
            </a:r>
            <a:r>
              <a:rPr lang="tr-TR" dirty="0" err="1" smtClean="0"/>
              <a:t>kidney</a:t>
            </a:r>
            <a:r>
              <a:rPr lang="tr-TR" dirty="0" smtClean="0"/>
              <a:t>, gut), GLUT3 (</a:t>
            </a:r>
            <a:r>
              <a:rPr lang="tr-TR" dirty="0" err="1" smtClean="0"/>
              <a:t>brain</a:t>
            </a:r>
            <a:r>
              <a:rPr lang="tr-TR" dirty="0" smtClean="0"/>
              <a:t>, </a:t>
            </a:r>
            <a:r>
              <a:rPr lang="tr-TR" dirty="0" err="1" smtClean="0"/>
              <a:t>placenta</a:t>
            </a:r>
            <a:r>
              <a:rPr lang="tr-TR" dirty="0" smtClean="0"/>
              <a:t>), GLUT4 (</a:t>
            </a:r>
            <a:r>
              <a:rPr lang="tr-TR" dirty="0" err="1" smtClean="0"/>
              <a:t>muscle</a:t>
            </a:r>
            <a:r>
              <a:rPr lang="tr-TR" dirty="0" smtClean="0"/>
              <a:t>, </a:t>
            </a:r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), GLUT5 (gut, </a:t>
            </a:r>
            <a:r>
              <a:rPr lang="tr-TR" dirty="0" err="1" smtClean="0"/>
              <a:t>kidney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glycogenolysis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convertion</a:t>
            </a:r>
            <a:r>
              <a:rPr lang="tr-TR" dirty="0" smtClean="0"/>
              <a:t> of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acides</a:t>
            </a:r>
            <a:r>
              <a:rPr lang="tr-TR" dirty="0" smtClean="0"/>
              <a:t> and </a:t>
            </a:r>
            <a:r>
              <a:rPr lang="tr-TR" dirty="0" err="1" smtClean="0"/>
              <a:t>aminoacides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keta</a:t>
            </a:r>
            <a:r>
              <a:rPr lang="tr-TR" dirty="0" smtClean="0"/>
              <a:t> </a:t>
            </a:r>
            <a:r>
              <a:rPr lang="tr-TR" dirty="0" err="1" smtClean="0"/>
              <a:t>acides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convertion</a:t>
            </a:r>
            <a:r>
              <a:rPr lang="tr-TR" dirty="0" smtClean="0"/>
              <a:t> of </a:t>
            </a:r>
            <a:r>
              <a:rPr lang="tr-TR" dirty="0" err="1" smtClean="0"/>
              <a:t>aminoacides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endParaRPr lang="tr-TR" dirty="0" smtClean="0"/>
          </a:p>
          <a:p>
            <a:r>
              <a:rPr lang="tr-TR" dirty="0" err="1" smtClean="0"/>
              <a:t>Storage</a:t>
            </a:r>
            <a:r>
              <a:rPr lang="tr-TR" dirty="0" smtClean="0"/>
              <a:t> of </a:t>
            </a:r>
            <a:r>
              <a:rPr lang="tr-TR" dirty="0" err="1" smtClean="0"/>
              <a:t>glucose</a:t>
            </a:r>
            <a:r>
              <a:rPr lang="tr-TR" dirty="0" smtClean="0"/>
              <a:t> as </a:t>
            </a:r>
            <a:r>
              <a:rPr lang="tr-TR" dirty="0" err="1" smtClean="0"/>
              <a:t>glycogen</a:t>
            </a:r>
            <a:endParaRPr lang="tr-TR" dirty="0" smtClean="0"/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 of VLDL and </a:t>
            </a:r>
            <a:r>
              <a:rPr lang="tr-TR" dirty="0" err="1" smtClean="0"/>
              <a:t>triglycerides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skeletal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Increased</a:t>
            </a:r>
            <a:r>
              <a:rPr lang="tr-TR" dirty="0" smtClean="0"/>
              <a:t> protein </a:t>
            </a:r>
            <a:r>
              <a:rPr lang="tr-TR" dirty="0" err="1" smtClean="0"/>
              <a:t>synthesis</a:t>
            </a:r>
            <a:endParaRPr lang="tr-TR" dirty="0" smtClean="0"/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aminoacide</a:t>
            </a:r>
            <a:r>
              <a:rPr lang="tr-TR" dirty="0" smtClean="0"/>
              <a:t> transport</a:t>
            </a:r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ribosomal</a:t>
            </a:r>
            <a:r>
              <a:rPr lang="tr-TR" dirty="0" smtClean="0"/>
              <a:t> protein </a:t>
            </a:r>
            <a:r>
              <a:rPr lang="tr-TR" dirty="0" err="1" smtClean="0"/>
              <a:t>synthesis</a:t>
            </a:r>
            <a:endParaRPr lang="tr-TR" dirty="0" smtClean="0"/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glycogen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endParaRPr lang="tr-TR" dirty="0" smtClean="0"/>
          </a:p>
          <a:p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transport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:</a:t>
            </a:r>
            <a:br>
              <a:rPr lang="tr-TR" dirty="0" smtClean="0"/>
            </a:b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storage</a:t>
            </a:r>
            <a:r>
              <a:rPr lang="tr-TR" dirty="0" smtClean="0"/>
              <a:t> of </a:t>
            </a:r>
            <a:r>
              <a:rPr lang="tr-TR" dirty="0" err="1" smtClean="0"/>
              <a:t>triglyceride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Stimulatory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Humoral</a:t>
            </a:r>
            <a:r>
              <a:rPr lang="tr-TR" dirty="0" smtClean="0"/>
              <a:t>: </a:t>
            </a:r>
            <a:r>
              <a:rPr lang="tr-TR" dirty="0" err="1" smtClean="0"/>
              <a:t>glucose</a:t>
            </a:r>
            <a:r>
              <a:rPr lang="tr-TR" dirty="0" smtClean="0"/>
              <a:t>, </a:t>
            </a:r>
            <a:r>
              <a:rPr lang="tr-TR" dirty="0" err="1" smtClean="0"/>
              <a:t>mannose</a:t>
            </a:r>
            <a:r>
              <a:rPr lang="tr-TR" dirty="0" smtClean="0"/>
              <a:t>, </a:t>
            </a:r>
            <a:r>
              <a:rPr lang="tr-TR" dirty="0" err="1" smtClean="0"/>
              <a:t>arginine</a:t>
            </a:r>
            <a:r>
              <a:rPr lang="tr-TR" dirty="0" smtClean="0"/>
              <a:t>,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acides</a:t>
            </a:r>
            <a:r>
              <a:rPr lang="tr-TR" dirty="0" smtClean="0"/>
              <a:t>, </a:t>
            </a:r>
            <a:r>
              <a:rPr lang="tr-TR" dirty="0" err="1" smtClean="0"/>
              <a:t>aminoacides</a:t>
            </a:r>
            <a:endParaRPr lang="tr-TR" dirty="0" smtClean="0"/>
          </a:p>
          <a:p>
            <a:r>
              <a:rPr lang="tr-TR" dirty="0" err="1" smtClean="0"/>
              <a:t>Neural</a:t>
            </a:r>
            <a:r>
              <a:rPr lang="tr-TR" dirty="0" smtClean="0"/>
              <a:t>: beta </a:t>
            </a:r>
            <a:r>
              <a:rPr lang="tr-TR" dirty="0" err="1" smtClean="0"/>
              <a:t>adrenergic</a:t>
            </a:r>
            <a:r>
              <a:rPr lang="tr-TR" dirty="0" smtClean="0"/>
              <a:t> </a:t>
            </a:r>
            <a:r>
              <a:rPr lang="tr-TR" dirty="0" err="1" smtClean="0"/>
              <a:t>stimulation</a:t>
            </a:r>
            <a:r>
              <a:rPr lang="tr-TR" dirty="0" smtClean="0"/>
              <a:t>, </a:t>
            </a:r>
            <a:r>
              <a:rPr lang="tr-TR" dirty="0" err="1" smtClean="0"/>
              <a:t>vagal</a:t>
            </a:r>
            <a:r>
              <a:rPr lang="tr-TR" dirty="0" smtClean="0"/>
              <a:t> </a:t>
            </a:r>
            <a:r>
              <a:rPr lang="tr-TR" dirty="0" err="1" smtClean="0"/>
              <a:t>stimulation</a:t>
            </a:r>
            <a:endParaRPr lang="tr-TR" dirty="0" smtClean="0"/>
          </a:p>
          <a:p>
            <a:r>
              <a:rPr lang="tr-TR" dirty="0" err="1" smtClean="0"/>
              <a:t>Drugs</a:t>
            </a:r>
            <a:r>
              <a:rPr lang="tr-TR" dirty="0" smtClean="0"/>
              <a:t>: </a:t>
            </a:r>
            <a:r>
              <a:rPr lang="tr-TR" dirty="0" err="1" smtClean="0"/>
              <a:t>sulphonylureas</a:t>
            </a:r>
            <a:r>
              <a:rPr lang="tr-TR" dirty="0" smtClean="0"/>
              <a:t>, </a:t>
            </a:r>
            <a:r>
              <a:rPr lang="tr-TR" dirty="0" err="1" smtClean="0"/>
              <a:t>meglitinides</a:t>
            </a:r>
            <a:r>
              <a:rPr lang="tr-TR" dirty="0" smtClean="0"/>
              <a:t>, </a:t>
            </a:r>
            <a:r>
              <a:rPr lang="tr-TR" dirty="0" err="1" smtClean="0"/>
              <a:t>isoprenaline</a:t>
            </a:r>
            <a:r>
              <a:rPr lang="tr-TR" dirty="0" smtClean="0"/>
              <a:t>, </a:t>
            </a:r>
            <a:r>
              <a:rPr lang="tr-TR" dirty="0" err="1" smtClean="0"/>
              <a:t>acetylcholine</a:t>
            </a:r>
            <a:endParaRPr lang="tr-TR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Discovery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Frederick</a:t>
            </a:r>
            <a:r>
              <a:rPr lang="tr-TR" dirty="0" smtClean="0"/>
              <a:t> </a:t>
            </a:r>
            <a:r>
              <a:rPr lang="tr-TR" dirty="0" err="1" smtClean="0"/>
              <a:t>Banting</a:t>
            </a:r>
            <a:r>
              <a:rPr lang="tr-TR" dirty="0" smtClean="0"/>
              <a:t> and Charles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discovered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in  1921</a:t>
            </a:r>
          </a:p>
          <a:p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trial</a:t>
            </a:r>
            <a:r>
              <a:rPr lang="tr-TR" dirty="0" smtClean="0"/>
              <a:t> on </a:t>
            </a:r>
            <a:r>
              <a:rPr lang="tr-TR" dirty="0" err="1" smtClean="0"/>
              <a:t>Leonard</a:t>
            </a:r>
            <a:r>
              <a:rPr lang="tr-TR" dirty="0" smtClean="0"/>
              <a:t> </a:t>
            </a:r>
            <a:r>
              <a:rPr lang="tr-TR" dirty="0" err="1" smtClean="0"/>
              <a:t>Thompson</a:t>
            </a:r>
            <a:r>
              <a:rPr lang="tr-TR" dirty="0" smtClean="0"/>
              <a:t>, 1922, 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succesfull</a:t>
            </a:r>
            <a:endParaRPr lang="tr-TR" dirty="0" smtClean="0"/>
          </a:p>
          <a:p>
            <a:r>
              <a:rPr lang="tr-TR" dirty="0" smtClean="0"/>
              <a:t>Nobel </a:t>
            </a:r>
            <a:r>
              <a:rPr lang="tr-TR" dirty="0" err="1" smtClean="0"/>
              <a:t>price</a:t>
            </a:r>
            <a:r>
              <a:rPr lang="tr-TR" dirty="0" smtClean="0"/>
              <a:t> in 1923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discovery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Diabetic</a:t>
            </a:r>
            <a:r>
              <a:rPr lang="tr-TR" dirty="0" smtClean="0"/>
              <a:t> </a:t>
            </a:r>
            <a:r>
              <a:rPr lang="tr-TR" dirty="0" err="1" smtClean="0"/>
              <a:t>ketoacidosis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6400" y="1246095"/>
            <a:ext cx="11582400" cy="4834032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May be </a:t>
            </a:r>
            <a:r>
              <a:rPr lang="tr-TR" dirty="0" err="1" smtClean="0"/>
              <a:t>fatal</a:t>
            </a:r>
            <a:endParaRPr lang="tr-TR" dirty="0" smtClean="0"/>
          </a:p>
          <a:p>
            <a:r>
              <a:rPr lang="tr-TR" dirty="0" err="1" smtClean="0"/>
              <a:t>Mostly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type</a:t>
            </a:r>
            <a:r>
              <a:rPr lang="tr-TR" dirty="0" smtClean="0"/>
              <a:t> 1 </a:t>
            </a:r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Rarely</a:t>
            </a:r>
            <a:r>
              <a:rPr lang="tr-TR" dirty="0" smtClean="0"/>
              <a:t> in </a:t>
            </a:r>
            <a:r>
              <a:rPr lang="tr-TR" dirty="0" err="1" smtClean="0"/>
              <a:t>type</a:t>
            </a:r>
            <a:r>
              <a:rPr lang="tr-TR" dirty="0" smtClean="0"/>
              <a:t> 2 </a:t>
            </a:r>
            <a:r>
              <a:rPr lang="tr-TR" dirty="0" err="1" smtClean="0"/>
              <a:t>diabetes</a:t>
            </a:r>
            <a:r>
              <a:rPr lang="tr-TR" dirty="0" smtClean="0"/>
              <a:t> (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sepsis</a:t>
            </a:r>
            <a:r>
              <a:rPr lang="tr-TR" dirty="0" smtClean="0"/>
              <a:t>, </a:t>
            </a:r>
            <a:r>
              <a:rPr lang="tr-TR" dirty="0" err="1" smtClean="0"/>
              <a:t>pancreatitis</a:t>
            </a:r>
            <a:r>
              <a:rPr lang="tr-TR" dirty="0" smtClean="0"/>
              <a:t>,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steroids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 of </a:t>
            </a:r>
            <a:r>
              <a:rPr lang="tr-TR" dirty="0" err="1" smtClean="0"/>
              <a:t>ketoacids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increased</a:t>
            </a:r>
            <a:r>
              <a:rPr lang="tr-TR" dirty="0" smtClean="0"/>
              <a:t>, </a:t>
            </a:r>
            <a:r>
              <a:rPr lang="tr-TR" dirty="0" err="1" smtClean="0"/>
              <a:t>acidosis</a:t>
            </a:r>
            <a:r>
              <a:rPr lang="tr-TR" dirty="0" smtClean="0"/>
              <a:t> is </a:t>
            </a:r>
            <a:r>
              <a:rPr lang="tr-TR" dirty="0" err="1" smtClean="0"/>
              <a:t>observed</a:t>
            </a:r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Symptoms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err="1" smtClean="0"/>
              <a:t>nausea</a:t>
            </a:r>
            <a:r>
              <a:rPr lang="tr-TR" dirty="0" smtClean="0"/>
              <a:t>, </a:t>
            </a:r>
            <a:r>
              <a:rPr lang="tr-TR" dirty="0" err="1" smtClean="0"/>
              <a:t>vomiting</a:t>
            </a:r>
            <a:r>
              <a:rPr lang="tr-TR" dirty="0" smtClean="0"/>
              <a:t>,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pain</a:t>
            </a:r>
            <a:r>
              <a:rPr lang="tr-TR" dirty="0" smtClean="0"/>
              <a:t>, </a:t>
            </a:r>
            <a:r>
              <a:rPr lang="tr-TR" dirty="0" err="1" smtClean="0"/>
              <a:t>deep</a:t>
            </a:r>
            <a:r>
              <a:rPr lang="tr-TR" dirty="0" smtClean="0"/>
              <a:t> </a:t>
            </a:r>
            <a:r>
              <a:rPr lang="tr-TR" dirty="0" err="1" smtClean="0"/>
              <a:t>breath</a:t>
            </a:r>
            <a:r>
              <a:rPr lang="tr-TR" dirty="0" smtClean="0"/>
              <a:t> (</a:t>
            </a:r>
            <a:r>
              <a:rPr lang="tr-TR" dirty="0" err="1" smtClean="0"/>
              <a:t>Kussmaul</a:t>
            </a:r>
            <a:r>
              <a:rPr lang="tr-TR" dirty="0" smtClean="0"/>
              <a:t>), </a:t>
            </a:r>
            <a:r>
              <a:rPr lang="tr-TR" dirty="0" err="1" smtClean="0"/>
              <a:t>altered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status</a:t>
            </a:r>
            <a:r>
              <a:rPr lang="tr-TR" dirty="0" smtClean="0"/>
              <a:t>, </a:t>
            </a: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u="sng" dirty="0" smtClean="0"/>
              <a:t>keton and </a:t>
            </a:r>
            <a:r>
              <a:rPr lang="tr-TR" u="sng" dirty="0" err="1" smtClean="0"/>
              <a:t>glucose</a:t>
            </a:r>
            <a:r>
              <a:rPr lang="tr-TR" u="sng" dirty="0" smtClean="0"/>
              <a:t> in </a:t>
            </a:r>
            <a:r>
              <a:rPr lang="tr-TR" u="sng" dirty="0" err="1" smtClean="0"/>
              <a:t>blood</a:t>
            </a:r>
            <a:r>
              <a:rPr lang="tr-TR" u="sng" dirty="0" smtClean="0"/>
              <a:t> and </a:t>
            </a:r>
            <a:r>
              <a:rPr lang="tr-TR" u="sng" dirty="0" err="1" smtClean="0"/>
              <a:t>urine</a:t>
            </a:r>
            <a:endParaRPr lang="tr-TR" u="sng" dirty="0" smtClean="0"/>
          </a:p>
          <a:p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u="sng" dirty="0" err="1" smtClean="0"/>
              <a:t>pH</a:t>
            </a:r>
            <a:r>
              <a:rPr lang="tr-TR" u="sng" dirty="0" smtClean="0"/>
              <a:t>, 7.3 </a:t>
            </a:r>
            <a:r>
              <a:rPr lang="tr-TR" u="sng" dirty="0" err="1" smtClean="0"/>
              <a:t>or</a:t>
            </a:r>
            <a:r>
              <a:rPr lang="tr-TR" u="sng" dirty="0" smtClean="0"/>
              <a:t> </a:t>
            </a:r>
            <a:r>
              <a:rPr lang="tr-TR" u="sng" dirty="0" err="1" smtClean="0"/>
              <a:t>lower</a:t>
            </a:r>
            <a:endParaRPr lang="tr-TR" u="sng" dirty="0" smtClean="0"/>
          </a:p>
          <a:p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bicarbonate</a:t>
            </a:r>
            <a:r>
              <a:rPr lang="tr-TR" dirty="0" smtClean="0"/>
              <a:t> </a:t>
            </a:r>
            <a:r>
              <a:rPr lang="tr-TR" dirty="0" err="1" smtClean="0"/>
              <a:t>levels</a:t>
            </a:r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Treatment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err="1" smtClean="0"/>
              <a:t>agresive</a:t>
            </a:r>
            <a:r>
              <a:rPr lang="tr-TR" dirty="0" smtClean="0"/>
              <a:t> </a:t>
            </a:r>
            <a:r>
              <a:rPr lang="tr-TR" dirty="0" err="1" smtClean="0"/>
              <a:t>intravenous</a:t>
            </a:r>
            <a:r>
              <a:rPr lang="tr-TR" dirty="0" smtClean="0"/>
              <a:t> </a:t>
            </a:r>
            <a:r>
              <a:rPr lang="tr-TR" dirty="0" err="1" smtClean="0"/>
              <a:t>hydratation</a:t>
            </a:r>
            <a:r>
              <a:rPr lang="tr-TR" dirty="0" smtClean="0"/>
              <a:t>, </a:t>
            </a:r>
            <a:r>
              <a:rPr lang="tr-TR" u="sng" dirty="0" err="1" smtClean="0"/>
              <a:t>insulin</a:t>
            </a:r>
            <a:r>
              <a:rPr lang="tr-TR" u="sng" dirty="0" smtClean="0"/>
              <a:t> (</a:t>
            </a:r>
            <a:r>
              <a:rPr lang="tr-TR" u="sng" dirty="0" err="1" smtClean="0"/>
              <a:t>reguler</a:t>
            </a:r>
            <a:r>
              <a:rPr lang="tr-TR" u="sng" dirty="0" smtClean="0"/>
              <a:t>, iv)</a:t>
            </a:r>
            <a:r>
              <a:rPr lang="tr-TR" dirty="0" smtClean="0"/>
              <a:t>, </a:t>
            </a:r>
            <a:r>
              <a:rPr lang="tr-TR" dirty="0" err="1" smtClean="0"/>
              <a:t>potasium</a:t>
            </a:r>
            <a:r>
              <a:rPr lang="tr-TR" dirty="0" smtClean="0"/>
              <a:t> and </a:t>
            </a:r>
            <a:r>
              <a:rPr lang="tr-TR" dirty="0" err="1" smtClean="0"/>
              <a:t>regulating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Hiperosmolar</a:t>
            </a:r>
            <a:r>
              <a:rPr lang="tr-TR" dirty="0" smtClean="0"/>
              <a:t> </a:t>
            </a:r>
            <a:r>
              <a:rPr lang="tr-TR" dirty="0" err="1" smtClean="0"/>
              <a:t>hyperglycemic</a:t>
            </a:r>
            <a:r>
              <a:rPr lang="tr-TR" dirty="0" smtClean="0"/>
              <a:t> </a:t>
            </a:r>
            <a:r>
              <a:rPr lang="tr-TR" dirty="0" err="1" smtClean="0"/>
              <a:t>coma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Mostly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u="sng" dirty="0" smtClean="0"/>
              <a:t>T2DM</a:t>
            </a:r>
            <a:endParaRPr lang="tr-TR" dirty="0" smtClean="0"/>
          </a:p>
          <a:p>
            <a:r>
              <a:rPr lang="tr-TR" dirty="0" err="1" smtClean="0"/>
              <a:t>Characterized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hyperglycemia</a:t>
            </a:r>
            <a:r>
              <a:rPr lang="tr-TR" dirty="0" smtClean="0"/>
              <a:t> and </a:t>
            </a:r>
            <a:r>
              <a:rPr lang="tr-TR" dirty="0" err="1" smtClean="0"/>
              <a:t>dehydratation</a:t>
            </a:r>
            <a:endParaRPr lang="tr-TR" dirty="0" smtClean="0"/>
          </a:p>
          <a:p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inadequate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intake</a:t>
            </a:r>
            <a:r>
              <a:rPr lang="tr-TR" dirty="0" smtClean="0"/>
              <a:t> (</a:t>
            </a:r>
            <a:r>
              <a:rPr lang="tr-TR" dirty="0" err="1" smtClean="0"/>
              <a:t>geriatric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Phenytoin</a:t>
            </a:r>
            <a:r>
              <a:rPr lang="tr-TR" dirty="0" smtClean="0"/>
              <a:t>, </a:t>
            </a:r>
            <a:r>
              <a:rPr lang="tr-TR" dirty="0" err="1" smtClean="0"/>
              <a:t>steroids</a:t>
            </a:r>
            <a:r>
              <a:rPr lang="tr-TR" dirty="0" smtClean="0"/>
              <a:t>, </a:t>
            </a:r>
            <a:r>
              <a:rPr lang="tr-TR" dirty="0" err="1" smtClean="0"/>
              <a:t>diuretics</a:t>
            </a:r>
            <a:r>
              <a:rPr lang="tr-TR" dirty="0" smtClean="0"/>
              <a:t>, beta </a:t>
            </a:r>
            <a:r>
              <a:rPr lang="tr-TR" dirty="0" err="1" smtClean="0"/>
              <a:t>blockers</a:t>
            </a:r>
            <a:r>
              <a:rPr lang="tr-TR" dirty="0" smtClean="0"/>
              <a:t>, </a:t>
            </a:r>
            <a:r>
              <a:rPr lang="tr-TR" dirty="0" err="1" smtClean="0"/>
              <a:t>peritoneal</a:t>
            </a:r>
            <a:r>
              <a:rPr lang="tr-TR" dirty="0" smtClean="0"/>
              <a:t> </a:t>
            </a:r>
            <a:r>
              <a:rPr lang="tr-TR" dirty="0" err="1" smtClean="0"/>
              <a:t>dialysis</a:t>
            </a:r>
            <a:r>
              <a:rPr lang="tr-TR" dirty="0" smtClean="0"/>
              <a:t>, </a:t>
            </a:r>
            <a:r>
              <a:rPr lang="tr-TR" dirty="0" err="1" smtClean="0"/>
              <a:t>hemodialysis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coma</a:t>
            </a:r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Symptoms</a:t>
            </a:r>
            <a:r>
              <a:rPr lang="tr-TR" dirty="0" smtClean="0">
                <a:solidFill>
                  <a:srgbClr val="FF0000"/>
                </a:solidFill>
              </a:rPr>
              <a:t>;</a:t>
            </a:r>
            <a:r>
              <a:rPr lang="tr-TR" dirty="0" smtClean="0"/>
              <a:t> </a:t>
            </a:r>
            <a:r>
              <a:rPr lang="tr-TR" dirty="0" err="1" smtClean="0"/>
              <a:t>impaired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status</a:t>
            </a:r>
            <a:r>
              <a:rPr lang="tr-TR" dirty="0" smtClean="0"/>
              <a:t>, </a:t>
            </a:r>
            <a:r>
              <a:rPr lang="tr-TR" dirty="0" err="1" smtClean="0"/>
              <a:t>seizures</a:t>
            </a:r>
            <a:r>
              <a:rPr lang="tr-TR" dirty="0" smtClean="0"/>
              <a:t>,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is </a:t>
            </a:r>
            <a:r>
              <a:rPr lang="tr-TR" u="sng" dirty="0" smtClean="0"/>
              <a:t>600mg/</a:t>
            </a:r>
            <a:r>
              <a:rPr lang="tr-TR" u="sng" dirty="0" err="1" smtClean="0"/>
              <a:t>dl</a:t>
            </a:r>
            <a:r>
              <a:rPr lang="tr-TR" u="sng" dirty="0" smtClean="0"/>
              <a:t>  </a:t>
            </a:r>
            <a:r>
              <a:rPr lang="tr-TR" u="sng" dirty="0" err="1" smtClean="0"/>
              <a:t>or</a:t>
            </a:r>
            <a:r>
              <a:rPr lang="tr-TR" u="sng" dirty="0" smtClean="0"/>
              <a:t> </a:t>
            </a:r>
            <a:r>
              <a:rPr lang="tr-TR" u="sng" dirty="0" err="1" smtClean="0"/>
              <a:t>higher</a:t>
            </a:r>
            <a:r>
              <a:rPr lang="tr-TR" dirty="0" smtClean="0"/>
              <a:t>, serum </a:t>
            </a:r>
            <a:r>
              <a:rPr lang="tr-TR" dirty="0" err="1" smtClean="0"/>
              <a:t>osmalility</a:t>
            </a:r>
            <a:r>
              <a:rPr lang="tr-TR" dirty="0" smtClean="0"/>
              <a:t> is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320 </a:t>
            </a:r>
            <a:r>
              <a:rPr lang="tr-TR" dirty="0" err="1" smtClean="0"/>
              <a:t>mmol</a:t>
            </a:r>
            <a:r>
              <a:rPr lang="tr-TR" dirty="0" smtClean="0"/>
              <a:t>/l</a:t>
            </a:r>
          </a:p>
          <a:p>
            <a:r>
              <a:rPr lang="tr-TR" dirty="0" smtClean="0"/>
              <a:t>No </a:t>
            </a:r>
            <a:r>
              <a:rPr lang="tr-TR" dirty="0" err="1" smtClean="0"/>
              <a:t>acidosis</a:t>
            </a:r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Treatment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err="1" smtClean="0"/>
              <a:t>agresive</a:t>
            </a:r>
            <a:r>
              <a:rPr lang="tr-TR" dirty="0" smtClean="0"/>
              <a:t> </a:t>
            </a:r>
            <a:r>
              <a:rPr lang="tr-TR" u="sng" dirty="0" err="1" smtClean="0"/>
              <a:t>rehydratation</a:t>
            </a:r>
            <a:r>
              <a:rPr lang="tr-TR" dirty="0" smtClean="0"/>
              <a:t>, </a:t>
            </a:r>
            <a:r>
              <a:rPr lang="tr-TR" dirty="0" err="1" smtClean="0"/>
              <a:t>reestablishing</a:t>
            </a:r>
            <a:r>
              <a:rPr lang="tr-TR" dirty="0" smtClean="0"/>
              <a:t> </a:t>
            </a:r>
            <a:r>
              <a:rPr lang="tr-TR" dirty="0" err="1" smtClean="0"/>
              <a:t>glucose</a:t>
            </a:r>
            <a:r>
              <a:rPr lang="tr-TR" dirty="0" smtClean="0"/>
              <a:t> and </a:t>
            </a:r>
            <a:r>
              <a:rPr lang="tr-TR" dirty="0" err="1" smtClean="0"/>
              <a:t>alectrolyte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, </a:t>
            </a:r>
            <a:r>
              <a:rPr lang="tr-TR" u="sng" dirty="0" err="1" smtClean="0"/>
              <a:t>low</a:t>
            </a:r>
            <a:r>
              <a:rPr lang="tr-TR" u="sng" dirty="0" smtClean="0"/>
              <a:t> </a:t>
            </a:r>
            <a:r>
              <a:rPr lang="tr-TR" u="sng" dirty="0" err="1" smtClean="0"/>
              <a:t>dose</a:t>
            </a:r>
            <a:r>
              <a:rPr lang="tr-TR" u="sng" dirty="0" smtClean="0"/>
              <a:t> </a:t>
            </a:r>
            <a:r>
              <a:rPr lang="tr-TR" u="sng" dirty="0" err="1" smtClean="0"/>
              <a:t>insulin</a:t>
            </a:r>
            <a:r>
              <a:rPr lang="tr-TR" u="sng" dirty="0" smtClean="0"/>
              <a:t> </a:t>
            </a:r>
            <a:r>
              <a:rPr lang="tr-TR" u="sng" dirty="0" err="1" smtClean="0"/>
              <a:t>treatment</a:t>
            </a:r>
            <a:r>
              <a:rPr lang="tr-TR" dirty="0" smtClean="0"/>
              <a:t> is </a:t>
            </a:r>
            <a:r>
              <a:rPr lang="tr-TR" dirty="0" err="1" smtClean="0"/>
              <a:t>possible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yagram 10"/>
          <p:cNvGraphicFramePr/>
          <p:nvPr>
            <p:extLst>
              <p:ext uri="{D42A27DB-BD31-4B8C-83A1-F6EECF244321}">
                <p14:modId xmlns:p14="http://schemas.microsoft.com/office/powerpoint/2010/main" xmlns="" val="3834387682"/>
              </p:ext>
            </p:extLst>
          </p:nvPr>
        </p:nvGraphicFramePr>
        <p:xfrm>
          <a:off x="-150125" y="1323723"/>
          <a:ext cx="7031962" cy="5264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yagram 11"/>
          <p:cNvGraphicFramePr/>
          <p:nvPr>
            <p:extLst>
              <p:ext uri="{D42A27DB-BD31-4B8C-83A1-F6EECF244321}">
                <p14:modId xmlns:p14="http://schemas.microsoft.com/office/powerpoint/2010/main" xmlns="" val="1846232704"/>
              </p:ext>
            </p:extLst>
          </p:nvPr>
        </p:nvGraphicFramePr>
        <p:xfrm>
          <a:off x="4699379" y="1323722"/>
          <a:ext cx="7492621" cy="526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Dikdörtgen 1"/>
          <p:cNvSpPr/>
          <p:nvPr/>
        </p:nvSpPr>
        <p:spPr>
          <a:xfrm>
            <a:off x="0" y="77226"/>
            <a:ext cx="1204406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tr-TR" sz="4800" b="1" cap="none" spc="0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Characteristic</a:t>
            </a:r>
            <a:r>
              <a:rPr lang="tr-TR" sz="4800" b="1" cap="none" spc="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 of </a:t>
            </a:r>
            <a:r>
              <a:rPr lang="tr-TR" sz="4800" b="1" cap="none" spc="0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Available</a:t>
            </a:r>
            <a:r>
              <a:rPr lang="tr-TR" sz="4800" b="1" cap="none" spc="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tr-TR" sz="4800" b="1" cap="none" spc="0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Insulin</a:t>
            </a:r>
            <a:r>
              <a:rPr lang="tr-TR" sz="4800" b="1" cap="none" spc="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tr-TR" sz="4800" b="1" cap="none" spc="0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Preparations</a:t>
            </a:r>
            <a:endParaRPr lang="tr-TR" sz="4800" b="1" cap="none" spc="0" dirty="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27000">
                  <a:schemeClr val="tx1"/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3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421911" y="539649"/>
            <a:ext cx="7029783" cy="7195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st="508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Complication</a:t>
            </a:r>
            <a:r>
              <a:rPr lang="tr-TR" sz="3600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 of </a:t>
            </a:r>
            <a:r>
              <a:rPr lang="tr-TR" sz="3600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Insulin</a:t>
            </a:r>
            <a:r>
              <a:rPr lang="tr-TR" sz="3600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Therapy</a:t>
            </a:r>
            <a:endParaRPr lang="tr-TR" sz="3600" b="1" dirty="0" smtClean="0">
              <a:solidFill>
                <a:srgbClr val="C0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46678" y="2060812"/>
            <a:ext cx="4080681" cy="88710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Bradley Hand ITC" panose="03070402050302030203" pitchFamily="66" charset="0"/>
              </a:rPr>
              <a:t>Hypoglycemia</a:t>
            </a:r>
            <a:endParaRPr lang="tr-TR" sz="2400" b="1" dirty="0">
              <a:latin typeface="Bradley Hand ITC" panose="03070402050302030203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252963" y="2947916"/>
            <a:ext cx="4080681" cy="8871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Insulin</a:t>
            </a:r>
            <a:r>
              <a:rPr lang="tr-TR" sz="24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allergy</a:t>
            </a:r>
            <a:endParaRPr lang="tr-TR" sz="24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446677" y="3835020"/>
            <a:ext cx="4080681" cy="88710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Bradley Hand ITC" panose="03070402050302030203" pitchFamily="66" charset="0"/>
              </a:rPr>
              <a:t>Immune</a:t>
            </a:r>
            <a:r>
              <a:rPr lang="tr-TR" sz="2400" b="1" dirty="0" smtClean="0">
                <a:latin typeface="Bradley Hand ITC" panose="03070402050302030203" pitchFamily="66" charset="0"/>
              </a:rPr>
              <a:t> </a:t>
            </a:r>
            <a:r>
              <a:rPr lang="tr-TR" sz="2400" b="1" dirty="0" err="1">
                <a:latin typeface="Bradley Hand ITC" panose="03070402050302030203" pitchFamily="66" charset="0"/>
              </a:rPr>
              <a:t>i</a:t>
            </a:r>
            <a:r>
              <a:rPr lang="tr-TR" sz="2400" b="1" dirty="0" err="1" smtClean="0">
                <a:latin typeface="Bradley Hand ITC" panose="03070402050302030203" pitchFamily="66" charset="0"/>
              </a:rPr>
              <a:t>nsulin</a:t>
            </a:r>
            <a:r>
              <a:rPr lang="tr-TR" sz="2400" b="1" dirty="0" smtClean="0">
                <a:latin typeface="Bradley Hand ITC" panose="03070402050302030203" pitchFamily="66" charset="0"/>
              </a:rPr>
              <a:t> </a:t>
            </a:r>
            <a:r>
              <a:rPr lang="tr-TR" sz="2400" b="1" dirty="0" err="1" smtClean="0">
                <a:latin typeface="Bradley Hand ITC" panose="03070402050302030203" pitchFamily="66" charset="0"/>
              </a:rPr>
              <a:t>resistance</a:t>
            </a:r>
            <a:endParaRPr lang="tr-TR" b="1" dirty="0">
              <a:latin typeface="Bradley Hand ITC" panose="03070402050302030203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252963" y="4722124"/>
            <a:ext cx="4080681" cy="88710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Lipodystrophy</a:t>
            </a:r>
            <a:endParaRPr lang="tr-TR" sz="24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446677" y="5609228"/>
            <a:ext cx="4080681" cy="88710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  <a:latin typeface="Bradley Hand ITC" panose="03070402050302030203" pitchFamily="66" charset="0"/>
              </a:rPr>
              <a:t>Increased</a:t>
            </a:r>
            <a:r>
              <a:rPr lang="tr-TR" sz="24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  <a:latin typeface="Bradley Hand ITC" panose="03070402050302030203" pitchFamily="66" charset="0"/>
              </a:rPr>
              <a:t>cancer</a:t>
            </a:r>
            <a:r>
              <a:rPr lang="tr-TR" sz="24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 risk</a:t>
            </a:r>
            <a:endParaRPr lang="tr-TR" sz="2400" b="1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371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Content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Pancreatic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endParaRPr lang="tr-TR" dirty="0" smtClean="0"/>
          </a:p>
          <a:p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 smtClean="0"/>
          </a:p>
          <a:p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Antidiabetic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 smtClean="0"/>
          </a:p>
          <a:p>
            <a:r>
              <a:rPr lang="tr-TR" dirty="0" err="1" smtClean="0"/>
              <a:t>Insulin</a:t>
            </a:r>
            <a:endParaRPr lang="tr-TR" dirty="0" smtClean="0"/>
          </a:p>
          <a:p>
            <a:r>
              <a:rPr lang="tr-TR" dirty="0" smtClean="0"/>
              <a:t>New </a:t>
            </a:r>
            <a:r>
              <a:rPr lang="tr-TR" dirty="0" err="1" smtClean="0"/>
              <a:t>drugs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735124" y="1649517"/>
            <a:ext cx="74855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Inhaled Insulin</a:t>
            </a:r>
          </a:p>
          <a:p>
            <a:r>
              <a:rPr lang="en-US" dirty="0" smtClean="0"/>
              <a:t>The only </a:t>
            </a:r>
            <a:r>
              <a:rPr lang="en-US" dirty="0" smtClean="0">
                <a:hlinkClick r:id="rId2"/>
              </a:rPr>
              <a:t>inhaled insulin</a:t>
            </a:r>
            <a:r>
              <a:rPr lang="en-US" dirty="0" smtClean="0"/>
              <a:t> on the market is </a:t>
            </a:r>
            <a:r>
              <a:rPr lang="en-US" dirty="0" err="1" smtClean="0">
                <a:hlinkClick r:id="rId3"/>
              </a:rPr>
              <a:t>Afrezza</a:t>
            </a:r>
            <a:r>
              <a:rPr lang="en-US" dirty="0" smtClean="0"/>
              <a:t>. It's fast acting, so you take it only at mealtimes. It comes in 4-unit and 8-unit cartridges that you pop into a small gadget, like the ones people with </a:t>
            </a:r>
            <a:r>
              <a:rPr lang="en-US" dirty="0" smtClean="0">
                <a:hlinkClick r:id="rId4"/>
              </a:rPr>
              <a:t>asthma</a:t>
            </a:r>
            <a:r>
              <a:rPr lang="en-US" dirty="0" smtClean="0"/>
              <a:t> use. Those with </a:t>
            </a:r>
            <a:r>
              <a:rPr lang="en-US" dirty="0" smtClean="0">
                <a:hlinkClick r:id="rId5"/>
              </a:rPr>
              <a:t>asthma</a:t>
            </a:r>
            <a:r>
              <a:rPr lang="en-US" dirty="0" smtClean="0"/>
              <a:t>, </a:t>
            </a:r>
            <a:r>
              <a:rPr lang="en-US" dirty="0" smtClean="0">
                <a:hlinkClick r:id="rId6"/>
              </a:rPr>
              <a:t>COPD</a:t>
            </a:r>
            <a:r>
              <a:rPr lang="en-US" dirty="0" smtClean="0"/>
              <a:t> or who smoke should not use this medication.</a:t>
            </a:r>
            <a:endParaRPr lang="en-US" dirty="0"/>
          </a:p>
        </p:txBody>
      </p:sp>
      <p:sp>
        <p:nvSpPr>
          <p:cNvPr id="5" name="4 Dikdörtgen"/>
          <p:cNvSpPr/>
          <p:nvPr/>
        </p:nvSpPr>
        <p:spPr>
          <a:xfrm>
            <a:off x="4025153" y="460878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Long Acting Insulin</a:t>
            </a:r>
          </a:p>
          <a:p>
            <a:r>
              <a:rPr lang="en-US" dirty="0" smtClean="0"/>
              <a:t>Insulin </a:t>
            </a:r>
            <a:r>
              <a:rPr lang="en-US" dirty="0" err="1" smtClean="0">
                <a:hlinkClick r:id="rId7"/>
              </a:rPr>
              <a:t>degludec</a:t>
            </a:r>
            <a:r>
              <a:rPr lang="en-US" dirty="0" smtClean="0"/>
              <a:t> (</a:t>
            </a:r>
            <a:r>
              <a:rPr lang="en-US" dirty="0" err="1" smtClean="0"/>
              <a:t>Tresiba</a:t>
            </a:r>
            <a:r>
              <a:rPr lang="en-US" dirty="0" smtClean="0"/>
              <a:t>) is an </a:t>
            </a:r>
            <a:r>
              <a:rPr lang="en-US" dirty="0" err="1" smtClean="0"/>
              <a:t>injectable</a:t>
            </a:r>
            <a:r>
              <a:rPr lang="en-US" dirty="0" smtClean="0"/>
              <a:t> form of insulin that lasts up to 42 hours. It is used once daily for type 1 or </a:t>
            </a:r>
            <a:r>
              <a:rPr lang="en-US" dirty="0" smtClean="0">
                <a:hlinkClick r:id="rId8"/>
              </a:rPr>
              <a:t>type 2 diabetes</a:t>
            </a:r>
            <a:r>
              <a:rPr lang="en-US" dirty="0" smtClean="0"/>
              <a:t>. It also comes premixed with insulin </a:t>
            </a:r>
            <a:r>
              <a:rPr lang="en-US" dirty="0" err="1" smtClean="0"/>
              <a:t>aspart</a:t>
            </a:r>
            <a:r>
              <a:rPr lang="en-US" dirty="0" smtClean="0"/>
              <a:t> (</a:t>
            </a:r>
            <a:r>
              <a:rPr lang="en-US" dirty="0" err="1" smtClean="0"/>
              <a:t>Ryzodeg</a:t>
            </a:r>
            <a:r>
              <a:rPr lang="en-US" dirty="0" smtClean="0"/>
              <a:t> 70/30).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03026174"/>
              </p:ext>
            </p:extLst>
          </p:nvPr>
        </p:nvGraphicFramePr>
        <p:xfrm>
          <a:off x="170211" y="505807"/>
          <a:ext cx="1182351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3"/>
                <a:gridCol w="2364703"/>
                <a:gridCol w="2364703"/>
                <a:gridCol w="2364703"/>
                <a:gridCol w="2364703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Subclass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Drug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Mechanism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action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Effects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Clinical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application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Pharmacokinetics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Toxicities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Interactions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INSULINS</a:t>
                      </a:r>
                    </a:p>
                    <a:p>
                      <a:endParaRPr lang="tr-TR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Rapid</a:t>
                      </a:r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acting</a:t>
                      </a:r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Lispro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aspart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glulisine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inhaled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regular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acting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Regular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Intermediate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acting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 NPH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acting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Detemir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glargine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Activate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receptor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Reduce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circulating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glucose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1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2 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Diabetes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tr-TR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Parenteral</a:t>
                      </a:r>
                      <a:r>
                        <a:rPr lang="tr-TR" b="1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tr-TR" b="1" dirty="0" err="1" smtClean="0">
                          <a:latin typeface="Arial" pitchFamily="34" charset="0"/>
                          <a:cs typeface="Arial" pitchFamily="34" charset="0"/>
                        </a:rPr>
                        <a:t>sc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or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iv)</a:t>
                      </a:r>
                    </a:p>
                    <a:p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Toxicity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hypoglycemia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weight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gain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lipodistrophy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tr-TR" b="1" baseline="0" dirty="0" err="1" smtClean="0">
                          <a:latin typeface="Arial" pitchFamily="34" charset="0"/>
                          <a:cs typeface="Arial" pitchFamily="34" charset="0"/>
                        </a:rPr>
                        <a:t>rare</a:t>
                      </a:r>
                      <a:r>
                        <a:rPr lang="tr-TR" b="1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tr-T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940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Pancreas</a:t>
            </a:r>
            <a:r>
              <a:rPr lang="tr-TR" dirty="0" smtClean="0"/>
              <a:t>, </a:t>
            </a:r>
            <a:r>
              <a:rPr lang="tr-TR" dirty="0" err="1" smtClean="0"/>
              <a:t>Islet</a:t>
            </a:r>
            <a:r>
              <a:rPr lang="tr-TR" dirty="0" smtClean="0"/>
              <a:t> of </a:t>
            </a:r>
            <a:r>
              <a:rPr lang="tr-TR" dirty="0" err="1" smtClean="0"/>
              <a:t>Langerhans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Alpha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; </a:t>
            </a:r>
            <a:r>
              <a:rPr lang="tr-TR" dirty="0" err="1" smtClean="0"/>
              <a:t>glucagon</a:t>
            </a:r>
            <a:r>
              <a:rPr lang="tr-TR" dirty="0" smtClean="0"/>
              <a:t>, </a:t>
            </a:r>
            <a:r>
              <a:rPr lang="tr-TR" dirty="0" err="1" smtClean="0"/>
              <a:t>proglucagon</a:t>
            </a:r>
            <a:endParaRPr lang="tr-TR" dirty="0" smtClean="0"/>
          </a:p>
          <a:p>
            <a:r>
              <a:rPr lang="tr-TR" dirty="0" smtClean="0"/>
              <a:t>Beta </a:t>
            </a:r>
            <a:r>
              <a:rPr lang="tr-TR" dirty="0" err="1" smtClean="0"/>
              <a:t>cells</a:t>
            </a:r>
            <a:r>
              <a:rPr lang="tr-TR" dirty="0" smtClean="0"/>
              <a:t>; </a:t>
            </a:r>
            <a:r>
              <a:rPr lang="tr-TR" dirty="0" err="1" smtClean="0"/>
              <a:t>insulin</a:t>
            </a:r>
            <a:r>
              <a:rPr lang="tr-TR" dirty="0" smtClean="0"/>
              <a:t>, C </a:t>
            </a:r>
            <a:r>
              <a:rPr lang="tr-TR" dirty="0" err="1" smtClean="0"/>
              <a:t>peptid</a:t>
            </a:r>
            <a:r>
              <a:rPr lang="tr-TR" dirty="0" smtClean="0"/>
              <a:t>, </a:t>
            </a:r>
            <a:r>
              <a:rPr lang="tr-TR" dirty="0" err="1" smtClean="0"/>
              <a:t>proinsulin</a:t>
            </a:r>
            <a:r>
              <a:rPr lang="tr-TR" dirty="0" smtClean="0"/>
              <a:t>, </a:t>
            </a:r>
            <a:r>
              <a:rPr lang="tr-TR" dirty="0" err="1" smtClean="0"/>
              <a:t>amylin</a:t>
            </a:r>
            <a:endParaRPr lang="tr-TR" dirty="0" smtClean="0"/>
          </a:p>
          <a:p>
            <a:r>
              <a:rPr lang="tr-TR" dirty="0" smtClean="0"/>
              <a:t>Delta </a:t>
            </a:r>
            <a:r>
              <a:rPr lang="tr-TR" dirty="0" err="1" smtClean="0"/>
              <a:t>cells</a:t>
            </a:r>
            <a:r>
              <a:rPr lang="tr-TR" dirty="0" smtClean="0"/>
              <a:t>; </a:t>
            </a:r>
            <a:r>
              <a:rPr lang="tr-TR" dirty="0" err="1" smtClean="0"/>
              <a:t>somatostatine</a:t>
            </a:r>
            <a:endParaRPr lang="tr-TR" dirty="0" smtClean="0"/>
          </a:p>
          <a:p>
            <a:r>
              <a:rPr lang="tr-TR" dirty="0" smtClean="0"/>
              <a:t>Epsilon </a:t>
            </a:r>
            <a:r>
              <a:rPr lang="tr-TR" dirty="0" err="1" smtClean="0"/>
              <a:t>cells</a:t>
            </a:r>
            <a:r>
              <a:rPr lang="tr-TR" dirty="0" smtClean="0"/>
              <a:t>; </a:t>
            </a:r>
            <a:r>
              <a:rPr lang="tr-TR" dirty="0" err="1" smtClean="0"/>
              <a:t>ghreline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Type</a:t>
            </a:r>
            <a:r>
              <a:rPr lang="tr-TR" dirty="0" smtClean="0"/>
              <a:t> 1 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err="1" smtClean="0"/>
              <a:t>Selective</a:t>
            </a:r>
            <a:r>
              <a:rPr lang="tr-TR" dirty="0" smtClean="0"/>
              <a:t> beta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endParaRPr lang="tr-TR" dirty="0" smtClean="0"/>
          </a:p>
          <a:p>
            <a:r>
              <a:rPr lang="tr-TR" dirty="0" err="1" smtClean="0"/>
              <a:t>Partial</a:t>
            </a:r>
            <a:r>
              <a:rPr lang="tr-TR" dirty="0" smtClean="0"/>
              <a:t>/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endParaRPr lang="tr-TR" dirty="0" smtClean="0"/>
          </a:p>
          <a:p>
            <a:r>
              <a:rPr lang="tr-TR" dirty="0" err="1" smtClean="0"/>
              <a:t>İmmun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idiopathic</a:t>
            </a:r>
            <a:endParaRPr lang="tr-TR" dirty="0" smtClean="0"/>
          </a:p>
          <a:p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age</a:t>
            </a:r>
            <a:r>
              <a:rPr lang="tr-TR" dirty="0" smtClean="0"/>
              <a:t> of 30</a:t>
            </a:r>
          </a:p>
          <a:p>
            <a:r>
              <a:rPr lang="tr-TR" dirty="0" err="1" smtClean="0"/>
              <a:t>Weak</a:t>
            </a:r>
            <a:r>
              <a:rPr lang="tr-TR" dirty="0" smtClean="0"/>
              <a:t> </a:t>
            </a:r>
            <a:r>
              <a:rPr lang="tr-TR" dirty="0" err="1" smtClean="0"/>
              <a:t>genetic</a:t>
            </a:r>
            <a:r>
              <a:rPr lang="tr-TR" dirty="0" smtClean="0"/>
              <a:t>  </a:t>
            </a:r>
            <a:r>
              <a:rPr lang="tr-TR" dirty="0" err="1" smtClean="0"/>
              <a:t>predisposition</a:t>
            </a:r>
            <a:endParaRPr lang="tr-TR" dirty="0" smtClean="0"/>
          </a:p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replacement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Type</a:t>
            </a:r>
            <a:r>
              <a:rPr lang="tr-TR" dirty="0" smtClean="0"/>
              <a:t> 2 </a:t>
            </a:r>
            <a:r>
              <a:rPr lang="tr-TR" dirty="0" err="1" smtClean="0"/>
              <a:t>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Relative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 and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 smtClean="0"/>
          </a:p>
          <a:p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r>
              <a:rPr lang="tr-TR" dirty="0" smtClean="0"/>
              <a:t> is not </a:t>
            </a:r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r>
              <a:rPr lang="tr-TR" dirty="0" smtClean="0"/>
              <a:t> on </a:t>
            </a:r>
            <a:r>
              <a:rPr lang="tr-TR" dirty="0" err="1" smtClean="0"/>
              <a:t>target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endParaRPr lang="tr-TR" dirty="0" smtClean="0"/>
          </a:p>
          <a:p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age</a:t>
            </a:r>
            <a:r>
              <a:rPr lang="tr-TR" dirty="0" smtClean="0"/>
              <a:t> of 30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antidiabetics</a:t>
            </a:r>
            <a:r>
              <a:rPr lang="tr-TR" dirty="0" smtClean="0"/>
              <a:t> (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Ketoasidosis</a:t>
            </a:r>
            <a:r>
              <a:rPr lang="tr-TR" dirty="0" smtClean="0"/>
              <a:t> is not </a:t>
            </a:r>
            <a:r>
              <a:rPr lang="tr-TR" dirty="0" err="1" smtClean="0"/>
              <a:t>seen</a:t>
            </a:r>
            <a:r>
              <a:rPr lang="tr-TR" dirty="0" smtClean="0"/>
              <a:t> but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occur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(</a:t>
            </a:r>
            <a:r>
              <a:rPr lang="tr-TR" dirty="0" err="1" smtClean="0"/>
              <a:t>glucocorticoids</a:t>
            </a:r>
            <a:r>
              <a:rPr lang="tr-TR" dirty="0" smtClean="0"/>
              <a:t>…), </a:t>
            </a:r>
            <a:r>
              <a:rPr lang="tr-TR" dirty="0" err="1" smtClean="0"/>
              <a:t>stress</a:t>
            </a:r>
            <a:endParaRPr lang="tr-TR" dirty="0" smtClean="0"/>
          </a:p>
          <a:p>
            <a:r>
              <a:rPr lang="tr-TR" dirty="0" err="1" smtClean="0"/>
              <a:t>Fatal</a:t>
            </a:r>
            <a:r>
              <a:rPr lang="tr-TR" dirty="0" smtClean="0"/>
              <a:t> </a:t>
            </a:r>
            <a:r>
              <a:rPr lang="tr-TR" dirty="0" err="1" smtClean="0"/>
              <a:t>nonketotic</a:t>
            </a:r>
            <a:r>
              <a:rPr lang="tr-TR" dirty="0" smtClean="0"/>
              <a:t> </a:t>
            </a:r>
            <a:r>
              <a:rPr lang="tr-TR" dirty="0" err="1" smtClean="0"/>
              <a:t>hyperosmolar</a:t>
            </a:r>
            <a:r>
              <a:rPr lang="tr-TR" dirty="0" smtClean="0"/>
              <a:t> </a:t>
            </a:r>
            <a:r>
              <a:rPr lang="tr-TR" dirty="0" err="1" smtClean="0"/>
              <a:t>coma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dehydratation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Gestational</a:t>
            </a:r>
            <a:r>
              <a:rPr lang="tr-TR" dirty="0" smtClean="0"/>
              <a:t> </a:t>
            </a:r>
            <a:r>
              <a:rPr lang="tr-TR" dirty="0" err="1" smtClean="0"/>
              <a:t>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pregnancy</a:t>
            </a:r>
            <a:r>
              <a:rPr lang="tr-TR" dirty="0" smtClean="0"/>
              <a:t> (</a:t>
            </a:r>
            <a:r>
              <a:rPr lang="tr-TR" dirty="0" err="1" smtClean="0"/>
              <a:t>prevalance</a:t>
            </a:r>
            <a:r>
              <a:rPr lang="tr-TR" dirty="0" smtClean="0"/>
              <a:t> %7)</a:t>
            </a:r>
          </a:p>
          <a:p>
            <a:r>
              <a:rPr lang="tr-TR" dirty="0" smtClean="0"/>
              <a:t>OGTT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weeks</a:t>
            </a:r>
            <a:r>
              <a:rPr lang="tr-TR" dirty="0" smtClean="0"/>
              <a:t> of 24-28</a:t>
            </a:r>
          </a:p>
          <a:p>
            <a:r>
              <a:rPr lang="tr-TR" dirty="0" err="1" smtClean="0"/>
              <a:t>Usually</a:t>
            </a:r>
            <a:r>
              <a:rPr lang="tr-TR" dirty="0" smtClean="0"/>
              <a:t> not </a:t>
            </a:r>
            <a:r>
              <a:rPr lang="tr-TR" dirty="0" err="1" smtClean="0"/>
              <a:t>seen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endParaRPr lang="tr-TR" dirty="0" smtClean="0"/>
          </a:p>
          <a:p>
            <a:r>
              <a:rPr lang="tr-TR" dirty="0" err="1" smtClean="0"/>
              <a:t>Type</a:t>
            </a:r>
            <a:r>
              <a:rPr lang="tr-TR" dirty="0" smtClean="0"/>
              <a:t> 2 </a:t>
            </a:r>
            <a:r>
              <a:rPr lang="tr-TR" dirty="0" err="1" smtClean="0"/>
              <a:t>diabetes</a:t>
            </a:r>
            <a:r>
              <a:rPr lang="tr-TR" dirty="0" smtClean="0"/>
              <a:t> risk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Gestational</a:t>
            </a:r>
            <a:r>
              <a:rPr lang="tr-TR" dirty="0" smtClean="0"/>
              <a:t> 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600206"/>
            <a:ext cx="10282518" cy="2147041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Fasting</a:t>
            </a:r>
            <a:r>
              <a:rPr lang="tr-TR" dirty="0" smtClean="0"/>
              <a:t> BG&gt; 95 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1.</a:t>
            </a:r>
            <a:r>
              <a:rPr lang="tr-TR" dirty="0" err="1" smtClean="0"/>
              <a:t>hour</a:t>
            </a:r>
            <a:r>
              <a:rPr lang="tr-TR" dirty="0" smtClean="0"/>
              <a:t> BG&gt;180mg/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2.</a:t>
            </a:r>
            <a:r>
              <a:rPr lang="tr-TR" dirty="0" err="1" smtClean="0"/>
              <a:t>hour</a:t>
            </a:r>
            <a:r>
              <a:rPr lang="tr-TR" dirty="0" smtClean="0"/>
              <a:t> BG&gt;155mg/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3.</a:t>
            </a:r>
            <a:r>
              <a:rPr lang="tr-TR" dirty="0" err="1" smtClean="0"/>
              <a:t>hour</a:t>
            </a:r>
            <a:r>
              <a:rPr lang="tr-TR" dirty="0" smtClean="0"/>
              <a:t> BG&gt;140mg/</a:t>
            </a:r>
            <a:r>
              <a:rPr lang="tr-TR" dirty="0" err="1" smtClean="0"/>
              <a:t>dl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1631591" y="5549177"/>
            <a:ext cx="47991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/>
              <a:t>100g </a:t>
            </a:r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loading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No </a:t>
            </a:r>
            <a:r>
              <a:rPr lang="tr-TR" dirty="0" err="1" smtClean="0"/>
              <a:t>diet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excercise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at </a:t>
            </a:r>
            <a:r>
              <a:rPr lang="tr-TR" dirty="0" err="1" smtClean="0"/>
              <a:t>least</a:t>
            </a:r>
            <a:r>
              <a:rPr lang="tr-TR" dirty="0" smtClean="0"/>
              <a:t> 3 </a:t>
            </a:r>
            <a:r>
              <a:rPr lang="tr-TR" dirty="0" err="1" smtClean="0"/>
              <a:t>days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After</a:t>
            </a:r>
            <a:r>
              <a:rPr lang="tr-TR" dirty="0" smtClean="0"/>
              <a:t> 14-</a:t>
            </a:r>
            <a:r>
              <a:rPr lang="tr-TR" dirty="0" err="1" smtClean="0"/>
              <a:t>hour</a:t>
            </a:r>
            <a:r>
              <a:rPr lang="tr-TR" dirty="0" smtClean="0"/>
              <a:t> </a:t>
            </a:r>
            <a:r>
              <a:rPr lang="tr-TR" dirty="0" err="1" smtClean="0"/>
              <a:t>fasting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2 </a:t>
            </a:r>
            <a:r>
              <a:rPr lang="tr-TR" dirty="0" err="1" smtClean="0"/>
              <a:t>values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is </a:t>
            </a:r>
            <a:r>
              <a:rPr lang="tr-TR" dirty="0" err="1" smtClean="0"/>
              <a:t>enough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diagnosis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Diabetes </a:t>
            </a:r>
            <a:r>
              <a:rPr lang="tr-TR" dirty="0" err="1" smtClean="0"/>
              <a:t>insipidus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</a:t>
            </a:r>
            <a:r>
              <a:rPr lang="tr-TR" dirty="0" err="1" smtClean="0"/>
              <a:t>neurogenic</a:t>
            </a:r>
            <a:r>
              <a:rPr lang="tr-TR" dirty="0" smtClean="0"/>
              <a:t>: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antidiuretci</a:t>
            </a:r>
            <a:r>
              <a:rPr lang="tr-TR" dirty="0" smtClean="0"/>
              <a:t> hormon (ADH) </a:t>
            </a:r>
            <a:r>
              <a:rPr lang="tr-TR" dirty="0" err="1" smtClean="0"/>
              <a:t>deficiency</a:t>
            </a:r>
            <a:endParaRPr lang="tr-TR" dirty="0" smtClean="0"/>
          </a:p>
          <a:p>
            <a:r>
              <a:rPr lang="tr-TR" dirty="0" smtClean="0"/>
              <a:t>2.</a:t>
            </a:r>
            <a:r>
              <a:rPr lang="tr-TR" dirty="0" err="1" smtClean="0"/>
              <a:t>nephrogenic</a:t>
            </a:r>
            <a:r>
              <a:rPr lang="tr-TR" dirty="0" smtClean="0"/>
              <a:t>: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abolished</a:t>
            </a:r>
            <a:r>
              <a:rPr lang="tr-TR" dirty="0" smtClean="0"/>
              <a:t> </a:t>
            </a:r>
            <a:r>
              <a:rPr lang="tr-TR" dirty="0" err="1" smtClean="0"/>
              <a:t>sensitivity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kidneys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ADH </a:t>
            </a:r>
            <a:r>
              <a:rPr lang="tr-TR" dirty="0" err="1" smtClean="0"/>
              <a:t>effect</a:t>
            </a:r>
            <a:endParaRPr lang="tr-TR" dirty="0" smtClean="0"/>
          </a:p>
          <a:p>
            <a:r>
              <a:rPr lang="tr-TR" dirty="0" smtClean="0"/>
              <a:t>3.</a:t>
            </a:r>
            <a:r>
              <a:rPr lang="tr-TR" dirty="0" err="1" smtClean="0"/>
              <a:t>gestagenic</a:t>
            </a:r>
            <a:r>
              <a:rPr lang="tr-TR" dirty="0" smtClean="0"/>
              <a:t>: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ADH </a:t>
            </a:r>
            <a:r>
              <a:rPr lang="tr-TR" dirty="0" err="1" smtClean="0"/>
              <a:t>deficiency</a:t>
            </a:r>
            <a:r>
              <a:rPr lang="tr-TR" dirty="0" smtClean="0"/>
              <a:t> in </a:t>
            </a:r>
            <a:r>
              <a:rPr lang="tr-TR" dirty="0" err="1" smtClean="0"/>
              <a:t>pregnancy</a:t>
            </a:r>
            <a:endParaRPr lang="tr-TR" dirty="0" smtClean="0"/>
          </a:p>
          <a:p>
            <a:r>
              <a:rPr lang="tr-TR" dirty="0" smtClean="0"/>
              <a:t>4.</a:t>
            </a:r>
            <a:r>
              <a:rPr lang="tr-TR" dirty="0" err="1" smtClean="0"/>
              <a:t>dipsogenic</a:t>
            </a:r>
            <a:r>
              <a:rPr lang="tr-TR" dirty="0" smtClean="0"/>
              <a:t>: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excessive</a:t>
            </a:r>
            <a:r>
              <a:rPr lang="tr-TR" dirty="0" smtClean="0"/>
              <a:t> </a:t>
            </a:r>
            <a:r>
              <a:rPr lang="tr-TR" dirty="0" err="1" smtClean="0"/>
              <a:t>thirst</a:t>
            </a:r>
            <a:r>
              <a:rPr lang="tr-TR" dirty="0" smtClean="0"/>
              <a:t> and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intake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2017</TotalTime>
  <Words>1112</Words>
  <Application>Microsoft Office PowerPoint</Application>
  <PresentationFormat>Özel</PresentationFormat>
  <Paragraphs>198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Ofis Teması</vt:lpstr>
      <vt:lpstr>Slayt 1</vt:lpstr>
      <vt:lpstr>Aims:</vt:lpstr>
      <vt:lpstr>Content</vt:lpstr>
      <vt:lpstr>Pancreas, Islet of Langerhans </vt:lpstr>
      <vt:lpstr>Type 1 Diabetes</vt:lpstr>
      <vt:lpstr>Type 2 diabetes</vt:lpstr>
      <vt:lpstr>Gestational diabetes</vt:lpstr>
      <vt:lpstr>Gestational Diabetes</vt:lpstr>
      <vt:lpstr>Diabetes insipidus</vt:lpstr>
      <vt:lpstr>Prediabetes </vt:lpstr>
      <vt:lpstr>Diabetes</vt:lpstr>
      <vt:lpstr>Diabetic complications</vt:lpstr>
      <vt:lpstr>Slayt 13</vt:lpstr>
      <vt:lpstr>Insulin secretion</vt:lpstr>
      <vt:lpstr>Insulin in the circulation</vt:lpstr>
      <vt:lpstr>Metabolism of insulin</vt:lpstr>
      <vt:lpstr>Insulin receptor</vt:lpstr>
      <vt:lpstr>IRS (insulin receptor substrate)</vt:lpstr>
      <vt:lpstr>Target tissues of insulin</vt:lpstr>
      <vt:lpstr>Slayt 20</vt:lpstr>
      <vt:lpstr>Effects of insulin</vt:lpstr>
      <vt:lpstr>Effects of insulin</vt:lpstr>
      <vt:lpstr>Effects of insulin</vt:lpstr>
      <vt:lpstr>Stimulatory factors of insulin secretion </vt:lpstr>
      <vt:lpstr>Discovery of Insulin</vt:lpstr>
      <vt:lpstr>Diabetic ketoacidosis</vt:lpstr>
      <vt:lpstr>Hiperosmolar hyperglycemic coma</vt:lpstr>
      <vt:lpstr>Slayt 28</vt:lpstr>
      <vt:lpstr>Slayt 29</vt:lpstr>
      <vt:lpstr>Slayt 30</vt:lpstr>
      <vt:lpstr>Slayt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betül erdoğan</dc:creator>
  <cp:lastModifiedBy>ebru</cp:lastModifiedBy>
  <cp:revision>197</cp:revision>
  <dcterms:created xsi:type="dcterms:W3CDTF">2017-02-08T08:36:14Z</dcterms:created>
  <dcterms:modified xsi:type="dcterms:W3CDTF">2020-05-11T09:49:40Z</dcterms:modified>
</cp:coreProperties>
</file>