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theme/theme17.xml" ContentType="application/vnd.openxmlformats-officedocument.theme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5412" r:id="rId17"/>
    <p:sldMasterId id="2147485424" r:id="rId18"/>
  </p:sldMasterIdLst>
  <p:notesMasterIdLst>
    <p:notesMasterId r:id="rId34"/>
  </p:notesMasterIdLst>
  <p:sldIdLst>
    <p:sldId id="256" r:id="rId19"/>
    <p:sldId id="296" r:id="rId20"/>
    <p:sldId id="297" r:id="rId21"/>
    <p:sldId id="298" r:id="rId22"/>
    <p:sldId id="325" r:id="rId23"/>
    <p:sldId id="313" r:id="rId24"/>
    <p:sldId id="303" r:id="rId25"/>
    <p:sldId id="315" r:id="rId26"/>
    <p:sldId id="326" r:id="rId27"/>
    <p:sldId id="305" r:id="rId28"/>
    <p:sldId id="306" r:id="rId29"/>
    <p:sldId id="307" r:id="rId30"/>
    <p:sldId id="330" r:id="rId31"/>
    <p:sldId id="275" r:id="rId32"/>
    <p:sldId id="322" r:id="rId3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6" autoAdjust="0"/>
    <p:restoredTop sz="9466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7.xml"/><Relationship Id="rId33" Type="http://schemas.openxmlformats.org/officeDocument/2006/relationships/slide" Target="slides/slide15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29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6.xml"/><Relationship Id="rId32" Type="http://schemas.openxmlformats.org/officeDocument/2006/relationships/slide" Target="slides/slide14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5.xml"/><Relationship Id="rId28" Type="http://schemas.openxmlformats.org/officeDocument/2006/relationships/slide" Target="slides/slide10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31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slide" Target="slides/slide9.xml"/><Relationship Id="rId30" Type="http://schemas.openxmlformats.org/officeDocument/2006/relationships/slide" Target="slides/slide12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A0DEB32-FD22-49E8-8931-402CA225A872}" type="datetimeFigureOut">
              <a:rPr lang="zh-CN" altLang="en-US"/>
              <a:pPr>
                <a:defRPr/>
              </a:pPr>
              <a:t>2015/3/11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AA27A20-0EC9-460A-90B9-F4A0DDEBAD1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324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fld id="{FE18DBF1-9A1F-4F51-A760-3FD6259818B0}" type="slidenum">
              <a:rPr lang="zh-CN" altLang="en-US" smtClean="0">
                <a:solidFill>
                  <a:srgbClr val="000000"/>
                </a:solidFill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zh-CN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0547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zh-CN" altLang="en-US" smtClean="0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E222FD5-CAF9-4CE8-953F-0D2EFBDD9D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9894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CCBE3-384D-49EC-A88F-2CA4BB533B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576758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C8E44-DAE8-48D7-808A-9B34DE6DA7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859005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6BA15-12F8-4AAB-9224-3E042C4CE5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084861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5651D-6838-4461-84DD-A7E5DCC8ED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651312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4FB72-DC77-4009-AD92-1A25ABAF74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918823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EA15E-AA6B-4D2A-868D-04CD59146A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964684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70F72-3212-441F-B798-579752E134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632477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FFAB3-9022-4F1A-91BB-9ED0B0221D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984465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5016A-D3BC-4772-B971-EC9BECA9B4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241454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B9504E6-5154-49FF-AAF6-5503284C9A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519515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D294D-AAC5-422F-9BB1-A502967381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1465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77988-658F-4CC1-A695-A9120A7DCB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011712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C091D-236F-4213-A0D4-AFD0034FFF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951335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0F364-B3A1-4A79-9636-8B04EB3BBE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287315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D2BF0-E9A5-4BDE-BA29-718CBCDFFC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674831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39819-116F-43BD-B411-6138543806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468808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0438C-EAE8-40AF-BECE-E000A4A658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8400557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4AB97-B881-4F65-978D-53131A6AAE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452688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5316B-F4C4-4AB3-B9E6-5716892A4D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4607395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6E19D-4FA0-4C19-B69E-A681DB126B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428738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848B4-E2BD-449C-9CA2-3ADACB99B1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635523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56A44-A3C3-48E6-B9A3-9A676A1F0E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1038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94F65-0BFA-41E5-9093-37B1D6E587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6426759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DA4DE93B-7DBF-4EFB-B14D-BFACC965F8E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773306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54618DB-609E-4FE5-BDCC-01AB842A07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455000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373BC4E-51D5-43F6-B58D-0BF2BAA1918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2447990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5EDB7EA-F799-4F72-A36B-B16704D945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921656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E70D592-C03D-482A-A290-4FD1ABCADE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0498446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A720A41-E3FB-4629-8021-065B3D0C9EF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923052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19C4CF1-20DD-4276-B042-ED8233054B4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575491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1D0CA0C-8B56-4CA7-AC52-6D1E31103B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1754842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AE1D30E-CF19-4784-87F0-9135D37B7B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24501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D226DE8-CDA5-4100-ACBC-4623773F78B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0086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BD35EA0-3FAB-4B4E-9298-87EAEAB443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7538192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2978AFF-76B9-41AA-81F3-CEB907E910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5002368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6EB494F4-7034-4768-B1D9-435E9C06B2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6666338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8C7BF07-A66E-43C0-92FA-D49DA8D6E6F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3379642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63C1D49-D4F2-40C0-896E-F6190E0326B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7313904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A84FE54-B474-40D3-8C73-52D0CD9C26F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6992658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43E933C-E8B3-4454-94B9-D061AAD92B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31473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503F52C-5B22-4C60-A6EB-8DC7A3DA26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2686323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1F30C98-EF62-47B1-BDE8-CC96F170B3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3126216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6939440-5D51-43A4-9CF5-6A2358C281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7985311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44DA501-2D4F-4DFE-AE93-0A4C8D0943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1466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05FAA-66D4-42C2-891F-19977E1ABF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8047885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B787F9A-10A3-4A40-8184-D4C442BB262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1210460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A0F4C72-D4C5-4078-B11A-7287698E879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0815284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AFD65D77-2ACE-493C-999A-5C40002AD41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4075603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BE7BDF6-A933-4A5D-9D16-A957B5AF6DE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459710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B47E8AD-AF75-49D5-9E7A-AE080FF3A9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639376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1535549-8CBB-427E-89A1-A12DE64F22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2326780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1075F5A-FBBD-414E-BD50-511A7D18E8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0541391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38557C7-0964-4FDD-8725-9DFAD7229F8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0688233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6B2B39F-B45F-4E2A-9B0E-04A314B3AB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9114758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4F5510D-764B-47DB-8B86-457661C517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3941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1D882-25D7-4C86-9E6F-1FFD420DC9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4238846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375407A-C968-4438-96E3-7E516B20AB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7198804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A177D7B-779F-4172-BAC3-E70EE96178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2304758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38B52B0-064B-4479-BF04-3FDF094AB1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3853135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DBAB2D8-70D0-4279-8395-B5AF78E8C1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343790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B0DCD-8049-44AB-867B-7333F3265F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4447749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D76F3-C7D3-41AE-91F2-ED03A9B71D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4891534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1ED46-21E9-4A19-B2E2-0BDD069CF0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7583285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097DD-98AD-4D99-93BF-BE524ED861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3855252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692A4-B3CF-4D62-BE0D-68B7479F83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7078211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0CD70-4FBE-4297-8145-AB3379B1F7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9606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DA427-890E-4E70-A2DE-185D5E843B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8794240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B2AE5-011D-414B-A476-AEA35D6103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8267675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5D59A-F0E9-4048-87F3-50C92F136A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0004978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D894A-14A4-478A-8C4C-FABD75A0C2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6089958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1E0FE-5FFB-4E58-845C-B8BEDBBA8C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8853161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28E91-87F7-4A29-852A-AA9DAD869A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3366726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5AE76D8-DFF7-4714-BB4E-EFEF9738BE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5656388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C15E2-E56B-4EF7-97DC-AB0ADCE1B9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9769039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4BD24-085A-411F-B058-46B219D1B7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6337072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0FC68-E62E-4250-ACEF-BC46A92F9E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921104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BBAEE-3A8D-49C9-9B5A-4CADF204F1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3655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B1887-A28B-49CE-97E4-357FCC069A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4942745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6CCA7-9B28-4325-BD6B-1369D357E1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4947137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BDFDF-699E-4C90-9D0D-E8504723C7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1377853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EF2C3-D978-4AB3-964F-5773EB29C1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2293855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C11D6-55BD-41AB-8E95-E08A643AF4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0085289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5FFF2-D495-4764-AC81-80DFCC993F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0228763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04792-197F-481F-A9DE-3A10D75CB9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066182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AA698-B67B-4874-AF96-F15FB112DA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4626196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505E9CF-5804-4A1A-A38F-9D3D35A87B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1888139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EDEEF-12BB-4B0E-AAA9-EF87F952D9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6463973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F835F-AE53-402A-8BFC-D4EA6A742A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76901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EABF7-171C-4B06-AFAC-EE86D41CC1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1762495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A691D-E4EB-46A8-812F-41A938CCD6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8118921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257BD-E99D-4F53-A74B-72775E0BAB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497791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E9D33-750C-40FE-840F-003DB1BB5E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1189134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ABEB2-E386-4586-A202-7FC0EEA2B0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0061969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95307-1316-4A40-8A78-040558AF1C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9122533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4B06A-04AC-4EC5-B904-7FB8EC637C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9226523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3C40B-059D-42D4-BCF8-8CAF587BFC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6864673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BDDD4-3D38-4C70-B646-64A8504824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7061191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E4FBA-82D8-4AA5-841D-9B374486C7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5815039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0A36A21-642E-4955-B75B-E2E36D8065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16252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39B58-C40A-4ED6-A0F0-184E8533B3A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3338094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7DF63-B226-4D92-9F35-944BF92127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8935122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9C54E-C7CF-4936-B7FE-7D072460E7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4172031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7EA4C-BD07-4378-AE56-BD3854378D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8432879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95703-2D49-474E-AA22-98958B8027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0287387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84E21-9744-432A-A991-52A3CB7132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8852202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E2C82-6A0B-4DA1-9B25-AB6B6D98D7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2566699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B7E0E-EF61-4A2F-9495-F5F99F1897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414031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26023-FB16-4760-A40E-663EBD9835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2482109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6D07A-0F99-47C7-91ED-D112E7F119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8717450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ECE74-A819-4E73-9B14-C976083161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0260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04B37-6336-4CFD-8913-3DC2C7EFE75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24912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2E8FD-6EDD-45B5-8B1E-46F4B6CAF5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4474283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53C89B6-D340-41A7-90CB-9D9FF2E46D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499988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78A81-D5C4-4E23-A813-327530AB14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4085742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E106F-42A5-4B08-94F1-1362CCDA42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5606799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F07CC-06E9-41F3-B49B-735E3F28C2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1259913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84129-AD65-444F-B0DF-934A20D08A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7272900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0787D-EB9B-4CBE-8715-FAE76E5946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754945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27AA7-1BB4-4146-8076-F06E91E1AD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3721823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1A49C-E821-4A3C-8AE4-1E9506B633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7260683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F2BFD-4062-401F-8125-CA6F151123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6344604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49CDA-23C5-4B6F-B59D-92434419BB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2752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D309B-B98F-4B30-81B8-62F628D575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0556277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1292C-1AF0-4D29-AE63-840886BC28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3698026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A461E-35E6-4466-A8F2-33479E5861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46422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4567E-00DD-4092-8418-A15C8B6265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12147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AA0BD-BB48-46A6-B657-745D7BCB51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32692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005A0-DFDC-464F-8205-D8E02AC57C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85962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1A165-905F-4F21-A130-87E859C0D1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60035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57B96-27AF-465A-A08A-DB4C3D6BE1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32273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4AF47-2BE3-46F6-B9FC-36315F9C7D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94167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E7514-E697-417F-AB24-8891810C26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15106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8C7D94A-6D50-43A4-AF10-0475CB69CE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342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2CD6B-4169-4DF2-B88F-75066DD96A1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13803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7C51D-31E6-4923-A8D8-79D32A6D1B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91206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CDB4-1318-43BE-9306-A8F08F9754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3061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11D52-0372-4D46-A622-441260D8AF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52408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439BF-6F09-4684-88A6-589E09A2CB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40187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0DD8D-0B21-444D-AA9E-52944AA06C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36559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0FAF3-F559-4D7D-B988-6AE7244678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59164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22F2B-12CD-493B-A039-9F4F1AB6EE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26691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C13C1-FDF0-464E-8606-AB15EA205D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912856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EF245-B875-46F0-B085-33E86A27D4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16802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AEB6B-259E-4E6C-94C9-5440C747E7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1745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9D677-A119-43E3-B26B-3C5CCE8E857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948426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7817E9D-E3F8-4511-9E2E-E6110FF69D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318694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3B44D-01A6-4DB7-A21B-156012BC8D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638818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9C81B-0755-4515-919D-0F9031E650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74077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D1B44-E74C-4982-81CD-F07EBC6F7E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981965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EB5D6-935A-4B35-AB24-89C1F9961C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76679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A97F1-5B31-4CFD-BBEC-70069C9CE5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761782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4D186-EDB8-4A48-8CAB-213BFCF51F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29225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FD0DD-6AA8-412E-B35A-27ECE3AD1B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411564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02FC1-31B1-4A57-9C32-ADBB169059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36037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AC226-4EC5-4916-926E-B8A77250E5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732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1F323-CF3A-49FD-891C-6ECE7B6EB8A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82429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3B997-2C84-4D0E-89DD-76C58BA955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928625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50E4D1B-5E9A-4939-B414-DFDB18E9B2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442839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20206-6E2A-41D6-98BB-8CB3FA6924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1281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ED7C6-DC4D-4275-BA33-D18C6E0BE8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662287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B8179-7CBC-4240-83C6-933D8F57AC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6211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162FF-6793-4EF7-8634-692ADBAFCE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111580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DB72C-2454-4F20-BAC7-070493FA6F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500005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5FB5A-9D8F-437B-B6A7-C969234ED4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948323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1938D-2618-4A49-A517-CDF0DD93EC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030706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89B5B-FF3D-4C41-99EE-338A6081A5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4258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F159E-7F2F-4821-BE27-BC6F2D0C634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26154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C712F-7A50-4A2A-B685-3794199D5E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85828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C6768-CF7B-414D-885D-53BCE55302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59518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F515D-C5D7-4628-AD9F-A562A96984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242445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6C8AD98-00A1-4898-8BF3-9B403BB64C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480049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E9E3B-66A6-408E-B242-91F628504D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6541368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E93DA-6391-41D8-AD0A-5CCDDD8C19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859636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2001A-8DC2-4E9E-9FC6-9FE321F567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88060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04BCC-4DC8-468D-A7C7-58EE9D67F7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369736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5BB5B-6002-4B93-B772-B7FF1A5F20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705123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B2B65-F3CC-4333-919C-EBC460A82A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0048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CDF3F-2A48-437C-AD59-32395557E4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18146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5224B-E2B4-4A2D-9EC7-220A4B0DC0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391801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336DF-F946-44C3-9ACD-24970F8B96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388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86F47-86FC-4999-BE0F-8E517A0F4E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501415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3624C-1B23-4D59-8B99-5C26CCBB21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097145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2711484-37D6-465B-84B4-D94C906BF1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069300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ADE0A-C0D0-4E2E-A5E6-ABE5984A64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893799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700F3-94C8-4470-9E8B-E962414895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237322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10B04-D9E5-471E-8283-B2E809FE01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710640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0055F-C579-42BF-A139-D0B90DEDF3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262157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69C45-705A-4E88-896B-32D92E6888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0207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78B91-DFA8-45E8-8EA7-ADA973DB84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880181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18B99-44AB-4FF8-BAA3-D20C956B2A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832451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3F28B-D69A-4D6F-AC23-122F1052F4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355422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2BD5E-78C4-45B4-B002-07B4A800A7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314789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C94E5-A8C7-41D5-B900-7F620ED002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288818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2FE30-D6C6-4AC3-AA58-74E18591C5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854873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F08D183-AEB1-4B76-9948-13D01D992E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678427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0284E-511A-4F44-A269-B059755CD6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580584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5A803-5C7D-43AE-9F8D-B3ACC83623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563242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0A6C2-F842-472D-B4DD-273129948F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804479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F48AC-88BA-45BC-8F0A-7980B2423F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3619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730F0-CCE8-4B44-9450-A27912931B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923995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3F762-49ED-408F-955F-F299866EC2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632361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F80FE-4EE0-4DAC-993E-36D5BFC5CA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960165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BF2BC-AC60-4E6B-84E2-6DD285FD53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496726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65AB0-2EC5-4674-A32C-06DE88975F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524756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68F2A-F759-4F5A-9277-D6C97158C8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651156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2DE2F-AADC-4118-8C9E-184BC921DF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15747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6F47F-F364-4671-895F-F92D09B3BB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249609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825188E-D169-45AB-86D3-334E966BC7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973878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4230-4913-4DF1-80AF-DB8E7E04CA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423644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63FDC-63F0-4614-A3CD-FB6FE134D4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5347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7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2.xml"/><Relationship Id="rId7" Type="http://schemas.openxmlformats.org/officeDocument/2006/relationships/slideLayout" Target="../slideLayouts/slideLayout206.xml"/><Relationship Id="rId12" Type="http://schemas.openxmlformats.org/officeDocument/2006/relationships/slideLayout" Target="../slideLayouts/slideLayout211.xml"/><Relationship Id="rId2" Type="http://schemas.openxmlformats.org/officeDocument/2006/relationships/slideLayout" Target="../slideLayouts/slideLayout201.xml"/><Relationship Id="rId1" Type="http://schemas.openxmlformats.org/officeDocument/2006/relationships/slideLayout" Target="../slideLayouts/slideLayout200.xml"/><Relationship Id="rId6" Type="http://schemas.openxmlformats.org/officeDocument/2006/relationships/slideLayout" Target="../slideLayouts/slideLayout205.xml"/><Relationship Id="rId11" Type="http://schemas.openxmlformats.org/officeDocument/2006/relationships/slideLayout" Target="../slideLayouts/slideLayout210.xml"/><Relationship Id="rId5" Type="http://schemas.openxmlformats.org/officeDocument/2006/relationships/slideLayout" Target="../slideLayouts/slideLayout204.xml"/><Relationship Id="rId10" Type="http://schemas.openxmlformats.org/officeDocument/2006/relationships/slideLayout" Target="../slideLayouts/slideLayout209.xml"/><Relationship Id="rId4" Type="http://schemas.openxmlformats.org/officeDocument/2006/relationships/slideLayout" Target="../slideLayouts/slideLayout203.xml"/><Relationship Id="rId9" Type="http://schemas.openxmlformats.org/officeDocument/2006/relationships/slideLayout" Target="../slideLayouts/slideLayout2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38FC7BF-84AA-477A-9738-6ED7AD488A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02" r:id="rId1"/>
    <p:sldLayoutId id="2147487039" r:id="rId2"/>
    <p:sldLayoutId id="2147487040" r:id="rId3"/>
    <p:sldLayoutId id="2147487041" r:id="rId4"/>
    <p:sldLayoutId id="2147487042" r:id="rId5"/>
    <p:sldLayoutId id="2147487043" r:id="rId6"/>
    <p:sldLayoutId id="2147487044" r:id="rId7"/>
    <p:sldLayoutId id="2147487045" r:id="rId8"/>
    <p:sldLayoutId id="2147487046" r:id="rId9"/>
    <p:sldLayoutId id="2147487047" r:id="rId10"/>
    <p:sldLayoutId id="2147487048" r:id="rId11"/>
    <p:sldLayoutId id="214748704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FD5DE09-FCA3-43FB-BFA6-F2C23EFF2C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11" r:id="rId1"/>
    <p:sldLayoutId id="2147487137" r:id="rId2"/>
    <p:sldLayoutId id="2147487138" r:id="rId3"/>
    <p:sldLayoutId id="2147487139" r:id="rId4"/>
    <p:sldLayoutId id="2147487140" r:id="rId5"/>
    <p:sldLayoutId id="2147487141" r:id="rId6"/>
    <p:sldLayoutId id="2147487142" r:id="rId7"/>
    <p:sldLayoutId id="2147487143" r:id="rId8"/>
    <p:sldLayoutId id="2147487144" r:id="rId9"/>
    <p:sldLayoutId id="2147487145" r:id="rId10"/>
    <p:sldLayoutId id="2147487146" r:id="rId11"/>
    <p:sldLayoutId id="214748714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D183AD8D-FBAB-4E18-9AAB-83B24AB86FE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12" r:id="rId1"/>
    <p:sldLayoutId id="2147487213" r:id="rId2"/>
    <p:sldLayoutId id="2147487214" r:id="rId3"/>
    <p:sldLayoutId id="2147487215" r:id="rId4"/>
    <p:sldLayoutId id="2147487216" r:id="rId5"/>
    <p:sldLayoutId id="2147487217" r:id="rId6"/>
    <p:sldLayoutId id="2147487218" r:id="rId7"/>
    <p:sldLayoutId id="2147487219" r:id="rId8"/>
    <p:sldLayoutId id="2147487220" r:id="rId9"/>
    <p:sldLayoutId id="2147487221" r:id="rId10"/>
    <p:sldLayoutId id="21474872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2B6EBE56-7DAF-490A-B30D-27471FCCDBE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23" r:id="rId1"/>
    <p:sldLayoutId id="2147487224" r:id="rId2"/>
    <p:sldLayoutId id="2147487225" r:id="rId3"/>
    <p:sldLayoutId id="2147487226" r:id="rId4"/>
    <p:sldLayoutId id="2147487227" r:id="rId5"/>
    <p:sldLayoutId id="2147487228" r:id="rId6"/>
    <p:sldLayoutId id="2147487229" r:id="rId7"/>
    <p:sldLayoutId id="2147487230" r:id="rId8"/>
    <p:sldLayoutId id="2147487231" r:id="rId9"/>
    <p:sldLayoutId id="2147487232" r:id="rId10"/>
    <p:sldLayoutId id="21474872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AE522DC7-7CA0-4087-B766-389F9EE472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34" r:id="rId1"/>
    <p:sldLayoutId id="2147487235" r:id="rId2"/>
    <p:sldLayoutId id="2147487236" r:id="rId3"/>
    <p:sldLayoutId id="2147487237" r:id="rId4"/>
    <p:sldLayoutId id="2147487238" r:id="rId5"/>
    <p:sldLayoutId id="2147487239" r:id="rId6"/>
    <p:sldLayoutId id="2147487240" r:id="rId7"/>
    <p:sldLayoutId id="2147487241" r:id="rId8"/>
    <p:sldLayoutId id="2147487242" r:id="rId9"/>
    <p:sldLayoutId id="2147487243" r:id="rId10"/>
    <p:sldLayoutId id="21474872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A5BBAEB-09C2-4F56-B595-187360A07A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45" r:id="rId1"/>
    <p:sldLayoutId id="2147487148" r:id="rId2"/>
    <p:sldLayoutId id="2147487149" r:id="rId3"/>
    <p:sldLayoutId id="2147487150" r:id="rId4"/>
    <p:sldLayoutId id="2147487151" r:id="rId5"/>
    <p:sldLayoutId id="2147487152" r:id="rId6"/>
    <p:sldLayoutId id="2147487153" r:id="rId7"/>
    <p:sldLayoutId id="2147487154" r:id="rId8"/>
    <p:sldLayoutId id="2147487155" r:id="rId9"/>
    <p:sldLayoutId id="2147487156" r:id="rId10"/>
    <p:sldLayoutId id="2147487157" r:id="rId11"/>
    <p:sldLayoutId id="214748715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D1D990F-B19B-4C67-8661-817F82A06E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46" r:id="rId1"/>
    <p:sldLayoutId id="2147487159" r:id="rId2"/>
    <p:sldLayoutId id="2147487160" r:id="rId3"/>
    <p:sldLayoutId id="2147487161" r:id="rId4"/>
    <p:sldLayoutId id="2147487162" r:id="rId5"/>
    <p:sldLayoutId id="2147487163" r:id="rId6"/>
    <p:sldLayoutId id="2147487164" r:id="rId7"/>
    <p:sldLayoutId id="2147487165" r:id="rId8"/>
    <p:sldLayoutId id="2147487166" r:id="rId9"/>
    <p:sldLayoutId id="2147487167" r:id="rId10"/>
    <p:sldLayoutId id="2147487168" r:id="rId11"/>
    <p:sldLayoutId id="214748716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BC9E690-CE93-46AD-B80D-7630FDFD90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47" r:id="rId1"/>
    <p:sldLayoutId id="2147487170" r:id="rId2"/>
    <p:sldLayoutId id="2147487171" r:id="rId3"/>
    <p:sldLayoutId id="2147487172" r:id="rId4"/>
    <p:sldLayoutId id="2147487173" r:id="rId5"/>
    <p:sldLayoutId id="2147487174" r:id="rId6"/>
    <p:sldLayoutId id="2147487175" r:id="rId7"/>
    <p:sldLayoutId id="2147487176" r:id="rId8"/>
    <p:sldLayoutId id="2147487177" r:id="rId9"/>
    <p:sldLayoutId id="2147487178" r:id="rId10"/>
    <p:sldLayoutId id="2147487179" r:id="rId11"/>
    <p:sldLayoutId id="214748718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58026D1-58B7-4953-9308-455EEA62C0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48" r:id="rId1"/>
    <p:sldLayoutId id="2147487181" r:id="rId2"/>
    <p:sldLayoutId id="2147487182" r:id="rId3"/>
    <p:sldLayoutId id="2147487183" r:id="rId4"/>
    <p:sldLayoutId id="2147487184" r:id="rId5"/>
    <p:sldLayoutId id="2147487185" r:id="rId6"/>
    <p:sldLayoutId id="2147487186" r:id="rId7"/>
    <p:sldLayoutId id="2147487187" r:id="rId8"/>
    <p:sldLayoutId id="2147487188" r:id="rId9"/>
    <p:sldLayoutId id="2147487189" r:id="rId10"/>
    <p:sldLayoutId id="214748719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E1CE037-D761-4C41-AEC8-D90EF2FDBF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49" r:id="rId1"/>
    <p:sldLayoutId id="2147487191" r:id="rId2"/>
    <p:sldLayoutId id="2147487192" r:id="rId3"/>
    <p:sldLayoutId id="2147487193" r:id="rId4"/>
    <p:sldLayoutId id="2147487194" r:id="rId5"/>
    <p:sldLayoutId id="2147487195" r:id="rId6"/>
    <p:sldLayoutId id="2147487196" r:id="rId7"/>
    <p:sldLayoutId id="2147487197" r:id="rId8"/>
    <p:sldLayoutId id="2147487198" r:id="rId9"/>
    <p:sldLayoutId id="2147487199" r:id="rId10"/>
    <p:sldLayoutId id="2147487200" r:id="rId11"/>
    <p:sldLayoutId id="214748720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FAB7FA5-7851-4A84-AB20-1F77C9BC56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03" r:id="rId1"/>
    <p:sldLayoutId id="2147487050" r:id="rId2"/>
    <p:sldLayoutId id="2147487051" r:id="rId3"/>
    <p:sldLayoutId id="2147487052" r:id="rId4"/>
    <p:sldLayoutId id="2147487053" r:id="rId5"/>
    <p:sldLayoutId id="2147487054" r:id="rId6"/>
    <p:sldLayoutId id="2147487055" r:id="rId7"/>
    <p:sldLayoutId id="2147487056" r:id="rId8"/>
    <p:sldLayoutId id="2147487057" r:id="rId9"/>
    <p:sldLayoutId id="2147487058" r:id="rId10"/>
    <p:sldLayoutId id="2147487059" r:id="rId11"/>
    <p:sldLayoutId id="2147487060" r:id="rId12"/>
    <p:sldLayoutId id="2147487061" r:id="rId13"/>
    <p:sldLayoutId id="2147487062" r:id="rId14"/>
    <p:sldLayoutId id="2147487063" r:id="rId15"/>
    <p:sldLayoutId id="2147487064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0245D09-D8D5-460E-81D8-E52090E111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04" r:id="rId1"/>
    <p:sldLayoutId id="2147487065" r:id="rId2"/>
    <p:sldLayoutId id="2147487066" r:id="rId3"/>
    <p:sldLayoutId id="2147487067" r:id="rId4"/>
    <p:sldLayoutId id="2147487068" r:id="rId5"/>
    <p:sldLayoutId id="2147487069" r:id="rId6"/>
    <p:sldLayoutId id="2147487070" r:id="rId7"/>
    <p:sldLayoutId id="2147487071" r:id="rId8"/>
    <p:sldLayoutId id="2147487072" r:id="rId9"/>
    <p:sldLayoutId id="2147487073" r:id="rId10"/>
    <p:sldLayoutId id="214748707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F2316FD-9F17-4FFF-B77F-E64C198DE7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05" r:id="rId1"/>
    <p:sldLayoutId id="2147487075" r:id="rId2"/>
    <p:sldLayoutId id="2147487076" r:id="rId3"/>
    <p:sldLayoutId id="2147487077" r:id="rId4"/>
    <p:sldLayoutId id="2147487078" r:id="rId5"/>
    <p:sldLayoutId id="2147487079" r:id="rId6"/>
    <p:sldLayoutId id="2147487080" r:id="rId7"/>
    <p:sldLayoutId id="2147487081" r:id="rId8"/>
    <p:sldLayoutId id="2147487082" r:id="rId9"/>
    <p:sldLayoutId id="2147487083" r:id="rId10"/>
    <p:sldLayoutId id="214748708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0F20669-A201-4963-829B-09B31718DD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06" r:id="rId1"/>
    <p:sldLayoutId id="2147487085" r:id="rId2"/>
    <p:sldLayoutId id="2147487086" r:id="rId3"/>
    <p:sldLayoutId id="2147487087" r:id="rId4"/>
    <p:sldLayoutId id="2147487088" r:id="rId5"/>
    <p:sldLayoutId id="2147487089" r:id="rId6"/>
    <p:sldLayoutId id="2147487090" r:id="rId7"/>
    <p:sldLayoutId id="2147487091" r:id="rId8"/>
    <p:sldLayoutId id="2147487092" r:id="rId9"/>
    <p:sldLayoutId id="2147487093" r:id="rId10"/>
    <p:sldLayoutId id="2147487094" r:id="rId11"/>
    <p:sldLayoutId id="214748709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640F71F-6F9A-4E20-AF0D-ABF5915C21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07" r:id="rId1"/>
    <p:sldLayoutId id="2147487096" r:id="rId2"/>
    <p:sldLayoutId id="2147487097" r:id="rId3"/>
    <p:sldLayoutId id="2147487098" r:id="rId4"/>
    <p:sldLayoutId id="2147487099" r:id="rId5"/>
    <p:sldLayoutId id="2147487100" r:id="rId6"/>
    <p:sldLayoutId id="2147487101" r:id="rId7"/>
    <p:sldLayoutId id="2147487102" r:id="rId8"/>
    <p:sldLayoutId id="2147487103" r:id="rId9"/>
    <p:sldLayoutId id="2147487104" r:id="rId10"/>
    <p:sldLayoutId id="214748710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6335F67-38E1-4AD9-B940-153B44225B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08" r:id="rId1"/>
    <p:sldLayoutId id="2147487106" r:id="rId2"/>
    <p:sldLayoutId id="2147487107" r:id="rId3"/>
    <p:sldLayoutId id="2147487108" r:id="rId4"/>
    <p:sldLayoutId id="2147487109" r:id="rId5"/>
    <p:sldLayoutId id="2147487110" r:id="rId6"/>
    <p:sldLayoutId id="2147487111" r:id="rId7"/>
    <p:sldLayoutId id="2147487112" r:id="rId8"/>
    <p:sldLayoutId id="2147487113" r:id="rId9"/>
    <p:sldLayoutId id="2147487114" r:id="rId10"/>
    <p:sldLayoutId id="214748711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D383FAB-E845-4E8E-9660-568DD89497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09" r:id="rId1"/>
    <p:sldLayoutId id="2147487116" r:id="rId2"/>
    <p:sldLayoutId id="2147487117" r:id="rId3"/>
    <p:sldLayoutId id="2147487118" r:id="rId4"/>
    <p:sldLayoutId id="2147487119" r:id="rId5"/>
    <p:sldLayoutId id="2147487120" r:id="rId6"/>
    <p:sldLayoutId id="2147487121" r:id="rId7"/>
    <p:sldLayoutId id="2147487122" r:id="rId8"/>
    <p:sldLayoutId id="2147487123" r:id="rId9"/>
    <p:sldLayoutId id="2147487124" r:id="rId10"/>
    <p:sldLayoutId id="2147487125" r:id="rId11"/>
    <p:sldLayoutId id="214748712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53C3BE9-D8BD-4EA3-AC8B-D00A701DF2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10" r:id="rId1"/>
    <p:sldLayoutId id="2147487127" r:id="rId2"/>
    <p:sldLayoutId id="2147487128" r:id="rId3"/>
    <p:sldLayoutId id="2147487129" r:id="rId4"/>
    <p:sldLayoutId id="2147487130" r:id="rId5"/>
    <p:sldLayoutId id="2147487131" r:id="rId6"/>
    <p:sldLayoutId id="2147487132" r:id="rId7"/>
    <p:sldLayoutId id="2147487133" r:id="rId8"/>
    <p:sldLayoutId id="2147487134" r:id="rId9"/>
    <p:sldLayoutId id="2147487135" r:id="rId10"/>
    <p:sldLayoutId id="214748713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6"/>
          <p:cNvSpPr txBox="1">
            <a:spLocks noChangeArrowheads="1"/>
          </p:cNvSpPr>
          <p:nvPr/>
        </p:nvSpPr>
        <p:spPr bwMode="auto">
          <a:xfrm>
            <a:off x="449263" y="1052513"/>
            <a:ext cx="8101012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buClr>
                <a:srgbClr val="3333CC"/>
              </a:buClr>
              <a:buFontTx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第十三课 一个高职生的升职神话（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即时练习</a:t>
            </a:r>
          </a:p>
        </p:txBody>
      </p:sp>
      <p:sp>
        <p:nvSpPr>
          <p:cNvPr id="89091" name="内容占位符 2"/>
          <p:cNvSpPr>
            <a:spLocks noGrp="1"/>
          </p:cNvSpPr>
          <p:nvPr>
            <p:ph idx="1"/>
          </p:nvPr>
        </p:nvSpPr>
        <p:spPr>
          <a:xfrm>
            <a:off x="179388" y="1412875"/>
            <a:ext cx="8964612" cy="52292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sz="2600" b="1" smtClean="0"/>
              <a:t>◇ 用“暂时”完成句子或对话：</a:t>
            </a:r>
            <a:endParaRPr lang="en-US" altLang="zh-CN" sz="26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1.</a:t>
            </a:r>
            <a:r>
              <a:rPr lang="zh-CN" altLang="en-US" sz="2600" b="1" smtClean="0"/>
              <a:t>你的行李要是实在没地方放的话，你回国期间，行李</a:t>
            </a:r>
            <a:r>
              <a:rPr lang="en-US" altLang="zh-CN" sz="2600" b="1" smtClean="0"/>
              <a:t>________________________</a:t>
            </a:r>
            <a:r>
              <a:rPr lang="zh-CN" altLang="en-US" sz="26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2. A</a:t>
            </a:r>
            <a:r>
              <a:rPr lang="zh-CN" altLang="en-US" sz="2600" b="1" smtClean="0"/>
              <a:t>：这几天你用钱吗？真不好意思，我向你借的那笔钱这几天可能还还不了你。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   B</a:t>
            </a:r>
            <a:r>
              <a:rPr lang="zh-CN" altLang="en-US" sz="2600" b="1" smtClean="0"/>
              <a:t>：没关系，</a:t>
            </a:r>
            <a:r>
              <a:rPr lang="en-US" altLang="zh-CN" sz="2600" b="1" smtClean="0"/>
              <a:t>________</a:t>
            </a:r>
            <a:r>
              <a:rPr lang="zh-CN" altLang="en-US" sz="2600" b="1" smtClean="0"/>
              <a:t>，那笔钱你过几天还也没问题。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3.A</a:t>
            </a:r>
            <a:r>
              <a:rPr lang="zh-CN" altLang="en-US" sz="2600" b="1" smtClean="0"/>
              <a:t>：不管您怎么说，我还是不同意您的计划。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   B</a:t>
            </a:r>
            <a:r>
              <a:rPr lang="zh-CN" altLang="en-US" sz="2600" b="1" smtClean="0"/>
              <a:t>：算了，太晚了，明天我们再找时间继续谈，今天</a:t>
            </a:r>
            <a:r>
              <a:rPr lang="en-US" altLang="zh-CN" sz="2600" b="1" smtClean="0"/>
              <a:t>________________________</a:t>
            </a:r>
            <a:r>
              <a:rPr lang="zh-CN" altLang="en-US" sz="26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4.A</a:t>
            </a:r>
            <a:r>
              <a:rPr lang="zh-CN" altLang="en-US" sz="2600" b="1" smtClean="0"/>
              <a:t>：唉，我们现在没有房子，没有钱，什么都没有。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   B</a:t>
            </a:r>
            <a:r>
              <a:rPr lang="zh-CN" altLang="en-US" sz="2600" b="1" smtClean="0"/>
              <a:t>：</a:t>
            </a:r>
            <a:r>
              <a:rPr lang="en-US" altLang="zh-CN" sz="2600" b="1" smtClean="0"/>
              <a:t>________________</a:t>
            </a:r>
            <a:r>
              <a:rPr lang="zh-CN" altLang="en-US" sz="2600" b="1" smtClean="0"/>
              <a:t>，我相信通过我们的努力，在不久的将来，这一切我们都会有的。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 </a:t>
            </a:r>
            <a:endParaRPr lang="zh-CN" altLang="en-US" sz="2600" b="1" smtClean="0"/>
          </a:p>
          <a:p>
            <a:pPr marL="0" indent="0">
              <a:buFont typeface="Wingdings" pitchFamily="2" charset="2"/>
              <a:buNone/>
            </a:pPr>
            <a:endParaRPr lang="zh-CN" altLang="en-US" sz="2600" b="1" smtClean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77913" y="2349500"/>
            <a:ext cx="2500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000">
                <a:solidFill>
                  <a:srgbClr val="FF0000"/>
                </a:solidFill>
              </a:rPr>
              <a:t>就暂时放在我这儿吧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268538" y="3644900"/>
            <a:ext cx="1511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000">
                <a:solidFill>
                  <a:srgbClr val="FF0000"/>
                </a:solidFill>
              </a:rPr>
              <a:t>我暂时不用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89000" y="5013325"/>
            <a:ext cx="2428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000">
                <a:solidFill>
                  <a:srgbClr val="FF0000"/>
                </a:solidFill>
              </a:rPr>
              <a:t>暂时谈到这儿吧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042988" y="5949950"/>
            <a:ext cx="2714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000">
                <a:solidFill>
                  <a:srgbClr val="FF0000"/>
                </a:solidFill>
              </a:rPr>
              <a:t>这些都是暂时的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语法：则</a:t>
            </a:r>
          </a:p>
        </p:txBody>
      </p:sp>
      <p:sp>
        <p:nvSpPr>
          <p:cNvPr id="91139" name="内容占位符 2"/>
          <p:cNvSpPr>
            <a:spLocks noGrp="1"/>
          </p:cNvSpPr>
          <p:nvPr>
            <p:ph idx="1"/>
          </p:nvPr>
        </p:nvSpPr>
        <p:spPr>
          <a:xfrm>
            <a:off x="250825" y="1628775"/>
            <a:ext cx="8893175" cy="27368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1. </a:t>
            </a:r>
            <a:r>
              <a:rPr lang="zh-CN" altLang="en-US" sz="2800" b="1" smtClean="0"/>
              <a:t>有人说，婚姻就像围城，外面的人想进去，里面的人</a:t>
            </a:r>
            <a:r>
              <a:rPr lang="zh-CN" altLang="en-US" sz="2800" b="1" smtClean="0">
                <a:solidFill>
                  <a:srgbClr val="FF0000"/>
                </a:solidFill>
              </a:rPr>
              <a:t>则</a:t>
            </a:r>
            <a:r>
              <a:rPr lang="zh-CN" altLang="en-US" sz="2800" b="1" smtClean="0"/>
              <a:t>想出来。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2. </a:t>
            </a:r>
            <a:r>
              <a:rPr lang="zh-CN" altLang="en-US" sz="2800" b="1" smtClean="0"/>
              <a:t>上海人讲究穿，北京人</a:t>
            </a:r>
            <a:r>
              <a:rPr lang="zh-CN" altLang="en-US" sz="2800" b="1" smtClean="0">
                <a:solidFill>
                  <a:srgbClr val="FF0000"/>
                </a:solidFill>
              </a:rPr>
              <a:t>则</a:t>
            </a:r>
            <a:r>
              <a:rPr lang="zh-CN" altLang="en-US" sz="2800" b="1" smtClean="0"/>
              <a:t>比较讲究吃。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3. </a:t>
            </a:r>
            <a:r>
              <a:rPr lang="zh-CN" altLang="en-US" sz="2800" b="1" smtClean="0"/>
              <a:t>父母认为玩游戏很无聊，</a:t>
            </a:r>
            <a:r>
              <a:rPr lang="zh-CN" altLang="en-US" sz="2800" b="1" smtClean="0">
                <a:solidFill>
                  <a:srgbClr val="0000FF"/>
                </a:solidFill>
              </a:rPr>
              <a:t>而</a:t>
            </a:r>
            <a:r>
              <a:rPr lang="zh-CN" altLang="en-US" sz="2800" b="1" smtClean="0"/>
              <a:t>我</a:t>
            </a:r>
            <a:r>
              <a:rPr lang="zh-CN" altLang="en-US" sz="2800" b="1" smtClean="0">
                <a:solidFill>
                  <a:srgbClr val="FF0000"/>
                </a:solidFill>
              </a:rPr>
              <a:t>则</a:t>
            </a:r>
            <a:r>
              <a:rPr lang="zh-CN" altLang="en-US" sz="2800" b="1" smtClean="0"/>
              <a:t>感到乐趣无穷。</a:t>
            </a:r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95288" y="4365625"/>
            <a:ext cx="8461375" cy="10144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6000" b="1"/>
              <a:t>A……</a:t>
            </a:r>
            <a:r>
              <a:rPr lang="zh-CN" altLang="en-US" sz="2800" b="1"/>
              <a:t>，（</a:t>
            </a:r>
            <a:r>
              <a:rPr lang="zh-CN" altLang="en-US" sz="2800" b="1">
                <a:solidFill>
                  <a:srgbClr val="0000FF"/>
                </a:solidFill>
              </a:rPr>
              <a:t>而</a:t>
            </a:r>
            <a:r>
              <a:rPr lang="en-US" altLang="zh-CN" sz="2800" b="1">
                <a:solidFill>
                  <a:srgbClr val="0000FF"/>
                </a:solidFill>
              </a:rPr>
              <a:t>/</a:t>
            </a:r>
            <a:r>
              <a:rPr lang="zh-CN" altLang="en-US" sz="2800" b="1">
                <a:solidFill>
                  <a:srgbClr val="0000FF"/>
                </a:solidFill>
              </a:rPr>
              <a:t>可是</a:t>
            </a:r>
            <a:r>
              <a:rPr lang="en-US" altLang="zh-CN" sz="2800" b="1">
                <a:solidFill>
                  <a:srgbClr val="0000FF"/>
                </a:solidFill>
              </a:rPr>
              <a:t>/</a:t>
            </a:r>
            <a:r>
              <a:rPr lang="zh-CN" altLang="en-US" sz="2800" b="1">
                <a:solidFill>
                  <a:srgbClr val="0000FF"/>
                </a:solidFill>
              </a:rPr>
              <a:t>但是</a:t>
            </a:r>
            <a:r>
              <a:rPr lang="zh-CN" altLang="en-US" sz="2800" b="1"/>
              <a:t>）</a:t>
            </a:r>
            <a:r>
              <a:rPr lang="en-US" altLang="zh-CN" sz="6000" b="1"/>
              <a:t>B</a:t>
            </a:r>
            <a:r>
              <a:rPr lang="zh-CN" altLang="en-US" sz="6000" b="1">
                <a:solidFill>
                  <a:srgbClr val="FF0000"/>
                </a:solidFill>
              </a:rPr>
              <a:t>则</a:t>
            </a:r>
            <a:r>
              <a:rPr lang="en-US" altLang="zh-CN" sz="6000" b="1"/>
              <a:t>……</a:t>
            </a:r>
            <a:endParaRPr lang="zh-CN" altLang="en-US" sz="6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即时练习</a:t>
            </a:r>
          </a:p>
        </p:txBody>
      </p:sp>
      <p:sp>
        <p:nvSpPr>
          <p:cNvPr id="94211" name="内容占位符 2"/>
          <p:cNvSpPr>
            <a:spLocks noGrp="1"/>
          </p:cNvSpPr>
          <p:nvPr>
            <p:ph idx="1"/>
          </p:nvPr>
        </p:nvSpPr>
        <p:spPr>
          <a:xfrm>
            <a:off x="250825" y="1268413"/>
            <a:ext cx="8893175" cy="53578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sz="2600" b="1" smtClean="0"/>
              <a:t>◇ 用“则”完成对话：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1</a:t>
            </a:r>
            <a:r>
              <a:rPr lang="zh-CN" altLang="en-US" sz="2600" b="1" smtClean="0"/>
              <a:t>．</a:t>
            </a:r>
            <a:r>
              <a:rPr lang="en-US" altLang="zh-CN" sz="2600" b="1" smtClean="0"/>
              <a:t>A</a:t>
            </a:r>
            <a:r>
              <a:rPr lang="zh-CN" altLang="en-US" sz="2600" b="1" smtClean="0"/>
              <a:t>：你觉得男人和女人有什么不同？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600" b="1" smtClean="0"/>
              <a:t>     </a:t>
            </a:r>
            <a:r>
              <a:rPr lang="en-US" altLang="zh-CN" sz="2600" b="1" smtClean="0"/>
              <a:t>B</a:t>
            </a:r>
            <a:r>
              <a:rPr lang="zh-CN" altLang="en-US" sz="2600" b="1" smtClean="0"/>
              <a:t>：在我的意识里，男人是负责挣钱的，</a:t>
            </a:r>
            <a:r>
              <a:rPr lang="en-US" altLang="zh-CN" sz="2600" b="1" smtClean="0"/>
              <a:t>________</a:t>
            </a:r>
            <a:r>
              <a:rPr lang="zh-CN" altLang="en-US" sz="26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2</a:t>
            </a:r>
            <a:r>
              <a:rPr lang="zh-CN" altLang="en-US" sz="2600" b="1" smtClean="0"/>
              <a:t>．</a:t>
            </a:r>
            <a:r>
              <a:rPr lang="en-US" altLang="zh-CN" sz="2600" b="1" smtClean="0"/>
              <a:t>A</a:t>
            </a:r>
            <a:r>
              <a:rPr lang="zh-CN" altLang="en-US" sz="2600" b="1" smtClean="0"/>
              <a:t>：安娜和阿里的出勤情况怎么样？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    </a:t>
            </a:r>
            <a:r>
              <a:rPr lang="zh-CN" altLang="en-US" sz="2600" b="1" smtClean="0"/>
              <a:t> </a:t>
            </a:r>
            <a:r>
              <a:rPr lang="en-US" altLang="zh-CN" sz="2600" b="1" smtClean="0"/>
              <a:t>B</a:t>
            </a:r>
            <a:r>
              <a:rPr lang="zh-CN" altLang="en-US" sz="2600" b="1" smtClean="0"/>
              <a:t>：安娜的出勤情况令人满意，</a:t>
            </a:r>
            <a:r>
              <a:rPr lang="en-US" altLang="zh-CN" sz="2600" b="1" smtClean="0"/>
              <a:t>_____________</a:t>
            </a:r>
            <a:r>
              <a:rPr lang="zh-CN" altLang="en-US" sz="26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3</a:t>
            </a:r>
            <a:r>
              <a:rPr lang="zh-CN" altLang="en-US" sz="2600" b="1" smtClean="0"/>
              <a:t>．</a:t>
            </a:r>
            <a:r>
              <a:rPr lang="en-US" altLang="zh-CN" sz="2600" b="1" smtClean="0"/>
              <a:t>A</a:t>
            </a:r>
            <a:r>
              <a:rPr lang="zh-CN" altLang="en-US" sz="2600" b="1" smtClean="0"/>
              <a:t>：结婚后，中国女性和英美国家的女性都继续使用自己的姓吗？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600" b="1" smtClean="0"/>
              <a:t>     </a:t>
            </a:r>
            <a:r>
              <a:rPr lang="en-US" altLang="zh-CN" sz="2600" b="1" smtClean="0"/>
              <a:t>B</a:t>
            </a:r>
            <a:r>
              <a:rPr lang="zh-CN" altLang="en-US" sz="2600" b="1" smtClean="0"/>
              <a:t>：中国妇女在婚后继续使用自己的姓，</a:t>
            </a:r>
            <a:r>
              <a:rPr lang="en-US" altLang="zh-CN" sz="2600" b="1" smtClean="0"/>
              <a:t>_________</a:t>
            </a:r>
            <a:r>
              <a:rPr lang="zh-CN" altLang="en-US" sz="26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4. </a:t>
            </a:r>
            <a:r>
              <a:rPr lang="zh-CN" altLang="en-US" sz="2600" b="1" smtClean="0"/>
              <a:t> </a:t>
            </a:r>
            <a:r>
              <a:rPr lang="en-US" altLang="zh-CN" sz="2600" b="1" smtClean="0"/>
              <a:t>A</a:t>
            </a:r>
            <a:r>
              <a:rPr lang="zh-CN" altLang="en-US" sz="2600" b="1" smtClean="0"/>
              <a:t>：过春节的时候，南方人和北方人吃的东西完全一样吗？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600" b="1" smtClean="0"/>
              <a:t>     </a:t>
            </a:r>
            <a:r>
              <a:rPr lang="en-US" altLang="zh-CN" sz="2600" b="1" smtClean="0"/>
              <a:t>B</a:t>
            </a:r>
            <a:r>
              <a:rPr lang="zh-CN" altLang="en-US" sz="2600" b="1" smtClean="0"/>
              <a:t>：不完全一样，南方人通常要吃年糕，</a:t>
            </a:r>
            <a:r>
              <a:rPr lang="en-US" altLang="zh-CN" sz="2600" b="1" smtClean="0"/>
              <a:t>________</a:t>
            </a:r>
            <a:r>
              <a:rPr lang="zh-CN" altLang="en-US" sz="26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endParaRPr lang="zh-CN" altLang="en-US" sz="2600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04025" y="1989138"/>
            <a:ext cx="18970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000">
                <a:solidFill>
                  <a:srgbClr val="FF0000"/>
                </a:solidFill>
              </a:rPr>
              <a:t>而女人</a:t>
            </a:r>
            <a:r>
              <a:rPr lang="zh-CN" altLang="en-US" sz="2000">
                <a:solidFill>
                  <a:srgbClr val="0000FF"/>
                </a:solidFill>
              </a:rPr>
              <a:t>则</a:t>
            </a:r>
            <a:r>
              <a:rPr lang="zh-CN" altLang="en-US" sz="2000">
                <a:solidFill>
                  <a:srgbClr val="FF0000"/>
                </a:solidFill>
              </a:rPr>
              <a:t>是负责花钱的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292725" y="3213100"/>
            <a:ext cx="3263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000">
                <a:solidFill>
                  <a:srgbClr val="FF0000"/>
                </a:solidFill>
              </a:rPr>
              <a:t>阿里的出勤情况</a:t>
            </a:r>
            <a:r>
              <a:rPr lang="zh-CN" altLang="en-US" sz="2000">
                <a:solidFill>
                  <a:srgbClr val="0000FF"/>
                </a:solidFill>
              </a:rPr>
              <a:t>则</a:t>
            </a:r>
            <a:r>
              <a:rPr lang="zh-CN" altLang="en-US" sz="2000">
                <a:solidFill>
                  <a:srgbClr val="FF0000"/>
                </a:solidFill>
              </a:rPr>
              <a:t>不太好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588125" y="4292600"/>
            <a:ext cx="2039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000">
                <a:solidFill>
                  <a:srgbClr val="FF0000"/>
                </a:solidFill>
              </a:rPr>
              <a:t>英美国家的女性</a:t>
            </a:r>
            <a:r>
              <a:rPr lang="zh-CN" altLang="en-US" sz="2000">
                <a:solidFill>
                  <a:srgbClr val="0000FF"/>
                </a:solidFill>
              </a:rPr>
              <a:t>则</a:t>
            </a:r>
            <a:r>
              <a:rPr lang="zh-CN" altLang="en-US" sz="2000">
                <a:solidFill>
                  <a:srgbClr val="FF0000"/>
                </a:solidFill>
              </a:rPr>
              <a:t>使用丈夫的姓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659563" y="5589588"/>
            <a:ext cx="18621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000">
                <a:solidFill>
                  <a:srgbClr val="FF0000"/>
                </a:solidFill>
              </a:rPr>
              <a:t>而北方人</a:t>
            </a:r>
            <a:r>
              <a:rPr lang="zh-CN" altLang="en-US" sz="2000">
                <a:solidFill>
                  <a:srgbClr val="0000FF"/>
                </a:solidFill>
              </a:rPr>
              <a:t>则</a:t>
            </a:r>
            <a:r>
              <a:rPr lang="zh-CN" altLang="en-US" sz="2000">
                <a:solidFill>
                  <a:srgbClr val="FF0000"/>
                </a:solidFill>
              </a:rPr>
              <a:t>通常吃饺子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课文</a:t>
            </a:r>
            <a:r>
              <a:rPr lang="en-US" altLang="zh-CN" smtClean="0">
                <a:solidFill>
                  <a:schemeClr val="tx1"/>
                </a:solidFill>
              </a:rPr>
              <a:t>1-5</a:t>
            </a:r>
            <a:r>
              <a:rPr lang="zh-CN" altLang="en-US" smtClean="0">
                <a:solidFill>
                  <a:schemeClr val="tx1"/>
                </a:solidFill>
              </a:rPr>
              <a:t>自然段</a:t>
            </a:r>
          </a:p>
        </p:txBody>
      </p:sp>
      <p:sp>
        <p:nvSpPr>
          <p:cNvPr id="93187" name="内容占位符 2"/>
          <p:cNvSpPr>
            <a:spLocks noGrp="1"/>
          </p:cNvSpPr>
          <p:nvPr>
            <p:ph idx="1"/>
          </p:nvPr>
        </p:nvSpPr>
        <p:spPr>
          <a:xfrm>
            <a:off x="179388" y="1565275"/>
            <a:ext cx="8964612" cy="4743450"/>
          </a:xfrm>
        </p:spPr>
        <p:txBody>
          <a:bodyPr/>
          <a:lstStyle/>
          <a:p>
            <a:r>
              <a:rPr lang="zh-CN" altLang="en-US" sz="3000" b="1" smtClean="0"/>
              <a:t>杨丽是怎么得到那家公司的工作的？</a:t>
            </a:r>
            <a:endParaRPr lang="en-US" altLang="zh-CN" sz="3000" b="1" smtClean="0"/>
          </a:p>
          <a:p>
            <a:endParaRPr lang="en-US" altLang="zh-CN" sz="1600" b="1" smtClean="0"/>
          </a:p>
          <a:p>
            <a:pPr>
              <a:buFont typeface="Wingdings" pitchFamily="2" charset="2"/>
              <a:buChar char="Ø"/>
            </a:pPr>
            <a:r>
              <a:rPr lang="zh-CN" altLang="en-US" sz="2800" smtClean="0">
                <a:solidFill>
                  <a:srgbClr val="0000FF"/>
                </a:solidFill>
              </a:rPr>
              <a:t>通过，初试 面试，进入</a:t>
            </a:r>
            <a:r>
              <a:rPr lang="en-US" altLang="zh-CN" sz="2800" smtClean="0">
                <a:solidFill>
                  <a:srgbClr val="0000FF"/>
                </a:solidFill>
              </a:rPr>
              <a:t>……</a:t>
            </a:r>
            <a:r>
              <a:rPr lang="zh-CN" altLang="en-US" sz="2800" smtClean="0">
                <a:solidFill>
                  <a:srgbClr val="0000FF"/>
                </a:solidFill>
              </a:rPr>
              <a:t>考察：实习</a:t>
            </a:r>
            <a:endParaRPr lang="en-US" altLang="zh-CN" sz="2800" smtClean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zh-CN" altLang="en-US" sz="2800" smtClean="0">
                <a:solidFill>
                  <a:srgbClr val="0000FF"/>
                </a:solidFill>
              </a:rPr>
              <a:t>好不容易才  </a:t>
            </a:r>
            <a:r>
              <a:rPr lang="zh-CN" altLang="en-US" sz="2800" smtClean="0">
                <a:solidFill>
                  <a:srgbClr val="FF0000"/>
                </a:solidFill>
              </a:rPr>
              <a:t>万万</a:t>
            </a:r>
            <a:r>
              <a:rPr lang="zh-CN" altLang="en-US" sz="2800" smtClean="0">
                <a:solidFill>
                  <a:srgbClr val="0000FF"/>
                </a:solidFill>
              </a:rPr>
              <a:t>  接到： 紧急通知  </a:t>
            </a:r>
            <a:r>
              <a:rPr lang="zh-CN" altLang="en-US" sz="2800" smtClean="0">
                <a:solidFill>
                  <a:srgbClr val="FF0000"/>
                </a:solidFill>
              </a:rPr>
              <a:t>暂时</a:t>
            </a:r>
            <a:r>
              <a:rPr lang="zh-CN" altLang="en-US" sz="2800" smtClean="0">
                <a:solidFill>
                  <a:srgbClr val="0000FF"/>
                </a:solidFill>
              </a:rPr>
              <a:t>   招聘</a:t>
            </a:r>
            <a:endParaRPr lang="en-US" altLang="zh-CN" sz="2800" smtClean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zh-CN" altLang="en-US" sz="2800" smtClean="0">
                <a:solidFill>
                  <a:srgbClr val="FF0000"/>
                </a:solidFill>
              </a:rPr>
              <a:t>纷纷</a:t>
            </a:r>
            <a:r>
              <a:rPr lang="zh-CN" altLang="en-US" sz="2800" smtClean="0">
                <a:solidFill>
                  <a:srgbClr val="0000FF"/>
                </a:solidFill>
              </a:rPr>
              <a:t>    不满， 而  </a:t>
            </a:r>
            <a:r>
              <a:rPr lang="zh-CN" altLang="en-US" sz="2800" smtClean="0">
                <a:solidFill>
                  <a:srgbClr val="FF0000"/>
                </a:solidFill>
              </a:rPr>
              <a:t>则</a:t>
            </a:r>
            <a:r>
              <a:rPr lang="zh-CN" altLang="en-US" sz="2800" smtClean="0">
                <a:solidFill>
                  <a:srgbClr val="0000FF"/>
                </a:solidFill>
              </a:rPr>
              <a:t>   忙来忙去</a:t>
            </a:r>
            <a:endParaRPr lang="en-US" altLang="zh-CN" sz="2800" smtClean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zh-CN" altLang="en-US" sz="2800" smtClean="0">
                <a:solidFill>
                  <a:srgbClr val="0000FF"/>
                </a:solidFill>
              </a:rPr>
              <a:t>不放心   整理好</a:t>
            </a:r>
            <a:endParaRPr lang="en-US" altLang="zh-CN" sz="2800" smtClean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zh-CN" altLang="en-US" sz="2800" smtClean="0">
                <a:solidFill>
                  <a:srgbClr val="0000FF"/>
                </a:solidFill>
              </a:rPr>
              <a:t>对</a:t>
            </a:r>
            <a:r>
              <a:rPr lang="en-US" altLang="zh-CN" sz="2800" smtClean="0">
                <a:solidFill>
                  <a:srgbClr val="0000FF"/>
                </a:solidFill>
              </a:rPr>
              <a:t>……</a:t>
            </a:r>
            <a:r>
              <a:rPr lang="zh-CN" altLang="en-US" sz="2800" smtClean="0">
                <a:solidFill>
                  <a:srgbClr val="0000FF"/>
                </a:solidFill>
              </a:rPr>
              <a:t>印象深刻   重新  打给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168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/>
              <a:t>重点词： 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考察、紧急、不满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/>
              <a:t>语法：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万万、暂时、则</a:t>
            </a:r>
            <a:endParaRPr lang="en-US" altLang="zh-CN" b="1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课文：杨丽为什么能得到那家公司的工作？</a:t>
            </a:r>
          </a:p>
          <a:p>
            <a:pPr eaLnBrk="1" hangingPunct="1">
              <a:buFont typeface="Wingdings" pitchFamily="2" charset="2"/>
              <a:buNone/>
            </a:pPr>
            <a:endParaRPr lang="en-US" altLang="zh-CN" b="1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预习：</a:t>
            </a:r>
            <a:endParaRPr lang="zh-CN" alt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78522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生词</a:t>
            </a:r>
            <a:r>
              <a:rPr lang="en-US" altLang="zh-CN" b="1" dirty="0" smtClean="0"/>
              <a:t>19—39</a:t>
            </a:r>
            <a:r>
              <a:rPr lang="zh-CN" altLang="en-US" b="1" dirty="0" smtClean="0"/>
              <a:t>（重点词：销售）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/>
              <a:t>语</a:t>
            </a:r>
            <a:r>
              <a:rPr lang="zh-CN" altLang="en-US" b="1" dirty="0" smtClean="0"/>
              <a:t>法：稍微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预习课文</a:t>
            </a:r>
            <a:r>
              <a:rPr lang="en-US" altLang="zh-CN" b="1" dirty="0" smtClean="0"/>
              <a:t>6—9</a:t>
            </a:r>
            <a:r>
              <a:rPr lang="zh-CN" altLang="en-US" b="1" dirty="0" smtClean="0"/>
              <a:t>段：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）杨丽成为前台接待员后，做了哪两件事？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2</a:t>
            </a:r>
            <a:r>
              <a:rPr lang="zh-CN" altLang="en-US" b="1" dirty="0" smtClean="0"/>
              <a:t>）她为什么得到了客户的称赞？</a:t>
            </a: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标题 1"/>
          <p:cNvSpPr>
            <a:spLocks noGrp="1"/>
          </p:cNvSpPr>
          <p:nvPr>
            <p:ph type="title"/>
          </p:nvPr>
        </p:nvSpPr>
        <p:spPr>
          <a:xfrm>
            <a:off x="1095375" y="0"/>
            <a:ext cx="8229600" cy="1143000"/>
          </a:xfrm>
        </p:spPr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考察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388" y="1611313"/>
            <a:ext cx="8786812" cy="1689100"/>
          </a:xfrm>
        </p:spPr>
        <p:txBody>
          <a:bodyPr/>
          <a:lstStyle/>
          <a:p>
            <a:r>
              <a:rPr lang="zh-CN" altLang="en-US" sz="2800" smtClean="0">
                <a:solidFill>
                  <a:srgbClr val="0000FF"/>
                </a:solidFill>
              </a:rPr>
              <a:t>考察</a:t>
            </a:r>
            <a:r>
              <a:rPr lang="zh-CN" altLang="en-US" sz="2800" smtClean="0"/>
              <a:t>学校   </a:t>
            </a:r>
            <a:r>
              <a:rPr lang="zh-CN" altLang="en-US" sz="2800" smtClean="0">
                <a:solidFill>
                  <a:srgbClr val="0000FF"/>
                </a:solidFill>
              </a:rPr>
              <a:t>考察</a:t>
            </a:r>
            <a:r>
              <a:rPr lang="zh-CN" altLang="en-US" sz="2800" smtClean="0"/>
              <a:t>市场  </a:t>
            </a:r>
            <a:r>
              <a:rPr lang="zh-CN" altLang="en-US" sz="2800" u="sng" smtClean="0">
                <a:solidFill>
                  <a:srgbClr val="0000FF"/>
                </a:solidFill>
              </a:rPr>
              <a:t>考察</a:t>
            </a:r>
            <a:r>
              <a:rPr lang="zh-CN" altLang="en-US" sz="2800" u="sng" smtClean="0"/>
              <a:t>南极</a:t>
            </a:r>
            <a:endParaRPr lang="en-US" altLang="zh-CN" sz="2800" u="sng" smtClean="0"/>
          </a:p>
          <a:p>
            <a:r>
              <a:rPr lang="zh-CN" altLang="en-US" sz="2800" smtClean="0"/>
              <a:t>实地</a:t>
            </a:r>
            <a:r>
              <a:rPr lang="zh-CN" altLang="en-US" sz="2800" smtClean="0">
                <a:solidFill>
                  <a:srgbClr val="0000FF"/>
                </a:solidFill>
              </a:rPr>
              <a:t>考察</a:t>
            </a:r>
            <a:r>
              <a:rPr lang="zh-CN" altLang="en-US" sz="2800" smtClean="0"/>
              <a:t>   仔细</a:t>
            </a:r>
            <a:r>
              <a:rPr lang="zh-CN" altLang="en-US" sz="2800" smtClean="0">
                <a:solidFill>
                  <a:srgbClr val="0000FF"/>
                </a:solidFill>
              </a:rPr>
              <a:t>考察</a:t>
            </a:r>
            <a:endParaRPr lang="en-US" altLang="zh-CN" sz="2800" smtClean="0">
              <a:solidFill>
                <a:srgbClr val="0000FF"/>
              </a:solidFill>
            </a:endParaRPr>
          </a:p>
          <a:p>
            <a:r>
              <a:rPr lang="zh-CN" altLang="en-US" sz="2800" smtClean="0">
                <a:solidFill>
                  <a:srgbClr val="000000"/>
                </a:solidFill>
              </a:rPr>
              <a:t>科学</a:t>
            </a:r>
            <a:r>
              <a:rPr lang="zh-CN" altLang="en-US" sz="2800" smtClean="0">
                <a:solidFill>
                  <a:srgbClr val="0000FF"/>
                </a:solidFill>
              </a:rPr>
              <a:t>考察    </a:t>
            </a:r>
            <a:r>
              <a:rPr lang="zh-CN" altLang="en-US" sz="2800" u="sng" smtClean="0"/>
              <a:t>进行一轮</a:t>
            </a:r>
            <a:r>
              <a:rPr lang="zh-CN" altLang="en-US" sz="2800" u="sng" smtClean="0">
                <a:solidFill>
                  <a:srgbClr val="0000FF"/>
                </a:solidFill>
              </a:rPr>
              <a:t>考察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7950" y="3556000"/>
            <a:ext cx="59039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800"/>
              <a:t>1.</a:t>
            </a:r>
            <a:r>
              <a:rPr lang="zh-CN" altLang="en-US" sz="2800"/>
              <a:t>一支</a:t>
            </a:r>
            <a:r>
              <a:rPr lang="zh-CN" altLang="en-US" sz="2800">
                <a:solidFill>
                  <a:srgbClr val="0000FF"/>
                </a:solidFill>
              </a:rPr>
              <a:t>考察</a:t>
            </a:r>
            <a:r>
              <a:rPr lang="zh-CN" altLang="en-US" sz="2800"/>
              <a:t>队来到这里</a:t>
            </a:r>
            <a:r>
              <a:rPr lang="zh-CN" altLang="en-US" sz="2800">
                <a:solidFill>
                  <a:srgbClr val="0000FF"/>
                </a:solidFill>
              </a:rPr>
              <a:t>考察</a:t>
            </a:r>
            <a:r>
              <a:rPr lang="zh-CN" altLang="en-US" sz="2800"/>
              <a:t>，发现了一种非常少见的树。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7950" y="4564063"/>
            <a:ext cx="56880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800"/>
              <a:t>2.</a:t>
            </a:r>
            <a:r>
              <a:rPr lang="zh-CN" altLang="en-US" sz="2800"/>
              <a:t>我们会认真</a:t>
            </a:r>
            <a:r>
              <a:rPr lang="zh-CN" altLang="en-US" sz="2800">
                <a:solidFill>
                  <a:srgbClr val="0000FF"/>
                </a:solidFill>
              </a:rPr>
              <a:t>考察</a:t>
            </a:r>
            <a:r>
              <a:rPr lang="zh-CN" altLang="en-US" sz="2800"/>
              <a:t>每一位求职者。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7950" y="5084763"/>
            <a:ext cx="9036050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800"/>
              <a:t>3.</a:t>
            </a:r>
            <a:r>
              <a:rPr lang="zh-CN" altLang="en-US" sz="2800"/>
              <a:t>如果你想在这里建一家公司，首先应该</a:t>
            </a:r>
            <a:r>
              <a:rPr lang="en-US" altLang="zh-CN" sz="2800"/>
              <a:t>___________</a:t>
            </a:r>
            <a:r>
              <a:rPr lang="zh-CN" altLang="en-US" sz="2800"/>
              <a:t>。</a:t>
            </a:r>
            <a:endParaRPr lang="en-US" altLang="zh-CN" sz="280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800"/>
              <a:t>4.</a:t>
            </a:r>
            <a:r>
              <a:rPr lang="zh-CN" altLang="en-US" sz="2800"/>
              <a:t>这些科学家每年夏天都去南极进行</a:t>
            </a:r>
            <a:r>
              <a:rPr lang="en-US" altLang="zh-CN" sz="2800"/>
              <a:t>______________</a:t>
            </a:r>
            <a:r>
              <a:rPr lang="zh-CN" altLang="en-US" sz="2800"/>
              <a:t>。</a:t>
            </a:r>
            <a:r>
              <a:rPr lang="en-US" altLang="zh-CN" sz="2800"/>
              <a:t> </a:t>
            </a:r>
            <a:endParaRPr lang="zh-CN" altLang="en-US" sz="2800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516688" y="5229225"/>
            <a:ext cx="24114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考察一下这里的市场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988050" y="5876925"/>
            <a:ext cx="2905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科学考察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  <p:bldP spid="2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紧急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250" y="1628775"/>
            <a:ext cx="8964613" cy="4248150"/>
          </a:xfrm>
        </p:spPr>
        <p:txBody>
          <a:bodyPr/>
          <a:lstStyle/>
          <a:p>
            <a:pPr>
              <a:defRPr/>
            </a:pPr>
            <a:r>
              <a:rPr lang="zh-CN" altLang="en-US" sz="2800" dirty="0" smtClean="0"/>
              <a:t>情况</a:t>
            </a:r>
            <a:r>
              <a:rPr lang="zh-CN" altLang="en-US" sz="2800" dirty="0" smtClean="0">
                <a:solidFill>
                  <a:srgbClr val="0000FF"/>
                </a:solidFill>
              </a:rPr>
              <a:t>紧急</a:t>
            </a:r>
            <a:r>
              <a:rPr lang="zh-CN" altLang="en-US" sz="2800" dirty="0" smtClean="0"/>
              <a:t>    事情</a:t>
            </a:r>
            <a:r>
              <a:rPr lang="zh-CN" altLang="en-US" sz="2800" dirty="0" smtClean="0">
                <a:solidFill>
                  <a:srgbClr val="0000FF"/>
                </a:solidFill>
              </a:rPr>
              <a:t>紧急</a:t>
            </a:r>
            <a:r>
              <a:rPr lang="zh-CN" altLang="en-US" sz="2800" dirty="0" smtClean="0"/>
              <a:t>    任务</a:t>
            </a:r>
            <a:r>
              <a:rPr lang="zh-CN" altLang="en-US" sz="2800" dirty="0" smtClean="0">
                <a:solidFill>
                  <a:srgbClr val="0000FF"/>
                </a:solidFill>
              </a:rPr>
              <a:t>紧急</a:t>
            </a:r>
            <a:endParaRPr lang="en-US" altLang="zh-CN" sz="2800" dirty="0" smtClean="0">
              <a:solidFill>
                <a:srgbClr val="0000FF"/>
              </a:solidFill>
            </a:endParaRPr>
          </a:p>
          <a:p>
            <a:pPr>
              <a:defRPr/>
            </a:pPr>
            <a:r>
              <a:rPr lang="zh-CN" altLang="en-US" sz="2800" dirty="0" smtClean="0">
                <a:solidFill>
                  <a:srgbClr val="0000FF"/>
                </a:solidFill>
              </a:rPr>
              <a:t>紧急</a:t>
            </a:r>
            <a:r>
              <a:rPr lang="zh-CN" altLang="en-US" sz="2800" dirty="0" smtClean="0"/>
              <a:t>命令    </a:t>
            </a:r>
            <a:r>
              <a:rPr lang="zh-CN" altLang="en-US" sz="2800" dirty="0" smtClean="0">
                <a:solidFill>
                  <a:srgbClr val="0000FF"/>
                </a:solidFill>
              </a:rPr>
              <a:t>紧急</a:t>
            </a:r>
            <a:r>
              <a:rPr lang="zh-CN" altLang="en-US" sz="2800" dirty="0" smtClean="0"/>
              <a:t>通知     </a:t>
            </a:r>
            <a:endParaRPr lang="en-US" altLang="zh-CN" sz="2800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sz="2800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sz="2800" dirty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sz="2800" dirty="0" smtClean="0"/>
              <a:t>（</a:t>
            </a:r>
            <a:r>
              <a:rPr lang="en-US" altLang="zh-CN" sz="2800" dirty="0" smtClean="0"/>
              <a:t>1</a:t>
            </a:r>
            <a:r>
              <a:rPr lang="zh-CN" altLang="en-US" sz="2800" dirty="0" smtClean="0"/>
              <a:t>）情况非常</a:t>
            </a:r>
            <a:r>
              <a:rPr lang="zh-CN" altLang="en-US" sz="2800" dirty="0" smtClean="0">
                <a:solidFill>
                  <a:srgbClr val="0000FF"/>
                </a:solidFill>
              </a:rPr>
              <a:t>紧急</a:t>
            </a:r>
            <a:r>
              <a:rPr lang="zh-CN" altLang="en-US" sz="2800" dirty="0" smtClean="0"/>
              <a:t>，赶紧想办法吧。</a:t>
            </a:r>
            <a:endParaRPr lang="en-US" altLang="zh-CN" sz="2800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sz="2800" dirty="0" smtClean="0"/>
              <a:t>（</a:t>
            </a:r>
            <a:r>
              <a:rPr lang="en-US" altLang="zh-CN" sz="2800" dirty="0" smtClean="0"/>
              <a:t>2</a:t>
            </a:r>
            <a:r>
              <a:rPr lang="zh-CN" altLang="en-US" sz="2800" dirty="0" smtClean="0"/>
              <a:t>）学校</a:t>
            </a:r>
            <a:r>
              <a:rPr lang="zh-CN" altLang="en-US" sz="2800" dirty="0" smtClean="0">
                <a:solidFill>
                  <a:srgbClr val="0000FF"/>
                </a:solidFill>
              </a:rPr>
              <a:t>紧急</a:t>
            </a:r>
            <a:r>
              <a:rPr lang="zh-CN" altLang="en-US" sz="2800" dirty="0" smtClean="0"/>
              <a:t>通知：“因为天气原因，校运动会将推迟举行。”</a:t>
            </a:r>
            <a:endParaRPr lang="en-US" altLang="zh-CN" sz="2800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sz="2800" dirty="0" smtClean="0"/>
              <a:t>（</a:t>
            </a:r>
            <a:r>
              <a:rPr lang="en-US" altLang="zh-CN" sz="2800" dirty="0" smtClean="0"/>
              <a:t>3</a:t>
            </a:r>
            <a:r>
              <a:rPr lang="zh-CN" altLang="en-US" sz="2800" dirty="0" smtClean="0"/>
              <a:t>）</a:t>
            </a:r>
            <a:r>
              <a:rPr lang="zh-CN" altLang="en-US" sz="2800" dirty="0"/>
              <a:t>因为</a:t>
            </a:r>
            <a:r>
              <a:rPr lang="en-US" altLang="zh-CN" sz="2800" dirty="0" smtClean="0"/>
              <a:t>___________</a:t>
            </a:r>
            <a:r>
              <a:rPr lang="zh-CN" altLang="en-US" sz="2800" dirty="0" smtClean="0"/>
              <a:t>，他没告诉家人就出发了。</a:t>
            </a:r>
            <a:endParaRPr lang="en-US" altLang="zh-CN" sz="2800" dirty="0" smtClean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016125" y="5229225"/>
            <a:ext cx="2411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事情很紧急</a:t>
            </a:r>
          </a:p>
        </p:txBody>
      </p:sp>
      <p:pic>
        <p:nvPicPr>
          <p:cNvPr id="798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75" y="1912938"/>
            <a:ext cx="3057525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0066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不满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2205038"/>
            <a:ext cx="8281988" cy="4608512"/>
          </a:xfrm>
        </p:spPr>
        <p:txBody>
          <a:bodyPr/>
          <a:lstStyle/>
          <a:p>
            <a:pPr>
              <a:defRPr/>
            </a:pPr>
            <a:r>
              <a:rPr lang="zh-CN" altLang="en-US" dirty="0" smtClean="0"/>
              <a:t>对</a:t>
            </a:r>
            <a:r>
              <a:rPr lang="en-US" altLang="zh-CN" dirty="0" smtClean="0"/>
              <a:t>… …</a:t>
            </a:r>
            <a:r>
              <a:rPr lang="zh-CN" altLang="en-US" dirty="0" smtClean="0">
                <a:solidFill>
                  <a:srgbClr val="0000FF"/>
                </a:solidFill>
              </a:rPr>
              <a:t>不满</a:t>
            </a:r>
            <a:r>
              <a:rPr lang="zh-CN" altLang="en-US" dirty="0" smtClean="0"/>
              <a:t>        很</a:t>
            </a:r>
            <a:r>
              <a:rPr lang="zh-CN" altLang="en-US" dirty="0" smtClean="0">
                <a:solidFill>
                  <a:srgbClr val="0000FF"/>
                </a:solidFill>
              </a:rPr>
              <a:t>不满</a:t>
            </a:r>
            <a:r>
              <a:rPr lang="zh-CN" altLang="en-US" dirty="0" smtClean="0"/>
              <a:t>    </a:t>
            </a:r>
            <a:endParaRPr lang="en-US" altLang="zh-CN" dirty="0" smtClean="0"/>
          </a:p>
          <a:p>
            <a:pPr>
              <a:defRPr/>
            </a:pPr>
            <a:r>
              <a:rPr lang="zh-CN" altLang="en-US" dirty="0" smtClean="0">
                <a:solidFill>
                  <a:srgbClr val="0000FF"/>
                </a:solidFill>
              </a:rPr>
              <a:t>不满</a:t>
            </a:r>
            <a:r>
              <a:rPr lang="zh-CN" altLang="en-US" dirty="0" smtClean="0"/>
              <a:t>的情绪       </a:t>
            </a:r>
            <a:r>
              <a:rPr lang="zh-CN" altLang="en-US" dirty="0" smtClean="0">
                <a:solidFill>
                  <a:srgbClr val="0000FF"/>
                </a:solidFill>
              </a:rPr>
              <a:t>不满</a:t>
            </a:r>
            <a:r>
              <a:rPr lang="zh-CN" altLang="en-US" dirty="0" smtClean="0"/>
              <a:t>地说</a:t>
            </a:r>
            <a:endParaRPr lang="en-US" altLang="zh-CN" dirty="0" smtClean="0"/>
          </a:p>
          <a:p>
            <a:pPr>
              <a:defRPr/>
            </a:pPr>
            <a:endParaRPr lang="en-US" altLang="zh-CN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）经理要求这个星期六还要上班，员工们听后都很</a:t>
            </a:r>
            <a:r>
              <a:rPr lang="zh-CN" altLang="en-US" dirty="0" smtClean="0">
                <a:solidFill>
                  <a:srgbClr val="0000FF"/>
                </a:solidFill>
              </a:rPr>
              <a:t>不满</a:t>
            </a:r>
            <a:r>
              <a:rPr lang="zh-CN" altLang="en-US" dirty="0" smtClean="0"/>
              <a:t>。 </a:t>
            </a:r>
            <a:endParaRPr lang="en-US" altLang="zh-CN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dirty="0" smtClean="0"/>
              <a:t>（</a:t>
            </a:r>
            <a:r>
              <a:rPr lang="en-US" altLang="zh-CN" dirty="0"/>
              <a:t>2</a:t>
            </a:r>
            <a:r>
              <a:rPr lang="zh-CN" altLang="en-US" dirty="0" smtClean="0"/>
              <a:t>）他从来不帮妻子做家务，妻子</a:t>
            </a:r>
            <a:r>
              <a:rPr lang="en-US" altLang="zh-CN" dirty="0" smtClean="0"/>
              <a:t>______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dirty="0" smtClean="0"/>
              <a:t>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）学校决定提高大家的学费，同学们</a:t>
            </a:r>
            <a:r>
              <a:rPr lang="en-US" altLang="zh-CN" dirty="0" smtClean="0"/>
              <a:t>______________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zh-CN" alt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721475" y="5075238"/>
            <a:ext cx="24114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对他很不满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84213" y="6227763"/>
            <a:ext cx="2411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对这个决定很不满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</a:t>
            </a:r>
            <a:endParaRPr lang="en-US" altLang="zh-CN" smtClean="0"/>
          </a:p>
        </p:txBody>
      </p:sp>
      <p:sp>
        <p:nvSpPr>
          <p:cNvPr id="82947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755650" y="1341438"/>
            <a:ext cx="3673475" cy="525621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mtClean="0">
                <a:solidFill>
                  <a:schemeClr val="tx2"/>
                </a:solidFill>
              </a:rPr>
              <a:t>高职</a:t>
            </a:r>
            <a:endParaRPr lang="en-US" altLang="zh-CN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mtClean="0">
                <a:solidFill>
                  <a:schemeClr val="tx2"/>
                </a:solidFill>
              </a:rPr>
              <a:t>神话   </a:t>
            </a:r>
            <a:endParaRPr lang="en-US" altLang="zh-CN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mtClean="0">
                <a:solidFill>
                  <a:schemeClr val="tx2"/>
                </a:solidFill>
              </a:rPr>
              <a:t>就</a:t>
            </a:r>
            <a:r>
              <a:rPr lang="en-US" altLang="zh-CN" smtClean="0">
                <a:solidFill>
                  <a:schemeClr val="tx2"/>
                </a:solidFill>
              </a:rPr>
              <a:t>//</a:t>
            </a:r>
            <a:r>
              <a:rPr lang="zh-CN" altLang="en-US" smtClean="0">
                <a:solidFill>
                  <a:schemeClr val="tx2"/>
                </a:solidFill>
              </a:rPr>
              <a:t>业    </a:t>
            </a:r>
            <a:endParaRPr lang="en-US" altLang="zh-CN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mtClean="0">
                <a:solidFill>
                  <a:schemeClr val="tx2"/>
                </a:solidFill>
              </a:rPr>
              <a:t>形势   </a:t>
            </a:r>
            <a:endParaRPr lang="en-US" altLang="zh-CN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mtClean="0">
                <a:solidFill>
                  <a:schemeClr val="tx2"/>
                </a:solidFill>
              </a:rPr>
              <a:t>严峻   </a:t>
            </a:r>
            <a:endParaRPr lang="en-US" altLang="zh-CN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mtClean="0">
                <a:solidFill>
                  <a:schemeClr val="tx2"/>
                </a:solidFill>
              </a:rPr>
              <a:t>回音   </a:t>
            </a:r>
            <a:endParaRPr lang="en-US" altLang="zh-CN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mtClean="0">
                <a:solidFill>
                  <a:schemeClr val="tx2"/>
                </a:solidFill>
              </a:rPr>
              <a:t>初试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mtClean="0">
                <a:solidFill>
                  <a:schemeClr val="tx2"/>
                </a:solidFill>
              </a:rPr>
              <a:t>面试   </a:t>
            </a:r>
            <a:endParaRPr lang="en-US" altLang="zh-CN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mtClean="0">
                <a:solidFill>
                  <a:schemeClr val="tx2"/>
                </a:solidFill>
              </a:rPr>
              <a:t>轮</a:t>
            </a:r>
            <a:endParaRPr lang="zh-CN" altLang="en-US" sz="2000" smtClean="0"/>
          </a:p>
        </p:txBody>
      </p:sp>
      <p:sp>
        <p:nvSpPr>
          <p:cNvPr id="82948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716463" y="1341438"/>
            <a:ext cx="4238625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b="1" smtClean="0">
                <a:solidFill>
                  <a:srgbClr val="FF0000"/>
                </a:solidFill>
              </a:rPr>
              <a:t>考察</a:t>
            </a:r>
            <a:r>
              <a:rPr lang="zh-CN" altLang="en-US" smtClean="0"/>
              <a:t>    </a:t>
            </a:r>
            <a:endParaRPr lang="en-US" altLang="zh-CN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smtClean="0"/>
              <a:t>人力   </a:t>
            </a:r>
            <a:endParaRPr lang="en-US" altLang="zh-CN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smtClean="0"/>
              <a:t>资源   </a:t>
            </a:r>
            <a:endParaRPr lang="en-US" altLang="zh-CN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smtClean="0"/>
              <a:t>实习   </a:t>
            </a:r>
            <a:endParaRPr lang="en-US" altLang="zh-CN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smtClean="0"/>
              <a:t>万万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b="1" smtClean="0">
                <a:solidFill>
                  <a:srgbClr val="FF0000"/>
                </a:solidFill>
              </a:rPr>
              <a:t>紧急</a:t>
            </a:r>
            <a:r>
              <a:rPr lang="zh-CN" altLang="en-US" smtClean="0"/>
              <a:t>   </a:t>
            </a:r>
            <a:endParaRPr lang="en-US" altLang="zh-CN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smtClean="0"/>
              <a:t>招聘   </a:t>
            </a:r>
            <a:endParaRPr lang="en-US" altLang="zh-CN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smtClean="0"/>
              <a:t>员工   </a:t>
            </a:r>
            <a:endParaRPr lang="en-US" altLang="zh-CN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b="1" smtClean="0">
                <a:solidFill>
                  <a:srgbClr val="FF0000"/>
                </a:solidFill>
              </a:rPr>
              <a:t>不满</a:t>
            </a:r>
            <a:endParaRPr lang="en-US" altLang="zh-CN" sz="2400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语法   万万（万）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932867" name="Text Box 3"/>
          <p:cNvSpPr txBox="1">
            <a:spLocks noChangeArrowheads="1"/>
          </p:cNvSpPr>
          <p:nvPr/>
        </p:nvSpPr>
        <p:spPr bwMode="auto">
          <a:xfrm>
            <a:off x="611188" y="1557338"/>
            <a:ext cx="8532812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你喝了不少酒，</a:t>
            </a:r>
            <a:r>
              <a:rPr kumimoji="1" lang="zh-CN" altLang="en-US" b="1" u="sng">
                <a:solidFill>
                  <a:srgbClr val="FF0000"/>
                </a:solidFill>
                <a:ea typeface="楷体_GB2312" pitchFamily="49" charset="-122"/>
              </a:rPr>
              <a:t>万万</a:t>
            </a:r>
            <a:r>
              <a:rPr kumimoji="1" lang="zh-CN" altLang="en-US" b="1">
                <a:solidFill>
                  <a:srgbClr val="0070C0"/>
                </a:solidFill>
                <a:ea typeface="楷体_GB2312" pitchFamily="49" charset="-122"/>
              </a:rPr>
              <a:t>不要</a:t>
            </a: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开车啊。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考试的时候</a:t>
            </a:r>
            <a:r>
              <a:rPr kumimoji="1" lang="zh-CN" altLang="en-US" b="1" u="sng">
                <a:solidFill>
                  <a:srgbClr val="FF0000"/>
                </a:solidFill>
                <a:ea typeface="楷体_GB2312" pitchFamily="49" charset="-122"/>
              </a:rPr>
              <a:t>万万</a:t>
            </a:r>
            <a:r>
              <a:rPr kumimoji="1" lang="zh-CN" altLang="en-US" b="1">
                <a:solidFill>
                  <a:srgbClr val="0070C0"/>
                </a:solidFill>
                <a:ea typeface="楷体_GB2312" pitchFamily="49" charset="-122"/>
              </a:rPr>
              <a:t>不能</a:t>
            </a: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作弊，后果很严重啊。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我</a:t>
            </a:r>
            <a:r>
              <a:rPr kumimoji="1" lang="zh-CN" altLang="en-US" b="1" u="sng">
                <a:solidFill>
                  <a:srgbClr val="FF0000"/>
                </a:solidFill>
                <a:ea typeface="楷体_GB2312" pitchFamily="49" charset="-122"/>
              </a:rPr>
              <a:t>万</a:t>
            </a:r>
            <a:r>
              <a:rPr kumimoji="1" lang="zh-CN" altLang="en-US" b="1">
                <a:solidFill>
                  <a:srgbClr val="0070C0"/>
                </a:solidFill>
                <a:ea typeface="楷体_GB2312" pitchFamily="49" charset="-122"/>
              </a:rPr>
              <a:t>没想到</a:t>
            </a: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，他竟然会欺骗我。</a:t>
            </a:r>
          </a:p>
        </p:txBody>
      </p:sp>
      <p:sp>
        <p:nvSpPr>
          <p:cNvPr id="932869" name="Text Box 5"/>
          <p:cNvSpPr txBox="1">
            <a:spLocks noChangeArrowheads="1"/>
          </p:cNvSpPr>
          <p:nvPr/>
        </p:nvSpPr>
        <p:spPr bwMode="auto">
          <a:xfrm>
            <a:off x="1258888" y="4076700"/>
            <a:ext cx="7129462" cy="1320800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万（万）</a:t>
            </a:r>
            <a:r>
              <a:rPr kumimoji="1" lang="en-US" altLang="zh-CN" b="1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不要、不能、不可</a:t>
            </a:r>
            <a:r>
              <a:rPr kumimoji="1" lang="en-US" altLang="zh-CN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endParaRPr kumimoji="1" lang="en-US" altLang="zh-CN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万（万）</a:t>
            </a:r>
            <a:r>
              <a:rPr kumimoji="1" lang="en-US" altLang="zh-CN" b="1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没想到</a:t>
            </a:r>
            <a:r>
              <a:rPr kumimoji="1" lang="en-US" altLang="zh-CN" b="1">
                <a:solidFill>
                  <a:srgbClr val="000000"/>
                </a:solidFill>
                <a:ea typeface="楷体_GB2312" pitchFamily="49" charset="-122"/>
              </a:rPr>
              <a:t>/</a:t>
            </a: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想不到</a:t>
            </a:r>
            <a:r>
              <a:rPr kumimoji="1" lang="en-US" altLang="zh-CN" b="1">
                <a:solidFill>
                  <a:srgbClr val="000000"/>
                </a:solidFill>
                <a:ea typeface="楷体_GB2312" pitchFamily="49" charset="-122"/>
              </a:rPr>
              <a:t>/</a:t>
            </a: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没料到</a:t>
            </a:r>
            <a:r>
              <a:rPr kumimoji="1" lang="en-US" altLang="zh-CN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endParaRPr kumimoji="1" lang="en-US" altLang="zh-CN" b="1">
              <a:solidFill>
                <a:srgbClr val="000000"/>
              </a:solidFill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867" grpId="0"/>
      <p:bldP spid="93286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即时练习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625" y="1357313"/>
            <a:ext cx="8715375" cy="5500687"/>
          </a:xfrm>
        </p:spPr>
        <p:txBody>
          <a:bodyPr>
            <a:noAutofit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zh-CN" alt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◇ 用“万万（万）”完成句子或对话：</a:t>
            </a:r>
            <a:endParaRPr lang="en-US" altLang="zh-CN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zh-CN" sz="2800" b="1" dirty="0" smtClean="0"/>
              <a:t>1. </a:t>
            </a:r>
            <a:r>
              <a:rPr lang="zh-CN" altLang="en-US" sz="2800" b="1" dirty="0" smtClean="0"/>
              <a:t>明天的会议非常重要，你</a:t>
            </a:r>
            <a:r>
              <a:rPr lang="en-US" sz="2800" b="1" dirty="0" smtClean="0"/>
              <a:t>__________</a:t>
            </a:r>
            <a:r>
              <a:rPr lang="zh-CN" altLang="en-US" sz="2800" b="1" dirty="0" smtClean="0"/>
              <a:t>。</a:t>
            </a:r>
            <a:endParaRPr lang="en-US" altLang="zh-CN" sz="2800" b="1" dirty="0" smtClean="0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zh-CN" sz="2800" b="1" dirty="0" smtClean="0"/>
              <a:t>2. </a:t>
            </a:r>
            <a:r>
              <a:rPr lang="en-US" sz="2800" b="1" dirty="0" smtClean="0"/>
              <a:t>_________</a:t>
            </a:r>
            <a:r>
              <a:rPr lang="zh-CN" altLang="en-US" sz="2800" b="1" dirty="0" smtClean="0"/>
              <a:t>，今天就是开学的日子了，我还以为是明天呢。</a:t>
            </a:r>
            <a:endParaRPr lang="en-US" altLang="zh-CN" sz="2800" b="1" dirty="0" smtClean="0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zh-CN" sz="2800" b="1" dirty="0" smtClean="0"/>
              <a:t>3. </a:t>
            </a:r>
            <a:r>
              <a:rPr lang="en-US" sz="2800" b="1" dirty="0" smtClean="0"/>
              <a:t>A</a:t>
            </a:r>
            <a:r>
              <a:rPr lang="zh-CN" altLang="en-US" sz="2800" b="1" dirty="0" smtClean="0"/>
              <a:t>：我们为什么每年都要给他们举行纪念活动？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sz="2800" b="1" dirty="0" smtClean="0"/>
              <a:t>    B</a:t>
            </a:r>
            <a:r>
              <a:rPr lang="zh-CN" altLang="en-US" sz="2800" b="1" dirty="0" smtClean="0"/>
              <a:t>：他们都是国家的英雄，为了祖国献出了自己的生命，我们</a:t>
            </a:r>
            <a:r>
              <a:rPr lang="en-US" sz="2800" b="1" dirty="0" smtClean="0"/>
              <a:t>_____________</a:t>
            </a:r>
            <a:r>
              <a:rPr lang="zh-CN" altLang="en-US" sz="2800" b="1" dirty="0" smtClean="0"/>
              <a:t>。</a:t>
            </a:r>
            <a:endParaRPr lang="en-US" altLang="zh-CN" sz="2800" b="1" dirty="0" smtClean="0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sz="2800" b="1" dirty="0" smtClean="0"/>
              <a:t>4. A</a:t>
            </a:r>
            <a:r>
              <a:rPr lang="zh-CN" altLang="en-US" sz="2800" b="1" dirty="0" smtClean="0"/>
              <a:t>：你为什么这么感激他？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sz="2800" b="1" dirty="0" smtClean="0"/>
              <a:t>    B</a:t>
            </a:r>
            <a:r>
              <a:rPr lang="zh-CN" altLang="en-US" sz="2800" b="1" dirty="0" smtClean="0"/>
              <a:t>：在我最需要钱的时候，</a:t>
            </a:r>
            <a:r>
              <a:rPr lang="en-US" sz="2800" b="1" dirty="0" smtClean="0"/>
              <a:t>______________</a:t>
            </a:r>
            <a:r>
              <a:rPr lang="zh-CN" altLang="en-US" sz="2800" b="1" dirty="0" smtClean="0"/>
              <a:t>，他竟然把自己所有的钱都借给了我。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endParaRPr lang="zh-CN" altLang="en-US" sz="2800" b="1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932363" y="1876425"/>
            <a:ext cx="1857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000">
                <a:solidFill>
                  <a:srgbClr val="FF0000"/>
                </a:solidFill>
              </a:rPr>
              <a:t>万万不能迟到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00113" y="2420938"/>
            <a:ext cx="2214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000">
                <a:solidFill>
                  <a:srgbClr val="FF0000"/>
                </a:solidFill>
              </a:rPr>
              <a:t>万万没想到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279650" y="4686300"/>
            <a:ext cx="2643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000">
                <a:solidFill>
                  <a:srgbClr val="FF0000"/>
                </a:solidFill>
              </a:rPr>
              <a:t>万万不可忘记他们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292725" y="5876925"/>
            <a:ext cx="2071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000">
                <a:solidFill>
                  <a:srgbClr val="FF0000"/>
                </a:solidFill>
              </a:rPr>
              <a:t>万万没想到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千万</a:t>
            </a:r>
            <a:r>
              <a:rPr lang="en-US" altLang="zh-CN" sz="4000" smtClean="0">
                <a:solidFill>
                  <a:schemeClr val="tx1"/>
                </a:solidFill>
              </a:rPr>
              <a:t>/</a:t>
            </a:r>
            <a:r>
              <a:rPr lang="zh-CN" altLang="en-US" sz="4000" smtClean="0">
                <a:solidFill>
                  <a:schemeClr val="tx1"/>
                </a:solidFill>
              </a:rPr>
              <a:t>万万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250825" y="1989138"/>
            <a:ext cx="860425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这次考试很重要，你（       ）</a:t>
            </a:r>
            <a:r>
              <a:rPr lang="zh-CN" altLang="en-US" sz="2800" b="1">
                <a:solidFill>
                  <a:srgbClr val="0000FF"/>
                </a:solidFill>
                <a:ea typeface="楷体_GB2312" pitchFamily="49" charset="-122"/>
              </a:rPr>
              <a:t>不可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马马虎虎。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我（       ）</a:t>
            </a:r>
            <a:r>
              <a:rPr lang="zh-CN" altLang="en-US" sz="2800" b="1">
                <a:solidFill>
                  <a:srgbClr val="0000FF"/>
                </a:solidFill>
                <a:ea typeface="楷体_GB2312" pitchFamily="49" charset="-122"/>
              </a:rPr>
              <a:t>没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想到，他竟然会不同意。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你（       ）要小心，那里经常发生交通事故。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284663" y="2051050"/>
            <a:ext cx="1295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>
                <a:solidFill>
                  <a:srgbClr val="FF0000"/>
                </a:solidFill>
              </a:rPr>
              <a:t>千万</a:t>
            </a:r>
            <a:r>
              <a:rPr lang="en-US" altLang="zh-CN" sz="1800">
                <a:solidFill>
                  <a:srgbClr val="FF0000"/>
                </a:solidFill>
              </a:rPr>
              <a:t>/</a:t>
            </a:r>
            <a:r>
              <a:rPr lang="zh-CN" altLang="en-US" sz="1800">
                <a:solidFill>
                  <a:srgbClr val="FF0000"/>
                </a:solidFill>
              </a:rPr>
              <a:t>万万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763713" y="2700338"/>
            <a:ext cx="1295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>
                <a:solidFill>
                  <a:srgbClr val="FF0000"/>
                </a:solidFill>
              </a:rPr>
              <a:t>万万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63713" y="3348038"/>
            <a:ext cx="1295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>
                <a:solidFill>
                  <a:srgbClr val="FF0000"/>
                </a:solidFill>
              </a:rPr>
              <a:t>千万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7000875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语法   暂时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1048579" name="Text Box 3"/>
          <p:cNvSpPr txBox="1">
            <a:spLocks noChangeArrowheads="1"/>
          </p:cNvSpPr>
          <p:nvPr/>
        </p:nvSpPr>
        <p:spPr bwMode="auto">
          <a:xfrm>
            <a:off x="34925" y="1557338"/>
            <a:ext cx="8893175" cy="4032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marL="609600" indent="-6096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1066800" indent="-60960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524000" indent="-609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981200" indent="-609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438400" indent="-609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89560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335280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81000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426720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lvl="1" eaLnBrk="1" hangingPunct="1">
              <a:spcBef>
                <a:spcPct val="50000"/>
              </a:spcBef>
              <a:buClrTx/>
              <a:buSzTx/>
              <a:buFontTx/>
              <a:buAutoNum type="arabicPeriod"/>
              <a:defRPr/>
            </a:pPr>
            <a:r>
              <a:rPr lang="zh-CN" altLang="en-US" sz="3200" b="1" dirty="0" smtClean="0">
                <a:solidFill>
                  <a:srgbClr val="000000"/>
                </a:solidFill>
                <a:ea typeface="楷体_GB2312" pitchFamily="49" charset="-122"/>
              </a:rPr>
              <a:t>王老师病了，我</a:t>
            </a:r>
            <a:r>
              <a:rPr lang="zh-CN" altLang="en-US" sz="3200" b="1" dirty="0" smtClean="0">
                <a:solidFill>
                  <a:srgbClr val="FF0000"/>
                </a:solidFill>
                <a:ea typeface="楷体_GB2312" pitchFamily="49" charset="-122"/>
              </a:rPr>
              <a:t>暂时</a:t>
            </a:r>
            <a:r>
              <a:rPr lang="zh-CN" altLang="en-US" sz="3200" b="1" dirty="0" smtClean="0">
                <a:solidFill>
                  <a:srgbClr val="000000"/>
                </a:solidFill>
                <a:ea typeface="楷体_GB2312" pitchFamily="49" charset="-122"/>
              </a:rPr>
              <a:t>替他上课。</a:t>
            </a:r>
          </a:p>
          <a:p>
            <a:pPr lvl="1" eaLnBrk="1" hangingPunct="1">
              <a:spcBef>
                <a:spcPct val="50000"/>
              </a:spcBef>
              <a:buClrTx/>
              <a:buSzTx/>
              <a:buFontTx/>
              <a:buAutoNum type="arabicPeriod"/>
              <a:defRPr/>
            </a:pPr>
            <a:r>
              <a:rPr lang="zh-CN" altLang="en-US" sz="3200" b="1" dirty="0" smtClean="0">
                <a:solidFill>
                  <a:srgbClr val="000000"/>
                </a:solidFill>
                <a:ea typeface="楷体_GB2312" pitchFamily="49" charset="-122"/>
              </a:rPr>
              <a:t>我最近很忙，</a:t>
            </a:r>
            <a:r>
              <a:rPr lang="zh-CN" altLang="en-US" sz="3200" b="1" dirty="0" smtClean="0">
                <a:solidFill>
                  <a:srgbClr val="FF0000"/>
                </a:solidFill>
                <a:ea typeface="楷体_GB2312" pitchFamily="49" charset="-122"/>
              </a:rPr>
              <a:t>暂时</a:t>
            </a:r>
            <a:r>
              <a:rPr lang="zh-CN" altLang="en-US" sz="3200" b="1" dirty="0" smtClean="0">
                <a:solidFill>
                  <a:srgbClr val="000000"/>
                </a:solidFill>
                <a:ea typeface="楷体_GB2312" pitchFamily="49" charset="-122"/>
              </a:rPr>
              <a:t>没有时间陪你去玩。</a:t>
            </a:r>
          </a:p>
          <a:p>
            <a:pPr lvl="1" eaLnBrk="1" hangingPunct="1">
              <a:spcBef>
                <a:spcPct val="50000"/>
              </a:spcBef>
              <a:buClrTx/>
              <a:buSzTx/>
              <a:buFontTx/>
              <a:buAutoNum type="arabicPeriod"/>
              <a:defRPr/>
            </a:pPr>
            <a:r>
              <a:rPr lang="zh-CN" altLang="en-US" sz="3200" b="1" dirty="0" smtClean="0">
                <a:solidFill>
                  <a:srgbClr val="000000"/>
                </a:solidFill>
                <a:ea typeface="楷体_GB2312" pitchFamily="49" charset="-122"/>
              </a:rPr>
              <a:t>你</a:t>
            </a:r>
            <a:r>
              <a:rPr lang="zh-CN" altLang="en-US" sz="3200" b="1" dirty="0" smtClean="0">
                <a:solidFill>
                  <a:srgbClr val="FF0000"/>
                </a:solidFill>
                <a:ea typeface="楷体_GB2312" pitchFamily="49" charset="-122"/>
              </a:rPr>
              <a:t>暂时</a:t>
            </a:r>
            <a:r>
              <a:rPr lang="zh-CN" altLang="en-US" sz="3200" b="1" dirty="0" smtClean="0">
                <a:solidFill>
                  <a:srgbClr val="000000"/>
                </a:solidFill>
                <a:ea typeface="楷体_GB2312" pitchFamily="49" charset="-122"/>
              </a:rPr>
              <a:t>用这个旧的吧，以后再买新的。</a:t>
            </a:r>
          </a:p>
          <a:p>
            <a:pPr lvl="1" eaLnBrk="1" hangingPunct="1">
              <a:spcBef>
                <a:spcPct val="50000"/>
              </a:spcBef>
              <a:buClrTx/>
              <a:buSzTx/>
              <a:buFontTx/>
              <a:buAutoNum type="arabicPeriod"/>
              <a:defRPr/>
            </a:pPr>
            <a:r>
              <a:rPr lang="zh-CN" altLang="en-US" sz="3200" b="1" dirty="0" smtClean="0">
                <a:solidFill>
                  <a:srgbClr val="000000"/>
                </a:solidFill>
                <a:ea typeface="楷体_GB2312" pitchFamily="49" charset="-122"/>
              </a:rPr>
              <a:t>这只是</a:t>
            </a:r>
            <a:r>
              <a:rPr lang="zh-CN" altLang="en-US" sz="3200" b="1" dirty="0" smtClean="0">
                <a:solidFill>
                  <a:srgbClr val="FF0000"/>
                </a:solidFill>
                <a:ea typeface="楷体_GB2312" pitchFamily="49" charset="-122"/>
              </a:rPr>
              <a:t>暂时</a:t>
            </a:r>
            <a:r>
              <a:rPr lang="zh-CN" altLang="en-US" sz="3200" b="1" dirty="0" smtClean="0">
                <a:solidFill>
                  <a:srgbClr val="000000"/>
                </a:solidFill>
                <a:ea typeface="楷体_GB2312" pitchFamily="49" charset="-122"/>
              </a:rPr>
              <a:t>的困难，你一定要坚持住，不要轻易放弃。</a:t>
            </a:r>
            <a:endParaRPr lang="en-US" altLang="zh-CN" sz="3200" b="1" dirty="0" smtClean="0">
              <a:solidFill>
                <a:srgbClr val="000000"/>
              </a:solidFill>
              <a:ea typeface="楷体_GB2312" pitchFamily="49" charset="-122"/>
            </a:endParaRPr>
          </a:p>
          <a:p>
            <a:pPr lvl="1" eaLnBrk="1" hangingPunct="1">
              <a:spcBef>
                <a:spcPct val="50000"/>
              </a:spcBef>
              <a:buClrTx/>
              <a:buSzTx/>
              <a:buFontTx/>
              <a:buAutoNum type="arabicPeriod"/>
              <a:defRPr/>
            </a:pPr>
            <a:r>
              <a:rPr lang="zh-CN" altLang="en-US" sz="3200" b="1" kern="0" dirty="0" smtClean="0">
                <a:solidFill>
                  <a:srgbClr val="000000"/>
                </a:solidFill>
                <a:latin typeface="Tahoma"/>
                <a:ea typeface="宋体"/>
              </a:rPr>
              <a:t>困难</a:t>
            </a:r>
            <a:r>
              <a:rPr lang="zh-CN" altLang="en-US" sz="3200" b="1" kern="0" dirty="0" smtClean="0">
                <a:solidFill>
                  <a:srgbClr val="00B0F0"/>
                </a:solidFill>
                <a:latin typeface="Tahoma"/>
                <a:ea typeface="宋体"/>
              </a:rPr>
              <a:t>是</a:t>
            </a:r>
            <a:r>
              <a:rPr lang="zh-CN" altLang="en-US" sz="3200" b="1" kern="0" dirty="0" smtClean="0">
                <a:solidFill>
                  <a:srgbClr val="FF0000"/>
                </a:solidFill>
                <a:latin typeface="Tahoma"/>
                <a:ea typeface="宋体"/>
              </a:rPr>
              <a:t>暂时</a:t>
            </a:r>
            <a:r>
              <a:rPr lang="zh-CN" altLang="en-US" sz="3200" b="1" kern="0" dirty="0" smtClean="0">
                <a:solidFill>
                  <a:srgbClr val="00B0F0"/>
                </a:solidFill>
                <a:latin typeface="Tahoma"/>
                <a:ea typeface="宋体"/>
              </a:rPr>
              <a:t>的</a:t>
            </a:r>
            <a:r>
              <a:rPr lang="zh-CN" altLang="en-US" sz="3200" b="1" kern="0" dirty="0" smtClean="0">
                <a:solidFill>
                  <a:srgbClr val="000000"/>
                </a:solidFill>
                <a:latin typeface="Tahoma"/>
                <a:ea typeface="宋体"/>
              </a:rPr>
              <a:t>，以后一定会好起来的。</a:t>
            </a:r>
            <a:endParaRPr lang="zh-CN" altLang="en-US" sz="3200" b="1" dirty="0" smtClean="0">
              <a:solidFill>
                <a:srgbClr val="000000"/>
              </a:solidFill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79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2948</TotalTime>
  <Words>1064</Words>
  <Application>Microsoft Office PowerPoint</Application>
  <PresentationFormat>全屏显示(4:3)</PresentationFormat>
  <Paragraphs>132</Paragraphs>
  <Slides>15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18</vt:i4>
      </vt:variant>
      <vt:variant>
        <vt:lpstr>幻灯片标题</vt:lpstr>
      </vt:variant>
      <vt:variant>
        <vt:i4>15</vt:i4>
      </vt:variant>
    </vt:vector>
  </HeadingPairs>
  <TitlesOfParts>
    <vt:vector size="40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17_Blends</vt:lpstr>
      <vt:lpstr>18_Blends</vt:lpstr>
      <vt:lpstr>PowerPoint 演示文稿</vt:lpstr>
      <vt:lpstr>考察</vt:lpstr>
      <vt:lpstr>紧急</vt:lpstr>
      <vt:lpstr>不满</vt:lpstr>
      <vt:lpstr>生词</vt:lpstr>
      <vt:lpstr>语法   万万（万）</vt:lpstr>
      <vt:lpstr>即时练习</vt:lpstr>
      <vt:lpstr>千万/万万</vt:lpstr>
      <vt:lpstr>语法   暂时</vt:lpstr>
      <vt:lpstr>即时练习</vt:lpstr>
      <vt:lpstr>语法：则</vt:lpstr>
      <vt:lpstr>即时练习</vt:lpstr>
      <vt:lpstr>课文1-5自然段</vt:lpstr>
      <vt:lpstr>小结</vt:lpstr>
      <vt:lpstr>预习：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172</cp:revision>
  <dcterms:created xsi:type="dcterms:W3CDTF">2011-10-16T07:10:07Z</dcterms:created>
  <dcterms:modified xsi:type="dcterms:W3CDTF">2015-03-11T07:49:43Z</dcterms:modified>
</cp:coreProperties>
</file>