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06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90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040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646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40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468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90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75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28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055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79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90262-ED42-4B31-88F4-0C76E958FB2A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94EF-5E15-4FBF-B8EA-EF6871A426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66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9.Hafta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/>
              <a:t>N&gt;N Örnekler: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2130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-</a:t>
            </a:r>
            <a:r>
              <a:rPr lang="tr-TR" b="1" dirty="0"/>
              <a:t>i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222716"/>
              </p:ext>
            </p:extLst>
          </p:nvPr>
        </p:nvGraphicFramePr>
        <p:xfrm>
          <a:off x="1104406" y="1353785"/>
          <a:ext cx="6139040" cy="3172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8367"/>
                <a:gridCol w="3130673"/>
              </a:tblGrid>
              <a:tr h="53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iskola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iskolai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3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akadémia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akadémiai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77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Ankara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Ankarai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3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Budapest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budapesti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3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reggel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reggeli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5391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falu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falusi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765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tlan</a:t>
            </a:r>
            <a:r>
              <a:rPr lang="tr-TR" b="1" dirty="0"/>
              <a:t>, -</a:t>
            </a:r>
            <a:r>
              <a:rPr lang="tr-TR" b="1" dirty="0" err="1"/>
              <a:t>tlen</a:t>
            </a:r>
            <a:r>
              <a:rPr lang="tr-TR" b="1" dirty="0"/>
              <a:t> ; -talan, -</a:t>
            </a:r>
            <a:r>
              <a:rPr lang="tr-TR" b="1" dirty="0" err="1"/>
              <a:t>telen</a:t>
            </a:r>
            <a:r>
              <a:rPr lang="tr-TR" b="1" dirty="0"/>
              <a:t> ; -atlan, -etlen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413914"/>
              </p:ext>
            </p:extLst>
          </p:nvPr>
        </p:nvGraphicFramePr>
        <p:xfrm>
          <a:off x="1009404" y="1923803"/>
          <a:ext cx="6954132" cy="3930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9412"/>
                <a:gridCol w="1935678"/>
                <a:gridCol w="1591293"/>
                <a:gridCol w="2037749"/>
              </a:tblGrid>
              <a:tr h="1211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lezzet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íztelen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tatsız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2825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sótlan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tuzsuz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4369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nő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kadın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nőtlen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bekar (erkek için)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633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/>
              <a:t>N&gt;V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b="1" dirty="0"/>
              <a:t>Bazı örnekler: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-z (</a:t>
            </a:r>
            <a:r>
              <a:rPr lang="tr-TR" b="1" dirty="0" err="1"/>
              <a:t>ik</a:t>
            </a:r>
            <a:r>
              <a:rPr lang="tr-TR" b="1" dirty="0"/>
              <a:t>) (-az; -</a:t>
            </a:r>
            <a:r>
              <a:rPr lang="tr-TR" b="1" dirty="0" err="1"/>
              <a:t>oz</a:t>
            </a:r>
            <a:r>
              <a:rPr lang="tr-TR" b="1" dirty="0"/>
              <a:t>, -ez, -öz) :</a:t>
            </a:r>
            <a:r>
              <a:rPr lang="tr-TR" dirty="0"/>
              <a:t> ut-</a:t>
            </a:r>
            <a:r>
              <a:rPr lang="tr-TR" b="1" dirty="0"/>
              <a:t>az</a:t>
            </a:r>
            <a:r>
              <a:rPr lang="tr-TR" dirty="0"/>
              <a:t>, </a:t>
            </a:r>
            <a:r>
              <a:rPr lang="tr-TR" dirty="0" err="1"/>
              <a:t>idé</a:t>
            </a:r>
            <a:r>
              <a:rPr lang="tr-TR" dirty="0"/>
              <a:t>-</a:t>
            </a:r>
            <a:r>
              <a:rPr lang="tr-TR" b="1" dirty="0"/>
              <a:t>z</a:t>
            </a:r>
            <a:r>
              <a:rPr lang="tr-TR" dirty="0"/>
              <a:t>…; </a:t>
            </a:r>
            <a:r>
              <a:rPr lang="tr-TR" b="1" dirty="0"/>
              <a:t>-l (</a:t>
            </a:r>
            <a:r>
              <a:rPr lang="tr-TR" b="1" dirty="0" err="1"/>
              <a:t>ik</a:t>
            </a:r>
            <a:r>
              <a:rPr lang="tr-TR" b="1" dirty="0"/>
              <a:t>) (-al, -ol, -el, -öl): </a:t>
            </a:r>
            <a:r>
              <a:rPr lang="tr-TR" dirty="0" err="1"/>
              <a:t>dob</a:t>
            </a:r>
            <a:r>
              <a:rPr lang="tr-TR" dirty="0"/>
              <a:t>-</a:t>
            </a:r>
            <a:r>
              <a:rPr lang="tr-TR" b="1" dirty="0"/>
              <a:t>ol</a:t>
            </a:r>
            <a:r>
              <a:rPr lang="tr-TR" dirty="0"/>
              <a:t>, </a:t>
            </a:r>
            <a:r>
              <a:rPr lang="tr-TR" dirty="0" err="1"/>
              <a:t>fehér</a:t>
            </a:r>
            <a:r>
              <a:rPr lang="tr-TR" dirty="0"/>
              <a:t>-</a:t>
            </a:r>
            <a:r>
              <a:rPr lang="tr-TR" b="1" dirty="0"/>
              <a:t>l</a:t>
            </a:r>
            <a:r>
              <a:rPr lang="tr-TR" dirty="0"/>
              <a:t>(</a:t>
            </a:r>
            <a:r>
              <a:rPr lang="tr-TR" dirty="0" err="1"/>
              <a:t>ik</a:t>
            </a:r>
            <a:r>
              <a:rPr lang="tr-TR" dirty="0"/>
              <a:t>), </a:t>
            </a:r>
            <a:r>
              <a:rPr lang="tr-TR" dirty="0" err="1"/>
              <a:t>gép</a:t>
            </a:r>
            <a:r>
              <a:rPr lang="tr-TR" dirty="0"/>
              <a:t>-</a:t>
            </a:r>
            <a:r>
              <a:rPr lang="tr-TR" b="1" dirty="0"/>
              <a:t>el; -</a:t>
            </a:r>
            <a:r>
              <a:rPr lang="tr-TR" b="1" dirty="0" err="1"/>
              <a:t>ll</a:t>
            </a:r>
            <a:r>
              <a:rPr lang="tr-TR" b="1" dirty="0"/>
              <a:t> (</a:t>
            </a:r>
            <a:r>
              <a:rPr lang="tr-TR" b="1" dirty="0" err="1"/>
              <a:t>ik</a:t>
            </a:r>
            <a:r>
              <a:rPr lang="tr-TR" b="1" dirty="0"/>
              <a:t>) (-</a:t>
            </a:r>
            <a:r>
              <a:rPr lang="tr-TR" b="1" dirty="0" err="1"/>
              <a:t>all</a:t>
            </a:r>
            <a:r>
              <a:rPr lang="tr-TR" b="1" dirty="0"/>
              <a:t>, -</a:t>
            </a:r>
            <a:r>
              <a:rPr lang="tr-TR" b="1" dirty="0" err="1"/>
              <a:t>ell</a:t>
            </a:r>
            <a:r>
              <a:rPr lang="tr-TR" b="1" dirty="0"/>
              <a:t>, -</a:t>
            </a:r>
            <a:r>
              <a:rPr lang="tr-TR" b="1" dirty="0" err="1"/>
              <a:t>oll</a:t>
            </a:r>
            <a:r>
              <a:rPr lang="tr-TR" b="1" dirty="0"/>
              <a:t> ): </a:t>
            </a:r>
            <a:r>
              <a:rPr lang="tr-TR" dirty="0"/>
              <a:t>sok-</a:t>
            </a:r>
            <a:r>
              <a:rPr lang="tr-TR" b="1" dirty="0" err="1"/>
              <a:t>all</a:t>
            </a:r>
            <a:r>
              <a:rPr lang="tr-TR" b="1" dirty="0"/>
              <a:t>; -</a:t>
            </a:r>
            <a:r>
              <a:rPr lang="tr-TR" b="1" dirty="0" err="1"/>
              <a:t>ász</a:t>
            </a:r>
            <a:r>
              <a:rPr lang="tr-TR" b="1" dirty="0"/>
              <a:t> (</a:t>
            </a:r>
            <a:r>
              <a:rPr lang="tr-TR" b="1" dirty="0" err="1"/>
              <a:t>ik</a:t>
            </a:r>
            <a:r>
              <a:rPr lang="tr-TR" b="1" dirty="0"/>
              <a:t>), -</a:t>
            </a:r>
            <a:r>
              <a:rPr lang="tr-TR" b="1" dirty="0" err="1"/>
              <a:t>ész</a:t>
            </a:r>
            <a:r>
              <a:rPr lang="tr-TR" b="1" dirty="0"/>
              <a:t> (</a:t>
            </a:r>
            <a:r>
              <a:rPr lang="tr-TR" b="1" dirty="0" err="1"/>
              <a:t>ik</a:t>
            </a:r>
            <a:r>
              <a:rPr lang="tr-TR" b="1" dirty="0"/>
              <a:t>):</a:t>
            </a:r>
            <a:r>
              <a:rPr lang="tr-TR" dirty="0"/>
              <a:t>hal-</a:t>
            </a:r>
            <a:r>
              <a:rPr lang="tr-TR" b="1" dirty="0" err="1"/>
              <a:t>ász</a:t>
            </a:r>
            <a:r>
              <a:rPr lang="tr-TR" dirty="0"/>
              <a:t> (</a:t>
            </a:r>
            <a:r>
              <a:rPr lang="tr-TR" dirty="0" err="1"/>
              <a:t>ik</a:t>
            </a:r>
            <a:r>
              <a:rPr lang="tr-TR" dirty="0"/>
              <a:t>), </a:t>
            </a:r>
            <a:r>
              <a:rPr lang="tr-TR" dirty="0" err="1"/>
              <a:t>vad-</a:t>
            </a:r>
            <a:r>
              <a:rPr lang="tr-TR" b="1" dirty="0" err="1"/>
              <a:t>ász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ik</a:t>
            </a:r>
            <a:r>
              <a:rPr lang="tr-TR" dirty="0"/>
              <a:t>);</a:t>
            </a:r>
            <a:r>
              <a:rPr lang="tr-TR" b="1" dirty="0"/>
              <a:t>-</a:t>
            </a:r>
            <a:r>
              <a:rPr lang="tr-TR" b="1" dirty="0" err="1"/>
              <a:t>ít</a:t>
            </a:r>
            <a:r>
              <a:rPr lang="tr-TR" b="1" dirty="0"/>
              <a:t>: </a:t>
            </a:r>
            <a:r>
              <a:rPr lang="tr-TR" dirty="0" err="1"/>
              <a:t>világ-</a:t>
            </a:r>
            <a:r>
              <a:rPr lang="tr-TR" b="1" dirty="0" err="1"/>
              <a:t>ít</a:t>
            </a:r>
            <a:r>
              <a:rPr lang="tr-TR" dirty="0"/>
              <a:t>, </a:t>
            </a:r>
            <a:r>
              <a:rPr lang="tr-TR" dirty="0" err="1"/>
              <a:t>alak-</a:t>
            </a:r>
            <a:r>
              <a:rPr lang="tr-TR" b="1" dirty="0" err="1"/>
              <a:t>ít</a:t>
            </a:r>
            <a:r>
              <a:rPr lang="tr-TR" dirty="0"/>
              <a:t>, </a:t>
            </a:r>
            <a:r>
              <a:rPr lang="tr-TR" dirty="0" err="1"/>
              <a:t>dísz-</a:t>
            </a:r>
            <a:r>
              <a:rPr lang="tr-TR" b="1" dirty="0" err="1"/>
              <a:t>ít</a:t>
            </a:r>
            <a:r>
              <a:rPr lang="tr-TR" dirty="0"/>
              <a:t>;  -</a:t>
            </a:r>
            <a:r>
              <a:rPr lang="tr-TR" b="1" dirty="0" err="1"/>
              <a:t>kodik</a:t>
            </a:r>
            <a:r>
              <a:rPr lang="tr-TR" b="1" dirty="0"/>
              <a:t>, -</a:t>
            </a:r>
            <a:r>
              <a:rPr lang="tr-TR" b="1" dirty="0" err="1"/>
              <a:t>kedik</a:t>
            </a:r>
            <a:r>
              <a:rPr lang="tr-TR" b="1" dirty="0"/>
              <a:t>, -</a:t>
            </a:r>
            <a:r>
              <a:rPr lang="tr-TR" b="1" dirty="0" err="1"/>
              <a:t>ködik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kertész-</a:t>
            </a:r>
            <a:r>
              <a:rPr lang="tr-TR" b="1" dirty="0" err="1"/>
              <a:t>kedik</a:t>
            </a:r>
            <a:r>
              <a:rPr lang="tr-TR" dirty="0"/>
              <a:t>, </a:t>
            </a:r>
            <a:r>
              <a:rPr lang="tr-TR" dirty="0" err="1"/>
              <a:t>beteges-</a:t>
            </a:r>
            <a:r>
              <a:rPr lang="tr-TR" b="1" dirty="0" err="1"/>
              <a:t>kedik</a:t>
            </a:r>
            <a:r>
              <a:rPr lang="tr-TR" dirty="0"/>
              <a:t>, </a:t>
            </a:r>
            <a:r>
              <a:rPr lang="tr-TR" dirty="0" err="1"/>
              <a:t>erős-</a:t>
            </a:r>
            <a:r>
              <a:rPr lang="tr-TR" b="1" dirty="0" err="1"/>
              <a:t>ködik</a:t>
            </a:r>
            <a:r>
              <a:rPr lang="tr-TR" dirty="0"/>
              <a:t>; </a:t>
            </a:r>
            <a:r>
              <a:rPr lang="tr-TR" b="1" dirty="0"/>
              <a:t>-</a:t>
            </a:r>
            <a:r>
              <a:rPr lang="tr-TR" b="1" dirty="0" err="1"/>
              <a:t>odik</a:t>
            </a:r>
            <a:r>
              <a:rPr lang="tr-TR" b="1" dirty="0"/>
              <a:t>, -edik, </a:t>
            </a:r>
            <a:r>
              <a:rPr lang="tr-TR" b="1" dirty="0" err="1"/>
              <a:t>ödik</a:t>
            </a:r>
            <a:r>
              <a:rPr lang="tr-TR" b="1" dirty="0"/>
              <a:t>: </a:t>
            </a:r>
            <a:r>
              <a:rPr lang="tr-TR" dirty="0" err="1"/>
              <a:t>okos-</a:t>
            </a:r>
            <a:r>
              <a:rPr lang="tr-TR" b="1" dirty="0" err="1"/>
              <a:t>kodik</a:t>
            </a:r>
            <a:r>
              <a:rPr lang="tr-TR" dirty="0"/>
              <a:t>, </a:t>
            </a:r>
            <a:r>
              <a:rPr lang="tr-TR" dirty="0" err="1"/>
              <a:t>sötét</a:t>
            </a:r>
            <a:r>
              <a:rPr lang="tr-TR" dirty="0"/>
              <a:t>-</a:t>
            </a:r>
            <a:r>
              <a:rPr lang="tr-TR" b="1" dirty="0"/>
              <a:t>edik</a:t>
            </a:r>
            <a:r>
              <a:rPr lang="tr-TR" dirty="0"/>
              <a:t>; </a:t>
            </a:r>
            <a:r>
              <a:rPr lang="tr-TR" b="1" dirty="0"/>
              <a:t>-</a:t>
            </a:r>
            <a:r>
              <a:rPr lang="tr-TR" b="1" dirty="0" err="1"/>
              <a:t>ul</a:t>
            </a:r>
            <a:r>
              <a:rPr lang="tr-TR" b="1" dirty="0"/>
              <a:t>, -</a:t>
            </a:r>
            <a:r>
              <a:rPr lang="tr-TR" b="1" dirty="0" err="1"/>
              <a:t>ül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zöld-</a:t>
            </a:r>
            <a:r>
              <a:rPr lang="tr-TR" b="1" dirty="0" err="1"/>
              <a:t>ül</a:t>
            </a:r>
            <a:r>
              <a:rPr lang="tr-TR" dirty="0"/>
              <a:t>, </a:t>
            </a:r>
            <a:r>
              <a:rPr lang="tr-TR" dirty="0" err="1"/>
              <a:t>szép-</a:t>
            </a:r>
            <a:r>
              <a:rPr lang="tr-TR" b="1" dirty="0" err="1"/>
              <a:t>ül</a:t>
            </a:r>
            <a:r>
              <a:rPr lang="tr-TR" dirty="0"/>
              <a:t>, </a:t>
            </a:r>
            <a:r>
              <a:rPr lang="tr-TR" dirty="0" err="1"/>
              <a:t>alak-</a:t>
            </a:r>
            <a:r>
              <a:rPr lang="tr-TR" b="1" dirty="0" err="1"/>
              <a:t>ul</a:t>
            </a:r>
            <a:r>
              <a:rPr lang="tr-TR" dirty="0"/>
              <a:t>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6235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Sayı adı yapan yapım ekleri: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d (-ad, -od, -</a:t>
            </a:r>
            <a:r>
              <a:rPr lang="tr-TR" b="1" dirty="0" err="1"/>
              <a:t>ed</a:t>
            </a:r>
            <a:r>
              <a:rPr lang="tr-TR" b="1" dirty="0"/>
              <a:t>, -öd): </a:t>
            </a:r>
            <a:r>
              <a:rPr lang="tr-TR" dirty="0"/>
              <a:t>öt-</a:t>
            </a:r>
            <a:r>
              <a:rPr lang="tr-TR" b="1" dirty="0"/>
              <a:t>öd</a:t>
            </a:r>
            <a:r>
              <a:rPr lang="tr-TR" dirty="0"/>
              <a:t>, tiz-</a:t>
            </a:r>
            <a:r>
              <a:rPr lang="tr-TR" b="1" dirty="0" err="1"/>
              <a:t>ed</a:t>
            </a:r>
            <a:r>
              <a:rPr lang="tr-TR" dirty="0"/>
              <a:t>, </a:t>
            </a:r>
            <a:r>
              <a:rPr lang="tr-TR" dirty="0" err="1"/>
              <a:t>negy-</a:t>
            </a:r>
            <a:r>
              <a:rPr lang="tr-TR" b="1" dirty="0" err="1"/>
              <a:t>ed</a:t>
            </a:r>
            <a:r>
              <a:rPr lang="tr-TR" dirty="0"/>
              <a:t>; </a:t>
            </a:r>
            <a:r>
              <a:rPr lang="tr-TR" b="1" dirty="0"/>
              <a:t>-dik (-</a:t>
            </a:r>
            <a:r>
              <a:rPr lang="tr-TR" b="1" dirty="0" err="1"/>
              <a:t>adik</a:t>
            </a:r>
            <a:r>
              <a:rPr lang="tr-TR" b="1" dirty="0"/>
              <a:t>, </a:t>
            </a:r>
            <a:r>
              <a:rPr lang="tr-TR" b="1" dirty="0" err="1"/>
              <a:t>odik</a:t>
            </a:r>
            <a:r>
              <a:rPr lang="tr-TR" b="1" dirty="0"/>
              <a:t>, -edik, </a:t>
            </a:r>
            <a:r>
              <a:rPr lang="tr-TR" b="1" dirty="0" err="1"/>
              <a:t>ödik</a:t>
            </a:r>
            <a:r>
              <a:rPr lang="tr-TR" b="1" dirty="0"/>
              <a:t>):</a:t>
            </a:r>
            <a:r>
              <a:rPr lang="tr-TR" dirty="0" err="1"/>
              <a:t>harm-</a:t>
            </a:r>
            <a:r>
              <a:rPr lang="tr-TR" b="1" dirty="0" err="1"/>
              <a:t>adik</a:t>
            </a:r>
            <a:r>
              <a:rPr lang="tr-TR" dirty="0"/>
              <a:t>, </a:t>
            </a:r>
            <a:r>
              <a:rPr lang="tr-TR" dirty="0" err="1"/>
              <a:t>negy</a:t>
            </a:r>
            <a:r>
              <a:rPr lang="tr-TR" dirty="0"/>
              <a:t>-</a:t>
            </a:r>
            <a:r>
              <a:rPr lang="tr-TR" b="1" dirty="0"/>
              <a:t>edik</a:t>
            </a:r>
            <a:r>
              <a:rPr lang="tr-TR" dirty="0"/>
              <a:t>, öt-</a:t>
            </a:r>
            <a:r>
              <a:rPr lang="tr-TR" b="1" dirty="0" err="1"/>
              <a:t>ödik</a:t>
            </a:r>
            <a:r>
              <a:rPr lang="tr-TR" dirty="0"/>
              <a:t>, hat-</a:t>
            </a:r>
            <a:r>
              <a:rPr lang="tr-TR" b="1" dirty="0" err="1"/>
              <a:t>odik</a:t>
            </a:r>
            <a:r>
              <a:rPr lang="tr-TR" b="1" dirty="0"/>
              <a:t> (</a:t>
            </a:r>
            <a:r>
              <a:rPr lang="tr-TR" b="1" dirty="0" err="1"/>
              <a:t>egy</a:t>
            </a:r>
            <a:r>
              <a:rPr lang="tr-TR" b="1" dirty="0"/>
              <a:t>: </a:t>
            </a:r>
            <a:r>
              <a:rPr lang="tr-TR" b="1" dirty="0" err="1"/>
              <a:t>első</a:t>
            </a:r>
            <a:r>
              <a:rPr lang="tr-TR" b="1" dirty="0"/>
              <a:t>, </a:t>
            </a:r>
            <a:r>
              <a:rPr lang="tr-TR" b="1" dirty="0" err="1"/>
              <a:t>kettő:második</a:t>
            </a:r>
            <a:r>
              <a:rPr lang="tr-TR" b="1" dirty="0"/>
              <a:t>!)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5836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Aşağıda </a:t>
            </a:r>
            <a:r>
              <a:rPr lang="tr-TR" dirty="0"/>
              <a:t>verilen kelimeleri ekine köküne ayırıp ek-kök ilişkisi hakkında bilgi veriniz. </a:t>
            </a:r>
          </a:p>
          <a:p>
            <a:r>
              <a:rPr lang="tr-TR" dirty="0"/>
              <a:t>az </a:t>
            </a:r>
            <a:r>
              <a:rPr lang="tr-TR" dirty="0" err="1"/>
              <a:t>alvó</a:t>
            </a:r>
            <a:r>
              <a:rPr lang="tr-TR" dirty="0"/>
              <a:t> </a:t>
            </a:r>
            <a:r>
              <a:rPr lang="tr-TR" dirty="0" err="1"/>
              <a:t>gyerek</a:t>
            </a:r>
            <a:r>
              <a:rPr lang="tr-TR" dirty="0"/>
              <a:t> / </a:t>
            </a:r>
            <a:r>
              <a:rPr lang="tr-TR" dirty="0" err="1"/>
              <a:t>forró</a:t>
            </a:r>
            <a:r>
              <a:rPr lang="tr-TR" dirty="0"/>
              <a:t> </a:t>
            </a:r>
            <a:r>
              <a:rPr lang="tr-TR" dirty="0" err="1"/>
              <a:t>tea</a:t>
            </a:r>
            <a:r>
              <a:rPr lang="tr-TR" dirty="0"/>
              <a:t>/ </a:t>
            </a:r>
            <a:r>
              <a:rPr lang="tr-TR" dirty="0" err="1"/>
              <a:t>olvasó</a:t>
            </a:r>
            <a:r>
              <a:rPr lang="tr-TR" dirty="0"/>
              <a:t> </a:t>
            </a:r>
            <a:r>
              <a:rPr lang="tr-TR" dirty="0" err="1"/>
              <a:t>lámpa</a:t>
            </a:r>
            <a:r>
              <a:rPr lang="tr-TR" dirty="0"/>
              <a:t>/ </a:t>
            </a:r>
            <a:r>
              <a:rPr lang="tr-TR" dirty="0" err="1"/>
              <a:t>fekvő</a:t>
            </a:r>
            <a:r>
              <a:rPr lang="tr-TR" dirty="0"/>
              <a:t> </a:t>
            </a:r>
            <a:r>
              <a:rPr lang="tr-TR" dirty="0" err="1"/>
              <a:t>beteg</a:t>
            </a:r>
            <a:r>
              <a:rPr lang="tr-TR" dirty="0"/>
              <a:t>/</a:t>
            </a:r>
            <a:r>
              <a:rPr lang="tr-TR" dirty="0" err="1"/>
              <a:t>érkező</a:t>
            </a:r>
            <a:r>
              <a:rPr lang="tr-TR" dirty="0"/>
              <a:t> </a:t>
            </a:r>
            <a:r>
              <a:rPr lang="tr-TR" dirty="0" err="1"/>
              <a:t>vonat</a:t>
            </a:r>
            <a:r>
              <a:rPr lang="tr-TR" dirty="0"/>
              <a:t>/</a:t>
            </a:r>
            <a:r>
              <a:rPr lang="tr-TR" dirty="0" err="1"/>
              <a:t>evő</a:t>
            </a:r>
            <a:r>
              <a:rPr lang="tr-TR" dirty="0"/>
              <a:t> </a:t>
            </a:r>
            <a:r>
              <a:rPr lang="tr-TR" dirty="0" err="1"/>
              <a:t>eszköz</a:t>
            </a:r>
            <a:r>
              <a:rPr lang="tr-TR" dirty="0"/>
              <a:t>/</a:t>
            </a:r>
          </a:p>
          <a:p>
            <a:r>
              <a:rPr lang="tr-TR" dirty="0" err="1"/>
              <a:t>hulladék</a:t>
            </a:r>
            <a:r>
              <a:rPr lang="tr-TR" dirty="0"/>
              <a:t>/</a:t>
            </a:r>
            <a:r>
              <a:rPr lang="tr-TR" dirty="0" err="1"/>
              <a:t>készülék</a:t>
            </a:r>
            <a:r>
              <a:rPr lang="tr-TR" dirty="0"/>
              <a:t>/ </a:t>
            </a:r>
            <a:r>
              <a:rPr lang="tr-TR" dirty="0" err="1"/>
              <a:t>moslék</a:t>
            </a:r>
            <a:r>
              <a:rPr lang="tr-TR" dirty="0"/>
              <a:t>/ </a:t>
            </a:r>
            <a:r>
              <a:rPr lang="tr-TR" dirty="0" err="1"/>
              <a:t>tudatlan</a:t>
            </a:r>
            <a:r>
              <a:rPr lang="tr-TR" dirty="0"/>
              <a:t>/ </a:t>
            </a:r>
            <a:r>
              <a:rPr lang="tr-TR" dirty="0" err="1"/>
              <a:t>ehető</a:t>
            </a:r>
            <a:r>
              <a:rPr lang="tr-TR" dirty="0"/>
              <a:t>/ </a:t>
            </a:r>
            <a:r>
              <a:rPr lang="tr-TR" dirty="0" err="1"/>
              <a:t>tehetős</a:t>
            </a:r>
            <a:r>
              <a:rPr lang="tr-TR" dirty="0"/>
              <a:t>/</a:t>
            </a:r>
            <a:r>
              <a:rPr lang="tr-TR" dirty="0" err="1"/>
              <a:t>tevekény</a:t>
            </a:r>
            <a:r>
              <a:rPr lang="tr-TR" dirty="0"/>
              <a:t>/ </a:t>
            </a:r>
            <a:r>
              <a:rPr lang="tr-TR" dirty="0" err="1"/>
              <a:t>ragadós</a:t>
            </a:r>
            <a:r>
              <a:rPr lang="tr-TR" dirty="0"/>
              <a:t>/</a:t>
            </a:r>
            <a:r>
              <a:rPr lang="tr-TR" dirty="0" err="1"/>
              <a:t>lehetetlen</a:t>
            </a:r>
            <a:r>
              <a:rPr lang="tr-TR" dirty="0"/>
              <a:t>/ </a:t>
            </a:r>
            <a:r>
              <a:rPr lang="tr-TR" dirty="0" err="1"/>
              <a:t>hallgató</a:t>
            </a:r>
            <a:r>
              <a:rPr lang="tr-TR" dirty="0"/>
              <a:t>/ </a:t>
            </a:r>
            <a:r>
              <a:rPr lang="tr-TR" dirty="0" err="1"/>
              <a:t>kereskedő</a:t>
            </a:r>
            <a:r>
              <a:rPr lang="tr-TR" dirty="0"/>
              <a:t>/ </a:t>
            </a:r>
            <a:r>
              <a:rPr lang="tr-TR" dirty="0" err="1"/>
              <a:t>segítség</a:t>
            </a:r>
            <a:r>
              <a:rPr lang="tr-TR" dirty="0"/>
              <a:t>/ </a:t>
            </a:r>
            <a:r>
              <a:rPr lang="tr-TR" dirty="0" err="1"/>
              <a:t>ital</a:t>
            </a:r>
            <a:r>
              <a:rPr lang="tr-TR" dirty="0"/>
              <a:t> /</a:t>
            </a:r>
            <a:r>
              <a:rPr lang="tr-TR" dirty="0" err="1"/>
              <a:t>irodalom</a:t>
            </a:r>
            <a:r>
              <a:rPr lang="tr-TR" dirty="0"/>
              <a:t>/</a:t>
            </a:r>
            <a:r>
              <a:rPr lang="tr-TR" dirty="0" err="1"/>
              <a:t>lakás</a:t>
            </a:r>
            <a:r>
              <a:rPr lang="tr-TR" dirty="0"/>
              <a:t>/ </a:t>
            </a:r>
            <a:r>
              <a:rPr lang="tr-TR" dirty="0" err="1"/>
              <a:t>jövedelem</a:t>
            </a:r>
            <a:r>
              <a:rPr lang="tr-TR" dirty="0"/>
              <a:t>/ </a:t>
            </a:r>
            <a:r>
              <a:rPr lang="tr-TR" dirty="0" err="1"/>
              <a:t>áldozat</a:t>
            </a:r>
            <a:r>
              <a:rPr lang="tr-TR" dirty="0"/>
              <a:t>/ </a:t>
            </a:r>
            <a:r>
              <a:rPr lang="tr-TR" dirty="0" err="1"/>
              <a:t>sütemény</a:t>
            </a:r>
            <a:r>
              <a:rPr lang="tr-TR" dirty="0"/>
              <a:t>/ </a:t>
            </a:r>
            <a:r>
              <a:rPr lang="tr-TR" dirty="0" err="1"/>
              <a:t>kiadvány</a:t>
            </a:r>
            <a:r>
              <a:rPr lang="tr-TR" dirty="0"/>
              <a:t>/</a:t>
            </a:r>
            <a:r>
              <a:rPr lang="tr-TR" dirty="0" err="1"/>
              <a:t>nyugalom</a:t>
            </a:r>
            <a:r>
              <a:rPr lang="tr-TR" dirty="0"/>
              <a:t>/</a:t>
            </a:r>
          </a:p>
          <a:p>
            <a:r>
              <a:rPr lang="tr-TR" dirty="0" err="1"/>
              <a:t>boltos</a:t>
            </a:r>
            <a:r>
              <a:rPr lang="tr-TR" dirty="0"/>
              <a:t>/</a:t>
            </a:r>
            <a:r>
              <a:rPr lang="tr-TR" dirty="0" err="1"/>
              <a:t>emberség</a:t>
            </a:r>
            <a:r>
              <a:rPr lang="tr-TR" dirty="0"/>
              <a:t>/</a:t>
            </a:r>
            <a:r>
              <a:rPr lang="tr-TR" dirty="0" err="1"/>
              <a:t>humanizmus</a:t>
            </a:r>
            <a:r>
              <a:rPr lang="tr-TR" dirty="0"/>
              <a:t>/</a:t>
            </a:r>
            <a:r>
              <a:rPr lang="tr-TR" dirty="0" err="1"/>
              <a:t>orvosság</a:t>
            </a:r>
            <a:r>
              <a:rPr lang="tr-TR" dirty="0"/>
              <a:t>/</a:t>
            </a:r>
            <a:r>
              <a:rPr lang="tr-TR" dirty="0" err="1"/>
              <a:t>varróné</a:t>
            </a:r>
            <a:r>
              <a:rPr lang="tr-TR" dirty="0"/>
              <a:t>/</a:t>
            </a:r>
            <a:r>
              <a:rPr lang="tr-TR" dirty="0" err="1"/>
              <a:t>kertész</a:t>
            </a:r>
            <a:r>
              <a:rPr lang="tr-TR" dirty="0"/>
              <a:t>/</a:t>
            </a:r>
            <a:r>
              <a:rPr lang="tr-TR" dirty="0" err="1"/>
              <a:t>szobrászat</a:t>
            </a:r>
            <a:r>
              <a:rPr lang="tr-TR" dirty="0"/>
              <a:t>/</a:t>
            </a:r>
            <a:r>
              <a:rPr lang="tr-TR" dirty="0" err="1"/>
              <a:t>egyetemista</a:t>
            </a:r>
            <a:r>
              <a:rPr lang="tr-TR" dirty="0"/>
              <a:t>/</a:t>
            </a:r>
            <a:r>
              <a:rPr lang="tr-TR" dirty="0" err="1"/>
              <a:t>hónapos</a:t>
            </a:r>
            <a:r>
              <a:rPr lang="tr-TR" dirty="0"/>
              <a:t>/</a:t>
            </a:r>
            <a:r>
              <a:rPr lang="tr-TR" dirty="0" err="1"/>
              <a:t>éves</a:t>
            </a:r>
            <a:r>
              <a:rPr lang="tr-TR" dirty="0"/>
              <a:t>/</a:t>
            </a:r>
            <a:r>
              <a:rPr lang="tr-TR" dirty="0" err="1"/>
              <a:t>idős</a:t>
            </a:r>
            <a:r>
              <a:rPr lang="tr-TR" dirty="0"/>
              <a:t>/ </a:t>
            </a:r>
            <a:r>
              <a:rPr lang="tr-TR" dirty="0" err="1"/>
              <a:t>emberi</a:t>
            </a:r>
            <a:r>
              <a:rPr lang="tr-TR" dirty="0"/>
              <a:t>/</a:t>
            </a:r>
            <a:r>
              <a:rPr lang="tr-TR" dirty="0" err="1"/>
              <a:t>sós</a:t>
            </a:r>
            <a:r>
              <a:rPr lang="tr-TR" dirty="0"/>
              <a:t>/</a:t>
            </a:r>
            <a:r>
              <a:rPr lang="tr-TR" dirty="0" err="1"/>
              <a:t>házbeli</a:t>
            </a:r>
            <a:r>
              <a:rPr lang="tr-TR" dirty="0"/>
              <a:t>/</a:t>
            </a:r>
            <a:r>
              <a:rPr lang="tr-TR" dirty="0" err="1"/>
              <a:t>helybeli</a:t>
            </a:r>
            <a:r>
              <a:rPr lang="tr-TR" dirty="0"/>
              <a:t>/</a:t>
            </a:r>
            <a:r>
              <a:rPr lang="tr-TR" dirty="0" err="1"/>
              <a:t>gondatlanság</a:t>
            </a:r>
            <a:r>
              <a:rPr lang="tr-TR" dirty="0"/>
              <a:t>/</a:t>
            </a:r>
            <a:r>
              <a:rPr lang="tr-TR" dirty="0" err="1"/>
              <a:t>csoki</a:t>
            </a:r>
            <a:r>
              <a:rPr lang="tr-TR" dirty="0"/>
              <a:t>/ </a:t>
            </a:r>
            <a:r>
              <a:rPr lang="tr-TR" dirty="0" err="1"/>
              <a:t>Zoli</a:t>
            </a:r>
            <a:r>
              <a:rPr lang="tr-TR" dirty="0"/>
              <a:t>/Kati/</a:t>
            </a:r>
            <a:r>
              <a:rPr lang="tr-TR" dirty="0" err="1"/>
              <a:t>Erzsike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170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N&gt;N Örnekler: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-zat, -</a:t>
            </a:r>
            <a:r>
              <a:rPr lang="tr-TR" b="1" dirty="0" err="1"/>
              <a:t>zet</a:t>
            </a:r>
            <a:r>
              <a:rPr lang="tr-TR" b="1" dirty="0"/>
              <a:t>; -azat, -</a:t>
            </a:r>
            <a:r>
              <a:rPr lang="tr-TR" b="1" dirty="0" err="1"/>
              <a:t>ezet</a:t>
            </a: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475463"/>
              </p:ext>
            </p:extLst>
          </p:nvPr>
        </p:nvGraphicFramePr>
        <p:xfrm>
          <a:off x="1033153" y="2624447"/>
          <a:ext cx="5946094" cy="1626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3159"/>
                <a:gridCol w="1199407"/>
                <a:gridCol w="1638795"/>
                <a:gridCol w="1884733"/>
              </a:tblGrid>
              <a:tr h="813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háló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ağ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hálózat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şebeke, ağ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13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tábla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şekil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táblázat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tablo, şema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524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ász</a:t>
            </a:r>
            <a:r>
              <a:rPr lang="tr-TR" b="1" dirty="0"/>
              <a:t>, -</a:t>
            </a:r>
            <a:r>
              <a:rPr lang="tr-TR" b="1" dirty="0" err="1"/>
              <a:t>ész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486824"/>
              </p:ext>
            </p:extLst>
          </p:nvPr>
        </p:nvGraphicFramePr>
        <p:xfrm>
          <a:off x="985652" y="1555668"/>
          <a:ext cx="6234544" cy="2837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1391"/>
                <a:gridCol w="1265671"/>
                <a:gridCol w="1697487"/>
                <a:gridCol w="1899995"/>
              </a:tblGrid>
              <a:tr h="709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balık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halász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balıkçı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09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nyelv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dil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nyelvész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dilci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09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lovász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seyis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09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sanat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művész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sanatçı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12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ászat</a:t>
            </a:r>
            <a:r>
              <a:rPr lang="tr-TR" b="1" dirty="0"/>
              <a:t>, -</a:t>
            </a:r>
            <a:r>
              <a:rPr lang="tr-TR" b="1" dirty="0" err="1"/>
              <a:t>észet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379009"/>
              </p:ext>
            </p:extLst>
          </p:nvPr>
        </p:nvGraphicFramePr>
        <p:xfrm>
          <a:off x="1151906" y="1690691"/>
          <a:ext cx="5866431" cy="2358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8147"/>
                <a:gridCol w="3148284"/>
              </a:tblGrid>
              <a:tr h="786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halászat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balıkçılık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86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nyelvészet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dil bilim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86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művészet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sanat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69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b="1" dirty="0"/>
              <a:t>-</a:t>
            </a:r>
            <a:r>
              <a:rPr lang="tr-TR" sz="2700" b="1" dirty="0" err="1" smtClean="0"/>
              <a:t>ista</a:t>
            </a:r>
            <a:r>
              <a:rPr lang="tr-TR" sz="2700" b="1" dirty="0" smtClean="0"/>
              <a:t>				/		-</a:t>
            </a:r>
            <a:r>
              <a:rPr lang="tr-TR" sz="2700" b="1" dirty="0" err="1" smtClean="0"/>
              <a:t>né</a:t>
            </a:r>
            <a:r>
              <a:rPr lang="tr-TR" sz="2700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719117"/>
              </p:ext>
            </p:extLst>
          </p:nvPr>
        </p:nvGraphicFramePr>
        <p:xfrm>
          <a:off x="838201" y="1341912"/>
          <a:ext cx="4185061" cy="7125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5769"/>
                <a:gridCol w="1034120"/>
                <a:gridCol w="1149203"/>
                <a:gridCol w="1025969"/>
              </a:tblGrid>
              <a:tr h="712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egyetem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üniversite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egyetemista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üniversiteli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848439"/>
              </p:ext>
            </p:extLst>
          </p:nvPr>
        </p:nvGraphicFramePr>
        <p:xfrm>
          <a:off x="6282048" y="1341912"/>
          <a:ext cx="4643251" cy="7125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8149"/>
                <a:gridCol w="807522"/>
                <a:gridCol w="1140032"/>
                <a:gridCol w="1757548"/>
              </a:tblGrid>
              <a:tr h="712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Tibor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Tibor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Tiborné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Tibor’un</a:t>
                      </a:r>
                      <a:r>
                        <a:rPr lang="tr-TR" sz="1200" dirty="0">
                          <a:effectLst/>
                        </a:rPr>
                        <a:t> eşi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666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</a:t>
            </a:r>
            <a:r>
              <a:rPr lang="tr-TR" b="1" dirty="0" err="1"/>
              <a:t>ka</a:t>
            </a:r>
            <a:r>
              <a:rPr lang="tr-TR" b="1" dirty="0"/>
              <a:t>, -ke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2134120"/>
              </p:ext>
            </p:extLst>
          </p:nvPr>
        </p:nvGraphicFramePr>
        <p:xfrm>
          <a:off x="1140033" y="1690690"/>
          <a:ext cx="4702628" cy="26041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3183"/>
                <a:gridCol w="2529445"/>
              </a:tblGrid>
              <a:tr h="868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Kati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Katika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68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Erzsi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Erzsike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680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leány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leányka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94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b="1" u="sng" dirty="0" smtClean="0"/>
              <a:t>-</a:t>
            </a:r>
            <a:r>
              <a:rPr lang="tr-TR" b="1" dirty="0" err="1" smtClean="0"/>
              <a:t>cska</a:t>
            </a:r>
            <a:r>
              <a:rPr lang="tr-TR" b="1" dirty="0"/>
              <a:t>, -</a:t>
            </a:r>
            <a:r>
              <a:rPr lang="tr-TR" b="1" dirty="0" err="1"/>
              <a:t>cske</a:t>
            </a:r>
            <a:r>
              <a:rPr lang="tr-TR" b="1" dirty="0"/>
              <a:t>, -</a:t>
            </a:r>
            <a:r>
              <a:rPr lang="tr-TR" b="1" dirty="0" err="1"/>
              <a:t>acska</a:t>
            </a:r>
            <a:r>
              <a:rPr lang="tr-TR" b="1" dirty="0"/>
              <a:t>, -</a:t>
            </a:r>
            <a:r>
              <a:rPr lang="tr-TR" b="1" dirty="0" err="1"/>
              <a:t>ecske</a:t>
            </a:r>
            <a:r>
              <a:rPr lang="tr-TR" b="1" dirty="0"/>
              <a:t>, -</a:t>
            </a:r>
            <a:r>
              <a:rPr lang="tr-TR" b="1" dirty="0" err="1"/>
              <a:t>ocska</a:t>
            </a:r>
            <a:r>
              <a:rPr lang="tr-TR" b="1" dirty="0"/>
              <a:t>, -</a:t>
            </a:r>
            <a:r>
              <a:rPr lang="tr-TR" b="1" dirty="0" err="1"/>
              <a:t>öcske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8789818"/>
              </p:ext>
            </p:extLst>
          </p:nvPr>
        </p:nvGraphicFramePr>
        <p:xfrm>
          <a:off x="997527" y="2137557"/>
          <a:ext cx="6424551" cy="1769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6286"/>
                <a:gridCol w="1413164"/>
                <a:gridCol w="1840675"/>
                <a:gridCol w="1864426"/>
              </a:tblGrid>
              <a:tr h="884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alma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elma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almácska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küçük/minik elma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8847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könyv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kitap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könyvecske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küçük, az yapraklı vb. kitap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646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İsimlerden sıfat yapma eklerinden örnekler: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-s, -as, -</a:t>
            </a:r>
            <a:r>
              <a:rPr lang="tr-TR" b="1" dirty="0" err="1"/>
              <a:t>os</a:t>
            </a:r>
            <a:r>
              <a:rPr lang="tr-TR" b="1" dirty="0"/>
              <a:t>, -es, -</a:t>
            </a:r>
            <a:r>
              <a:rPr lang="tr-TR" b="1" dirty="0" err="1"/>
              <a:t>ös</a:t>
            </a:r>
            <a:endParaRPr lang="tr-TR" dirty="0"/>
          </a:p>
          <a:p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786029"/>
              </p:ext>
            </p:extLst>
          </p:nvPr>
        </p:nvGraphicFramePr>
        <p:xfrm>
          <a:off x="838200" y="2612570"/>
          <a:ext cx="6003580" cy="2363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9792"/>
                <a:gridCol w="1091980"/>
                <a:gridCol w="1527848"/>
                <a:gridCol w="2183960"/>
              </a:tblGrid>
              <a:tr h="7877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só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tuz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sós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tuzlu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877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erő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güç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erős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güçlü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7877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kalap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şapka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 err="1">
                          <a:effectLst/>
                        </a:rPr>
                        <a:t>kalapos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şapkalı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73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-ú, -ű, -</a:t>
            </a:r>
            <a:r>
              <a:rPr lang="tr-TR" b="1" dirty="0" err="1"/>
              <a:t>jú</a:t>
            </a:r>
            <a:r>
              <a:rPr lang="tr-TR" b="1" dirty="0"/>
              <a:t>, -</a:t>
            </a:r>
            <a:r>
              <a:rPr lang="tr-TR" b="1" dirty="0" err="1"/>
              <a:t>jű</a:t>
            </a:r>
            <a:r>
              <a:rPr lang="tr-TR" dirty="0"/>
              <a:t> 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761315"/>
              </p:ext>
            </p:extLst>
          </p:nvPr>
        </p:nvGraphicFramePr>
        <p:xfrm>
          <a:off x="1211284" y="1947553"/>
          <a:ext cx="7157382" cy="22494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884"/>
                <a:gridCol w="1275890"/>
                <a:gridCol w="2125816"/>
                <a:gridCol w="2409792"/>
              </a:tblGrid>
              <a:tr h="11247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szín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renk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… színű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…renkli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11247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természet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tabiat, doğa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… természetű</a:t>
                      </a:r>
                      <a:endParaRPr lang="tr-T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…tabiatlı, …huylu</a:t>
                      </a:r>
                      <a:endParaRPr lang="tr-T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717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450</Words>
  <Application>Microsoft Office PowerPoint</Application>
  <PresentationFormat>Geniş ekran</PresentationFormat>
  <Paragraphs>119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Teması</vt:lpstr>
      <vt:lpstr>Sözcük Bilgisi 9.Hafta</vt:lpstr>
      <vt:lpstr>N&gt;N Örnekler: </vt:lpstr>
      <vt:lpstr>-ász, -ész  </vt:lpstr>
      <vt:lpstr>-ászat, -észet </vt:lpstr>
      <vt:lpstr>-ista    /  -né   </vt:lpstr>
      <vt:lpstr>-ka, -ke </vt:lpstr>
      <vt:lpstr>  -cska, -cske, -acska, -ecske, -ocska, -öcske </vt:lpstr>
      <vt:lpstr>İsimlerden sıfat yapma eklerinden örnekler: </vt:lpstr>
      <vt:lpstr>-ú, -ű, -jú, -jű  </vt:lpstr>
      <vt:lpstr> -i  </vt:lpstr>
      <vt:lpstr>-tlan, -tlen ; -talan, -telen ; -atlan, -etlen  </vt:lpstr>
      <vt:lpstr>N&gt;V Bazı örnekler: </vt:lpstr>
      <vt:lpstr>Sayı adı yapan yapım ekleri: </vt:lpstr>
      <vt:lpstr>Alıştırma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9.Hafta</dc:title>
  <dc:creator>Alpertunga Altaylı</dc:creator>
  <cp:lastModifiedBy>Pc</cp:lastModifiedBy>
  <cp:revision>4</cp:revision>
  <dcterms:created xsi:type="dcterms:W3CDTF">2018-04-01T17:07:16Z</dcterms:created>
  <dcterms:modified xsi:type="dcterms:W3CDTF">2018-04-02T08:31:51Z</dcterms:modified>
</cp:coreProperties>
</file>