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7" r:id="rId6"/>
    <p:sldId id="268" r:id="rId7"/>
    <p:sldId id="269" r:id="rId8"/>
    <p:sldId id="270"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tr-TR" smtClean="0"/>
              <a:t>Asıl başlık stili için tıklatın</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E10AC504-BCD5-48CD-8F49-B35EEC0F3893}" type="datetimeFigureOut">
              <a:rPr lang="tr-TR" smtClean="0"/>
              <a:t>1.04.2018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BE55613-92D5-4C77-91E9-0B4BB3F5A547}" type="slidenum">
              <a:rPr lang="tr-TR" smtClean="0"/>
              <a:t>‹#›</a:t>
            </a:fld>
            <a:endParaRPr lang="tr-TR"/>
          </a:p>
        </p:txBody>
      </p:sp>
    </p:spTree>
    <p:extLst>
      <p:ext uri="{BB962C8B-B14F-4D97-AF65-F5344CB8AC3E}">
        <p14:creationId xmlns:p14="http://schemas.microsoft.com/office/powerpoint/2010/main" val="39387060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10AC504-BCD5-48CD-8F49-B35EEC0F3893}" type="datetimeFigureOut">
              <a:rPr lang="tr-TR" smtClean="0"/>
              <a:t>1.04.2018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BE55613-92D5-4C77-91E9-0B4BB3F5A547}" type="slidenum">
              <a:rPr lang="tr-TR" smtClean="0"/>
              <a:t>‹#›</a:t>
            </a:fld>
            <a:endParaRPr lang="tr-TR"/>
          </a:p>
        </p:txBody>
      </p:sp>
    </p:spTree>
    <p:extLst>
      <p:ext uri="{BB962C8B-B14F-4D97-AF65-F5344CB8AC3E}">
        <p14:creationId xmlns:p14="http://schemas.microsoft.com/office/powerpoint/2010/main" val="1837493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10AC504-BCD5-48CD-8F49-B35EEC0F3893}" type="datetimeFigureOut">
              <a:rPr lang="tr-TR" smtClean="0"/>
              <a:t>1.04.2018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BE55613-92D5-4C77-91E9-0B4BB3F5A547}" type="slidenum">
              <a:rPr lang="tr-TR" smtClean="0"/>
              <a:t>‹#›</a:t>
            </a:fld>
            <a:endParaRPr lang="tr-TR"/>
          </a:p>
        </p:txBody>
      </p:sp>
    </p:spTree>
    <p:extLst>
      <p:ext uri="{BB962C8B-B14F-4D97-AF65-F5344CB8AC3E}">
        <p14:creationId xmlns:p14="http://schemas.microsoft.com/office/powerpoint/2010/main" val="12660620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10AC504-BCD5-48CD-8F49-B35EEC0F3893}" type="datetimeFigureOut">
              <a:rPr lang="tr-TR" smtClean="0"/>
              <a:t>1.04.2018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BE55613-92D5-4C77-91E9-0B4BB3F5A547}" type="slidenum">
              <a:rPr lang="tr-TR" smtClean="0"/>
              <a:t>‹#›</a:t>
            </a:fld>
            <a:endParaRPr lang="tr-TR"/>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4149519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10AC504-BCD5-48CD-8F49-B35EEC0F3893}" type="datetimeFigureOut">
              <a:rPr lang="tr-TR" smtClean="0"/>
              <a:t>1.04.2018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BE55613-92D5-4C77-91E9-0B4BB3F5A547}" type="slidenum">
              <a:rPr lang="tr-TR" smtClean="0"/>
              <a:t>‹#›</a:t>
            </a:fld>
            <a:endParaRPr lang="tr-TR"/>
          </a:p>
        </p:txBody>
      </p:sp>
    </p:spTree>
    <p:extLst>
      <p:ext uri="{BB962C8B-B14F-4D97-AF65-F5344CB8AC3E}">
        <p14:creationId xmlns:p14="http://schemas.microsoft.com/office/powerpoint/2010/main" val="26278851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3" name="Date Placeholder 2"/>
          <p:cNvSpPr>
            <a:spLocks noGrp="1"/>
          </p:cNvSpPr>
          <p:nvPr>
            <p:ph type="dt" sz="half" idx="10"/>
          </p:nvPr>
        </p:nvSpPr>
        <p:spPr/>
        <p:txBody>
          <a:bodyPr/>
          <a:lstStyle/>
          <a:p>
            <a:fld id="{E10AC504-BCD5-48CD-8F49-B35EEC0F3893}" type="datetimeFigureOut">
              <a:rPr lang="tr-TR" smtClean="0"/>
              <a:t>1.04.2018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BE55613-92D5-4C77-91E9-0B4BB3F5A547}" type="slidenum">
              <a:rPr lang="tr-TR" smtClean="0"/>
              <a:t>‹#›</a:t>
            </a:fld>
            <a:endParaRPr lang="tr-TR"/>
          </a:p>
        </p:txBody>
      </p:sp>
    </p:spTree>
    <p:extLst>
      <p:ext uri="{BB962C8B-B14F-4D97-AF65-F5344CB8AC3E}">
        <p14:creationId xmlns:p14="http://schemas.microsoft.com/office/powerpoint/2010/main" val="3768743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3" name="Date Placeholder 2"/>
          <p:cNvSpPr>
            <a:spLocks noGrp="1"/>
          </p:cNvSpPr>
          <p:nvPr>
            <p:ph type="dt" sz="half" idx="10"/>
          </p:nvPr>
        </p:nvSpPr>
        <p:spPr/>
        <p:txBody>
          <a:bodyPr/>
          <a:lstStyle/>
          <a:p>
            <a:fld id="{E10AC504-BCD5-48CD-8F49-B35EEC0F3893}" type="datetimeFigureOut">
              <a:rPr lang="tr-TR" smtClean="0"/>
              <a:t>1.04.2018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BE55613-92D5-4C77-91E9-0B4BB3F5A547}" type="slidenum">
              <a:rPr lang="tr-TR" smtClean="0"/>
              <a:t>‹#›</a:t>
            </a:fld>
            <a:endParaRPr lang="tr-TR"/>
          </a:p>
        </p:txBody>
      </p:sp>
    </p:spTree>
    <p:extLst>
      <p:ext uri="{BB962C8B-B14F-4D97-AF65-F5344CB8AC3E}">
        <p14:creationId xmlns:p14="http://schemas.microsoft.com/office/powerpoint/2010/main" val="27853654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smtClean="0"/>
              <a:t>Asıl başlık stili için tıklatın</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10AC504-BCD5-48CD-8F49-B35EEC0F3893}" type="datetimeFigureOut">
              <a:rPr lang="tr-TR" smtClean="0"/>
              <a:t>1.04.2018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BE55613-92D5-4C77-91E9-0B4BB3F5A547}" type="slidenum">
              <a:rPr lang="tr-TR" smtClean="0"/>
              <a:t>‹#›</a:t>
            </a:fld>
            <a:endParaRPr lang="tr-TR"/>
          </a:p>
        </p:txBody>
      </p:sp>
    </p:spTree>
    <p:extLst>
      <p:ext uri="{BB962C8B-B14F-4D97-AF65-F5344CB8AC3E}">
        <p14:creationId xmlns:p14="http://schemas.microsoft.com/office/powerpoint/2010/main" val="26691941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tr-TR" smtClean="0"/>
              <a:t>Asıl başlık stili için tıklatın</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10AC504-BCD5-48CD-8F49-B35EEC0F3893}" type="datetimeFigureOut">
              <a:rPr lang="tr-TR" smtClean="0"/>
              <a:t>1.04.2018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BE55613-92D5-4C77-91E9-0B4BB3F5A547}" type="slidenum">
              <a:rPr lang="tr-TR" smtClean="0"/>
              <a:t>‹#›</a:t>
            </a:fld>
            <a:endParaRPr lang="tr-TR"/>
          </a:p>
        </p:txBody>
      </p:sp>
    </p:spTree>
    <p:extLst>
      <p:ext uri="{BB962C8B-B14F-4D97-AF65-F5344CB8AC3E}">
        <p14:creationId xmlns:p14="http://schemas.microsoft.com/office/powerpoint/2010/main" val="14139679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smtClean="0"/>
              <a:t>Asıl başlık stili için tıklatın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10AC504-BCD5-48CD-8F49-B35EEC0F3893}" type="datetimeFigureOut">
              <a:rPr lang="tr-TR" smtClean="0"/>
              <a:t>1.04.2018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BE55613-92D5-4C77-91E9-0B4BB3F5A547}" type="slidenum">
              <a:rPr lang="tr-TR" smtClean="0"/>
              <a:t>‹#›</a:t>
            </a:fld>
            <a:endParaRPr lang="tr-TR"/>
          </a:p>
        </p:txBody>
      </p:sp>
    </p:spTree>
    <p:extLst>
      <p:ext uri="{BB962C8B-B14F-4D97-AF65-F5344CB8AC3E}">
        <p14:creationId xmlns:p14="http://schemas.microsoft.com/office/powerpoint/2010/main" val="3308131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tr-TR" smtClean="0"/>
              <a:t>Asıl başlık stili için tıklatın</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10AC504-BCD5-48CD-8F49-B35EEC0F3893}" type="datetimeFigureOut">
              <a:rPr lang="tr-TR" smtClean="0"/>
              <a:t>1.04.2018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BE55613-92D5-4C77-91E9-0B4BB3F5A547}" type="slidenum">
              <a:rPr lang="tr-TR" smtClean="0"/>
              <a:t>‹#›</a:t>
            </a:fld>
            <a:endParaRPr lang="tr-TR"/>
          </a:p>
        </p:txBody>
      </p:sp>
    </p:spTree>
    <p:extLst>
      <p:ext uri="{BB962C8B-B14F-4D97-AF65-F5344CB8AC3E}">
        <p14:creationId xmlns:p14="http://schemas.microsoft.com/office/powerpoint/2010/main" val="35814527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smtClean="0"/>
              <a:t>Asıl başlık stili için tıklatın</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10AC504-BCD5-48CD-8F49-B35EEC0F3893}" type="datetimeFigureOut">
              <a:rPr lang="tr-TR" smtClean="0"/>
              <a:t>1.04.2018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BE55613-92D5-4C77-91E9-0B4BB3F5A547}" type="slidenum">
              <a:rPr lang="tr-TR" smtClean="0"/>
              <a:t>‹#›</a:t>
            </a:fld>
            <a:endParaRPr lang="tr-TR"/>
          </a:p>
        </p:txBody>
      </p:sp>
    </p:spTree>
    <p:extLst>
      <p:ext uri="{BB962C8B-B14F-4D97-AF65-F5344CB8AC3E}">
        <p14:creationId xmlns:p14="http://schemas.microsoft.com/office/powerpoint/2010/main" val="10373266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2" name="Content Placeholder 3"/>
          <p:cNvSpPr>
            <a:spLocks noGrp="1"/>
          </p:cNvSpPr>
          <p:nvPr>
            <p:ph sz="quarter" idx="13"/>
          </p:nvPr>
        </p:nvSpPr>
        <p:spPr>
          <a:xfrm>
            <a:off x="913774" y="3051012"/>
            <a:ext cx="5106027" cy="2740187"/>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3" name="Content Placeholder 5"/>
          <p:cNvSpPr>
            <a:spLocks noGrp="1"/>
          </p:cNvSpPr>
          <p:nvPr>
            <p:ph sz="quarter" idx="14"/>
          </p:nvPr>
        </p:nvSpPr>
        <p:spPr>
          <a:xfrm>
            <a:off x="6172200" y="3051012"/>
            <a:ext cx="5105401" cy="2740187"/>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10AC504-BCD5-48CD-8F49-B35EEC0F3893}" type="datetimeFigureOut">
              <a:rPr lang="tr-TR" smtClean="0"/>
              <a:t>1.04.2018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BE55613-92D5-4C77-91E9-0B4BB3F5A547}" type="slidenum">
              <a:rPr lang="tr-TR" smtClean="0"/>
              <a:t>‹#›</a:t>
            </a:fld>
            <a:endParaRPr lang="tr-TR"/>
          </a:p>
        </p:txBody>
      </p:sp>
    </p:spTree>
    <p:extLst>
      <p:ext uri="{BB962C8B-B14F-4D97-AF65-F5344CB8AC3E}">
        <p14:creationId xmlns:p14="http://schemas.microsoft.com/office/powerpoint/2010/main" val="10906524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E10AC504-BCD5-48CD-8F49-B35EEC0F3893}" type="datetimeFigureOut">
              <a:rPr lang="tr-TR" smtClean="0"/>
              <a:t>1.04.2018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BE55613-92D5-4C77-91E9-0B4BB3F5A547}" type="slidenum">
              <a:rPr lang="tr-TR" smtClean="0"/>
              <a:t>‹#›</a:t>
            </a:fld>
            <a:endParaRPr lang="tr-TR"/>
          </a:p>
        </p:txBody>
      </p:sp>
    </p:spTree>
    <p:extLst>
      <p:ext uri="{BB962C8B-B14F-4D97-AF65-F5344CB8AC3E}">
        <p14:creationId xmlns:p14="http://schemas.microsoft.com/office/powerpoint/2010/main" val="38309048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E10AC504-BCD5-48CD-8F49-B35EEC0F3893}" type="datetimeFigureOut">
              <a:rPr lang="tr-TR" smtClean="0"/>
              <a:t>1.04.2018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DBE55613-92D5-4C77-91E9-0B4BB3F5A547}" type="slidenum">
              <a:rPr lang="tr-TR" smtClean="0"/>
              <a:t>‹#›</a:t>
            </a:fld>
            <a:endParaRPr lang="tr-TR"/>
          </a:p>
        </p:txBody>
      </p:sp>
    </p:spTree>
    <p:extLst>
      <p:ext uri="{BB962C8B-B14F-4D97-AF65-F5344CB8AC3E}">
        <p14:creationId xmlns:p14="http://schemas.microsoft.com/office/powerpoint/2010/main" val="4400988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tr-TR" smtClean="0"/>
              <a:t>Asıl başlık stili için tıklatın</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10AC504-BCD5-48CD-8F49-B35EEC0F3893}" type="datetimeFigureOut">
              <a:rPr lang="tr-TR" smtClean="0"/>
              <a:t>1.04.2018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BE55613-92D5-4C77-91E9-0B4BB3F5A547}" type="slidenum">
              <a:rPr lang="tr-TR" smtClean="0"/>
              <a:t>‹#›</a:t>
            </a:fld>
            <a:endParaRPr lang="tr-TR"/>
          </a:p>
        </p:txBody>
      </p:sp>
    </p:spTree>
    <p:extLst>
      <p:ext uri="{BB962C8B-B14F-4D97-AF65-F5344CB8AC3E}">
        <p14:creationId xmlns:p14="http://schemas.microsoft.com/office/powerpoint/2010/main" val="5697268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10AC504-BCD5-48CD-8F49-B35EEC0F3893}" type="datetimeFigureOut">
              <a:rPr lang="tr-TR" smtClean="0"/>
              <a:t>1.04.2018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BE55613-92D5-4C77-91E9-0B4BB3F5A547}" type="slidenum">
              <a:rPr lang="tr-TR" smtClean="0"/>
              <a:t>‹#›</a:t>
            </a:fld>
            <a:endParaRPr lang="tr-TR"/>
          </a:p>
        </p:txBody>
      </p:sp>
    </p:spTree>
    <p:extLst>
      <p:ext uri="{BB962C8B-B14F-4D97-AF65-F5344CB8AC3E}">
        <p14:creationId xmlns:p14="http://schemas.microsoft.com/office/powerpoint/2010/main" val="32745707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7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E10AC504-BCD5-48CD-8F49-B35EEC0F3893}" type="datetimeFigureOut">
              <a:rPr lang="tr-TR" smtClean="0"/>
              <a:t>1.04.2018</a:t>
            </a:fld>
            <a:endParaRPr lang="tr-TR"/>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tr-TR"/>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DBE55613-92D5-4C77-91E9-0B4BB3F5A547}" type="slidenum">
              <a:rPr lang="tr-TR" smtClean="0"/>
              <a:t>‹#›</a:t>
            </a:fld>
            <a:endParaRPr lang="tr-TR"/>
          </a:p>
        </p:txBody>
      </p:sp>
    </p:spTree>
    <p:extLst>
      <p:ext uri="{BB962C8B-B14F-4D97-AF65-F5344CB8AC3E}">
        <p14:creationId xmlns:p14="http://schemas.microsoft.com/office/powerpoint/2010/main" val="3202562580"/>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OKUL ÖNCESİ DÖNEMDE DEĞERLER EĞİTİMİNİN YERİ VE ÖNEMİ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6666777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374073" y="623455"/>
            <a:ext cx="11028218" cy="5016758"/>
          </a:xfrm>
          <a:prstGeom prst="rect">
            <a:avLst/>
          </a:prstGeom>
          <a:noFill/>
        </p:spPr>
        <p:txBody>
          <a:bodyPr wrap="square" rtlCol="0">
            <a:spAutoFit/>
          </a:bodyPr>
          <a:lstStyle/>
          <a:p>
            <a:r>
              <a:rPr lang="tr-TR" sz="4000" dirty="0" smtClean="0"/>
              <a:t>KİŞİLİK, BİREYİN SOSYAL, AHLAKİ, ZİHİNSEL VE FİZİKSEL ÖZELLİKLERİNİN DİNAMİK BİR BİÇİMDE BÜTÜNLEŞMESİDİR.</a:t>
            </a:r>
          </a:p>
          <a:p>
            <a:endParaRPr lang="tr-TR" sz="4000" dirty="0"/>
          </a:p>
          <a:p>
            <a:r>
              <a:rPr lang="tr-TR" sz="4000" dirty="0" smtClean="0"/>
              <a:t>OKUL ÖNCESİ EĞİTİM; ÇOCUKLARIN SAĞLIKLI KİŞİLİK GELİŞTİRMELERİNE, SOSYALLEŞMELERİNE VE KÜLTÜREL DEĞERLERİ ÖZÜMSEMELERİNE FIRSAT SAĞLAR.</a:t>
            </a:r>
            <a:endParaRPr lang="tr-TR" sz="4000" dirty="0"/>
          </a:p>
        </p:txBody>
      </p:sp>
    </p:spTree>
    <p:extLst>
      <p:ext uri="{BB962C8B-B14F-4D97-AF65-F5344CB8AC3E}">
        <p14:creationId xmlns:p14="http://schemas.microsoft.com/office/powerpoint/2010/main" val="2350201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60218" y="595745"/>
            <a:ext cx="11249891" cy="1200329"/>
          </a:xfrm>
          <a:prstGeom prst="rect">
            <a:avLst/>
          </a:prstGeom>
          <a:noFill/>
        </p:spPr>
        <p:txBody>
          <a:bodyPr wrap="square" rtlCol="0">
            <a:spAutoFit/>
          </a:bodyPr>
          <a:lstStyle/>
          <a:p>
            <a:pPr algn="ctr"/>
            <a:r>
              <a:rPr lang="tr-TR" sz="3600" dirty="0" smtClean="0"/>
              <a:t>OKUL ÖNCESİ DÖNEMDE DEĞERLER EĞİTİMİNİN GELİŞİMSEL AÇIDAN ÖNEMİ</a:t>
            </a:r>
            <a:endParaRPr lang="tr-TR" sz="3600" dirty="0"/>
          </a:p>
        </p:txBody>
      </p:sp>
      <p:sp>
        <p:nvSpPr>
          <p:cNvPr id="3" name="Metin kutusu 2"/>
          <p:cNvSpPr txBox="1"/>
          <p:nvPr/>
        </p:nvSpPr>
        <p:spPr>
          <a:xfrm>
            <a:off x="581891" y="2396836"/>
            <a:ext cx="10903527" cy="3108543"/>
          </a:xfrm>
          <a:prstGeom prst="rect">
            <a:avLst/>
          </a:prstGeom>
          <a:noFill/>
        </p:spPr>
        <p:txBody>
          <a:bodyPr wrap="square" rtlCol="0">
            <a:spAutoFit/>
          </a:bodyPr>
          <a:lstStyle/>
          <a:p>
            <a:r>
              <a:rPr lang="tr-TR" sz="2800" dirty="0" smtClean="0"/>
              <a:t>DEĞERLER EĞİTİMİ, ÇOCUĞUN BİLİŞSEL VE SOSYAL-DUYGUSAL GELİŞİM ALANLARIYLA YAKINDAN İLGİLİDİR. DEĞERLERİN GELİŞİMİ DOĞRUDAN SOSYALLEŞME SÜRECİ İÇİNDE GERÇEKLEŞİR. </a:t>
            </a:r>
          </a:p>
          <a:p>
            <a:endParaRPr lang="tr-TR" sz="2800" dirty="0"/>
          </a:p>
          <a:p>
            <a:r>
              <a:rPr lang="tr-TR" sz="2800" dirty="0" smtClean="0"/>
              <a:t>KİŞİLİĞİN ÖNEMLİ BİR PARÇASINI OLUŞTURAN AHLAK GELİŞİMİ, ÇOCUĞUN SOSYALLEŞME SÜRECİNDE NEYİN İYİ NEYİN KÖTÜ OLDUĞUNA İLİŞKİN BİLİNÇ GELİŞTİRMESİYLE İLGİLİDİR.</a:t>
            </a:r>
            <a:endParaRPr lang="tr-TR" sz="2800" dirty="0"/>
          </a:p>
        </p:txBody>
      </p:sp>
    </p:spTree>
    <p:extLst>
      <p:ext uri="{BB962C8B-B14F-4D97-AF65-F5344CB8AC3E}">
        <p14:creationId xmlns:p14="http://schemas.microsoft.com/office/powerpoint/2010/main" val="2863308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04800" y="138545"/>
            <a:ext cx="11540836" cy="1446550"/>
          </a:xfrm>
          <a:prstGeom prst="rect">
            <a:avLst/>
          </a:prstGeom>
          <a:noFill/>
        </p:spPr>
        <p:txBody>
          <a:bodyPr wrap="square" rtlCol="0">
            <a:spAutoFit/>
          </a:bodyPr>
          <a:lstStyle/>
          <a:p>
            <a:pPr algn="ctr"/>
            <a:r>
              <a:rPr lang="tr-TR" sz="4400" b="1" dirty="0" smtClean="0">
                <a:effectLst>
                  <a:outerShdw blurRad="38100" dist="38100" dir="2700000" algn="tl">
                    <a:srgbClr val="000000">
                      <a:alpha val="43137"/>
                    </a:srgbClr>
                  </a:outerShdw>
                </a:effectLst>
              </a:rPr>
              <a:t>OKUL ÖNCESİ DÖNEMDE </a:t>
            </a:r>
          </a:p>
          <a:p>
            <a:pPr algn="ctr"/>
            <a:r>
              <a:rPr lang="tr-TR" sz="4400" b="1" dirty="0" smtClean="0">
                <a:effectLst>
                  <a:outerShdw blurRad="38100" dist="38100" dir="2700000" algn="tl">
                    <a:srgbClr val="000000">
                      <a:alpha val="43137"/>
                    </a:srgbClr>
                  </a:outerShdw>
                </a:effectLst>
              </a:rPr>
              <a:t>DEĞERLER EĞİTİMİNİN KAPSAMI</a:t>
            </a:r>
            <a:endParaRPr lang="tr-TR" sz="4400" b="1" dirty="0">
              <a:effectLst>
                <a:outerShdw blurRad="38100" dist="38100" dir="2700000" algn="tl">
                  <a:srgbClr val="000000">
                    <a:alpha val="43137"/>
                  </a:srgbClr>
                </a:outerShdw>
              </a:effectLst>
            </a:endParaRPr>
          </a:p>
        </p:txBody>
      </p:sp>
      <p:sp>
        <p:nvSpPr>
          <p:cNvPr id="3" name="Metin kutusu 2"/>
          <p:cNvSpPr txBox="1"/>
          <p:nvPr/>
        </p:nvSpPr>
        <p:spPr>
          <a:xfrm>
            <a:off x="207820" y="2438396"/>
            <a:ext cx="11623964" cy="3170099"/>
          </a:xfrm>
          <a:prstGeom prst="rect">
            <a:avLst/>
          </a:prstGeom>
          <a:noFill/>
        </p:spPr>
        <p:txBody>
          <a:bodyPr wrap="square" rtlCol="0">
            <a:spAutoFit/>
          </a:bodyPr>
          <a:lstStyle/>
          <a:p>
            <a:pPr marL="457200" indent="-457200">
              <a:buFont typeface="Arial" panose="020B0604020202020204" pitchFamily="34" charset="0"/>
              <a:buChar char="•"/>
            </a:pPr>
            <a:r>
              <a:rPr lang="tr-TR" sz="4000" dirty="0" smtClean="0"/>
              <a:t>OKULDA ÇOCUKLARA DEĞERLERİ ÖĞRETMELİ MİYİZ?</a:t>
            </a:r>
          </a:p>
          <a:p>
            <a:endParaRPr lang="tr-TR" sz="4000" dirty="0" smtClean="0"/>
          </a:p>
          <a:p>
            <a:r>
              <a:rPr lang="tr-TR" sz="4000" dirty="0" smtClean="0"/>
              <a:t>YA DA</a:t>
            </a:r>
          </a:p>
          <a:p>
            <a:endParaRPr lang="tr-TR" sz="4000" dirty="0" smtClean="0"/>
          </a:p>
          <a:p>
            <a:pPr marL="457200" indent="-457200">
              <a:buFont typeface="Arial" panose="020B0604020202020204" pitchFamily="34" charset="0"/>
              <a:buChar char="•"/>
            </a:pPr>
            <a:r>
              <a:rPr lang="tr-TR" sz="4000" dirty="0" smtClean="0"/>
              <a:t>HANGİ DEĞERLERİ ÖĞRETMELİYİZ?</a:t>
            </a:r>
            <a:endParaRPr lang="tr-TR" sz="4000" dirty="0"/>
          </a:p>
        </p:txBody>
      </p:sp>
    </p:spTree>
    <p:extLst>
      <p:ext uri="{BB962C8B-B14F-4D97-AF65-F5344CB8AC3E}">
        <p14:creationId xmlns:p14="http://schemas.microsoft.com/office/powerpoint/2010/main" val="35060922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04800" y="138545"/>
            <a:ext cx="11540836" cy="1446550"/>
          </a:xfrm>
          <a:prstGeom prst="rect">
            <a:avLst/>
          </a:prstGeom>
          <a:noFill/>
        </p:spPr>
        <p:txBody>
          <a:bodyPr wrap="square" rtlCol="0">
            <a:spAutoFit/>
          </a:bodyPr>
          <a:lstStyle/>
          <a:p>
            <a:pPr algn="ctr"/>
            <a:r>
              <a:rPr lang="tr-TR" sz="4400" b="1" dirty="0" smtClean="0">
                <a:effectLst>
                  <a:outerShdw blurRad="38100" dist="38100" dir="2700000" algn="tl">
                    <a:srgbClr val="000000">
                      <a:alpha val="43137"/>
                    </a:srgbClr>
                  </a:outerShdw>
                </a:effectLst>
              </a:rPr>
              <a:t>OKUL ÖNCESİ DÖNEMDE </a:t>
            </a:r>
          </a:p>
          <a:p>
            <a:pPr algn="ctr"/>
            <a:r>
              <a:rPr lang="tr-TR" sz="4400" b="1" dirty="0" smtClean="0">
                <a:effectLst>
                  <a:outerShdw blurRad="38100" dist="38100" dir="2700000" algn="tl">
                    <a:srgbClr val="000000">
                      <a:alpha val="43137"/>
                    </a:srgbClr>
                  </a:outerShdw>
                </a:effectLst>
              </a:rPr>
              <a:t>DEĞERLER EĞİTİMİNİN KAPSAMI</a:t>
            </a:r>
            <a:endParaRPr lang="tr-TR" sz="4400" b="1" dirty="0">
              <a:effectLst>
                <a:outerShdw blurRad="38100" dist="38100" dir="2700000" algn="tl">
                  <a:srgbClr val="000000">
                    <a:alpha val="43137"/>
                  </a:srgbClr>
                </a:outerShdw>
              </a:effectLst>
            </a:endParaRPr>
          </a:p>
        </p:txBody>
      </p:sp>
      <p:sp>
        <p:nvSpPr>
          <p:cNvPr id="3" name="Metin kutusu 2"/>
          <p:cNvSpPr txBox="1"/>
          <p:nvPr/>
        </p:nvSpPr>
        <p:spPr>
          <a:xfrm>
            <a:off x="207820" y="1565558"/>
            <a:ext cx="11623964" cy="4401205"/>
          </a:xfrm>
          <a:prstGeom prst="rect">
            <a:avLst/>
          </a:prstGeom>
          <a:noFill/>
        </p:spPr>
        <p:txBody>
          <a:bodyPr wrap="square" rtlCol="0">
            <a:spAutoFit/>
          </a:bodyPr>
          <a:lstStyle/>
          <a:p>
            <a:pPr marL="571500" indent="-571500">
              <a:buFont typeface="Arial" panose="020B0604020202020204" pitchFamily="34" charset="0"/>
              <a:buChar char="•"/>
            </a:pPr>
            <a:endParaRPr lang="tr-TR" sz="2800" dirty="0" smtClean="0"/>
          </a:p>
          <a:p>
            <a:pPr marL="571500" indent="-571500">
              <a:buFont typeface="Arial" panose="020B0604020202020204" pitchFamily="34" charset="0"/>
              <a:buChar char="•"/>
            </a:pPr>
            <a:r>
              <a:rPr lang="tr-TR" sz="2800" dirty="0" smtClean="0"/>
              <a:t>DEĞERLER EĞİTİMİNDE TARAFSIZ, YARARLI, EVRENSEL OLARAK ÜZERİNDE UZLAŞILAN ÇOĞULCU BİR TOPLUMUN İÇİNDEKİ DEĞERLERE YER VERİLMELİDİR.</a:t>
            </a:r>
          </a:p>
          <a:p>
            <a:pPr marL="571500" indent="-571500">
              <a:buFont typeface="Arial" panose="020B0604020202020204" pitchFamily="34" charset="0"/>
              <a:buChar char="•"/>
            </a:pPr>
            <a:endParaRPr lang="tr-TR" sz="2800" dirty="0"/>
          </a:p>
          <a:p>
            <a:endParaRPr lang="tr-TR" sz="2800" dirty="0" smtClean="0"/>
          </a:p>
          <a:p>
            <a:pPr marL="571500" indent="-571500">
              <a:buFont typeface="Arial" panose="020B0604020202020204" pitchFamily="34" charset="0"/>
              <a:buChar char="•"/>
            </a:pPr>
            <a:r>
              <a:rPr lang="tr-TR" sz="2800" dirty="0" smtClean="0"/>
              <a:t>DEĞERLER EĞİTİMİNDE SAYGI VE SORUMLULUK İKİ TEMEL DEĞER OLARAK ÖN PLANA ÇIKAR. BU DEĞERLER SAĞLIKLI KİŞİLİK GELİŞİMİ, KİŞİLER ARASI İLİŞKİLERE ÖZEN GÖSTERME, DEMOKRATİK BİR TOPLUM VE BARIŞ DOLU BİR DÜNYA İÇİN GEREKLİDİR.</a:t>
            </a:r>
            <a:endParaRPr lang="tr-TR" sz="2800" dirty="0"/>
          </a:p>
        </p:txBody>
      </p:sp>
    </p:spTree>
    <p:extLst>
      <p:ext uri="{BB962C8B-B14F-4D97-AF65-F5344CB8AC3E}">
        <p14:creationId xmlns:p14="http://schemas.microsoft.com/office/powerpoint/2010/main" val="1637390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04800" y="138545"/>
            <a:ext cx="11540836" cy="1446550"/>
          </a:xfrm>
          <a:prstGeom prst="rect">
            <a:avLst/>
          </a:prstGeom>
          <a:noFill/>
        </p:spPr>
        <p:txBody>
          <a:bodyPr wrap="square" rtlCol="0">
            <a:spAutoFit/>
          </a:bodyPr>
          <a:lstStyle/>
          <a:p>
            <a:pPr algn="ctr"/>
            <a:r>
              <a:rPr lang="tr-TR" sz="4400" b="1" dirty="0" smtClean="0">
                <a:effectLst>
                  <a:outerShdw blurRad="38100" dist="38100" dir="2700000" algn="tl">
                    <a:srgbClr val="000000">
                      <a:alpha val="43137"/>
                    </a:srgbClr>
                  </a:outerShdw>
                </a:effectLst>
              </a:rPr>
              <a:t>OKUL ÖNCESİ DÖNEMDE </a:t>
            </a:r>
          </a:p>
          <a:p>
            <a:pPr algn="ctr"/>
            <a:r>
              <a:rPr lang="tr-TR" sz="4400" b="1" dirty="0" smtClean="0">
                <a:effectLst>
                  <a:outerShdw blurRad="38100" dist="38100" dir="2700000" algn="tl">
                    <a:srgbClr val="000000">
                      <a:alpha val="43137"/>
                    </a:srgbClr>
                  </a:outerShdw>
                </a:effectLst>
              </a:rPr>
              <a:t>ÇALIŞILABİLECEK TEMEL DEĞERLER</a:t>
            </a:r>
            <a:endParaRPr lang="tr-TR" sz="4400" b="1" dirty="0">
              <a:effectLst>
                <a:outerShdw blurRad="38100" dist="38100" dir="2700000" algn="tl">
                  <a:srgbClr val="000000">
                    <a:alpha val="43137"/>
                  </a:srgbClr>
                </a:outerShdw>
              </a:effectLst>
            </a:endParaRPr>
          </a:p>
        </p:txBody>
      </p:sp>
      <p:sp>
        <p:nvSpPr>
          <p:cNvPr id="3" name="Metin kutusu 2"/>
          <p:cNvSpPr txBox="1"/>
          <p:nvPr/>
        </p:nvSpPr>
        <p:spPr>
          <a:xfrm>
            <a:off x="207820" y="1565558"/>
            <a:ext cx="11623964" cy="4549259"/>
          </a:xfrm>
          <a:prstGeom prst="rect">
            <a:avLst/>
          </a:prstGeom>
          <a:noFill/>
        </p:spPr>
        <p:txBody>
          <a:bodyPr wrap="square" rtlCol="0">
            <a:spAutoFit/>
          </a:bodyPr>
          <a:lstStyle/>
          <a:p>
            <a:pPr marL="571500" indent="-571500">
              <a:lnSpc>
                <a:spcPct val="150000"/>
              </a:lnSpc>
              <a:buFont typeface="Arial" panose="020B0604020202020204" pitchFamily="34" charset="0"/>
              <a:buChar char="•"/>
            </a:pPr>
            <a:r>
              <a:rPr lang="tr-TR" sz="2800" dirty="0" smtClean="0"/>
              <a:t>SORUMLULUK: DİĞER DEĞERLERİN GELİŞİMİNE DE YARDIM EDEN VE ÇOCUĞUN KENDİ GÖREV VE YÜKÜMLÜLÜKLERİNİN FARKINA VARMASINI SAĞLAYAN TEMEL BİR DEĞERDİR. </a:t>
            </a:r>
          </a:p>
          <a:p>
            <a:pPr marL="571500" indent="-571500">
              <a:lnSpc>
                <a:spcPct val="150000"/>
              </a:lnSpc>
              <a:buFont typeface="Arial" panose="020B0604020202020204" pitchFamily="34" charset="0"/>
              <a:buChar char="•"/>
            </a:pPr>
            <a:endParaRPr lang="tr-TR" sz="2800" dirty="0"/>
          </a:p>
          <a:p>
            <a:pPr marL="571500" indent="-571500">
              <a:lnSpc>
                <a:spcPct val="150000"/>
              </a:lnSpc>
              <a:buFont typeface="Arial" panose="020B0604020202020204" pitchFamily="34" charset="0"/>
              <a:buChar char="•"/>
            </a:pPr>
            <a:r>
              <a:rPr lang="tr-TR" sz="2800" dirty="0" smtClean="0"/>
              <a:t>ÇOCUKLARDA SORUMLULUĞUN GELİŞEBİLMESİ İÇİN, YAŞINA VE OLGUNLAŞMA DÜZEYİNE UYGUN SORUMLULUKLAR VERİLMELİ VE DOĞRU MODEL OLARAK DESTEKLENMELİDİR.</a:t>
            </a:r>
          </a:p>
        </p:txBody>
      </p:sp>
    </p:spTree>
    <p:extLst>
      <p:ext uri="{BB962C8B-B14F-4D97-AF65-F5344CB8AC3E}">
        <p14:creationId xmlns:p14="http://schemas.microsoft.com/office/powerpoint/2010/main" val="42914950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04800" y="138545"/>
            <a:ext cx="11540836" cy="1446550"/>
          </a:xfrm>
          <a:prstGeom prst="rect">
            <a:avLst/>
          </a:prstGeom>
          <a:noFill/>
        </p:spPr>
        <p:txBody>
          <a:bodyPr wrap="square" rtlCol="0">
            <a:spAutoFit/>
          </a:bodyPr>
          <a:lstStyle/>
          <a:p>
            <a:pPr algn="ctr"/>
            <a:r>
              <a:rPr lang="tr-TR" sz="4400" b="1" dirty="0" smtClean="0">
                <a:effectLst>
                  <a:outerShdw blurRad="38100" dist="38100" dir="2700000" algn="tl">
                    <a:srgbClr val="000000">
                      <a:alpha val="43137"/>
                    </a:srgbClr>
                  </a:outerShdw>
                </a:effectLst>
              </a:rPr>
              <a:t>OKUL ÖNCESİ DÖNEMDE </a:t>
            </a:r>
          </a:p>
          <a:p>
            <a:pPr algn="ctr"/>
            <a:r>
              <a:rPr lang="tr-TR" sz="4400" b="1" dirty="0" smtClean="0">
                <a:effectLst>
                  <a:outerShdw blurRad="38100" dist="38100" dir="2700000" algn="tl">
                    <a:srgbClr val="000000">
                      <a:alpha val="43137"/>
                    </a:srgbClr>
                  </a:outerShdw>
                </a:effectLst>
              </a:rPr>
              <a:t>ÇALIŞILABİLECEK TEMEL DEĞERLER</a:t>
            </a:r>
            <a:endParaRPr lang="tr-TR" sz="4400" b="1" dirty="0">
              <a:effectLst>
                <a:outerShdw blurRad="38100" dist="38100" dir="2700000" algn="tl">
                  <a:srgbClr val="000000">
                    <a:alpha val="43137"/>
                  </a:srgbClr>
                </a:outerShdw>
              </a:effectLst>
            </a:endParaRPr>
          </a:p>
        </p:txBody>
      </p:sp>
      <p:sp>
        <p:nvSpPr>
          <p:cNvPr id="3" name="Metin kutusu 2"/>
          <p:cNvSpPr txBox="1"/>
          <p:nvPr/>
        </p:nvSpPr>
        <p:spPr>
          <a:xfrm>
            <a:off x="207820" y="1565558"/>
            <a:ext cx="11623964" cy="5262979"/>
          </a:xfrm>
          <a:prstGeom prst="rect">
            <a:avLst/>
          </a:prstGeom>
          <a:noFill/>
        </p:spPr>
        <p:txBody>
          <a:bodyPr wrap="square" rtlCol="0">
            <a:spAutoFit/>
          </a:bodyPr>
          <a:lstStyle/>
          <a:p>
            <a:pPr marL="571500" indent="-571500">
              <a:lnSpc>
                <a:spcPct val="150000"/>
              </a:lnSpc>
              <a:buFont typeface="Arial" panose="020B0604020202020204" pitchFamily="34" charset="0"/>
              <a:buChar char="•"/>
            </a:pPr>
            <a:r>
              <a:rPr lang="tr-TR" sz="2800" dirty="0" smtClean="0"/>
              <a:t>İŞBİRLİĞİ: BAŞKALARININ DUYGU, DÜŞÜNCE, İSTEK, DAVRANIŞ VE DİĞER RUHSAL DURUMLARINI ANLAMA VE ONLARLA UYUMLU ÇALIŞMAYI GEREKTİRİR.</a:t>
            </a:r>
          </a:p>
          <a:p>
            <a:pPr marL="571500" indent="-571500">
              <a:lnSpc>
                <a:spcPct val="150000"/>
              </a:lnSpc>
              <a:buFont typeface="Arial" panose="020B0604020202020204" pitchFamily="34" charset="0"/>
              <a:buChar char="•"/>
            </a:pPr>
            <a:endParaRPr lang="tr-TR" sz="2800" dirty="0"/>
          </a:p>
          <a:p>
            <a:pPr marL="571500" indent="-571500">
              <a:lnSpc>
                <a:spcPct val="150000"/>
              </a:lnSpc>
              <a:buFont typeface="Arial" panose="020B0604020202020204" pitchFamily="34" charset="0"/>
              <a:buChar char="•"/>
            </a:pPr>
            <a:r>
              <a:rPr lang="tr-TR" sz="2800" dirty="0" smtClean="0"/>
              <a:t>İŞBİRLİĞİNE DAYALI OYUNLARIN EN TEMEL ÖZELLİĞİ, ÇOCUKLARIN DAVRANIŞLARINDA VE DÜŞÜNCELERİNDE TEK KİŞİ OLMADIKLARINI KABUL EDEREK OYUNCAKLARINI, DUYGULARINI, DÜŞÜNCELERİNİ VE ROLLERİNİ PAYLAŞMALARIDIR.</a:t>
            </a:r>
            <a:endParaRPr lang="tr-TR" sz="2800" dirty="0"/>
          </a:p>
        </p:txBody>
      </p:sp>
    </p:spTree>
    <p:extLst>
      <p:ext uri="{BB962C8B-B14F-4D97-AF65-F5344CB8AC3E}">
        <p14:creationId xmlns:p14="http://schemas.microsoft.com/office/powerpoint/2010/main" val="27475138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04800" y="138545"/>
            <a:ext cx="11540836" cy="1446550"/>
          </a:xfrm>
          <a:prstGeom prst="rect">
            <a:avLst/>
          </a:prstGeom>
          <a:noFill/>
        </p:spPr>
        <p:txBody>
          <a:bodyPr wrap="square" rtlCol="0">
            <a:spAutoFit/>
          </a:bodyPr>
          <a:lstStyle/>
          <a:p>
            <a:pPr algn="ctr"/>
            <a:r>
              <a:rPr lang="tr-TR" sz="4400" b="1" dirty="0" smtClean="0">
                <a:effectLst>
                  <a:outerShdw blurRad="38100" dist="38100" dir="2700000" algn="tl">
                    <a:srgbClr val="000000">
                      <a:alpha val="43137"/>
                    </a:srgbClr>
                  </a:outerShdw>
                </a:effectLst>
              </a:rPr>
              <a:t>OKUL ÖNCESİ DÖNEMDE </a:t>
            </a:r>
          </a:p>
          <a:p>
            <a:pPr algn="ctr"/>
            <a:r>
              <a:rPr lang="tr-TR" sz="4400" b="1" dirty="0" smtClean="0">
                <a:effectLst>
                  <a:outerShdw blurRad="38100" dist="38100" dir="2700000" algn="tl">
                    <a:srgbClr val="000000">
                      <a:alpha val="43137"/>
                    </a:srgbClr>
                  </a:outerShdw>
                </a:effectLst>
              </a:rPr>
              <a:t>ÇALIŞILABİLECEK TEMEL DEĞERLER</a:t>
            </a:r>
            <a:endParaRPr lang="tr-TR" sz="4400" b="1" dirty="0">
              <a:effectLst>
                <a:outerShdw blurRad="38100" dist="38100" dir="2700000" algn="tl">
                  <a:srgbClr val="000000">
                    <a:alpha val="43137"/>
                  </a:srgbClr>
                </a:outerShdw>
              </a:effectLst>
            </a:endParaRPr>
          </a:p>
        </p:txBody>
      </p:sp>
      <p:sp>
        <p:nvSpPr>
          <p:cNvPr id="3" name="Metin kutusu 2"/>
          <p:cNvSpPr txBox="1"/>
          <p:nvPr/>
        </p:nvSpPr>
        <p:spPr>
          <a:xfrm>
            <a:off x="207820" y="1565558"/>
            <a:ext cx="11623964" cy="3970318"/>
          </a:xfrm>
          <a:prstGeom prst="rect">
            <a:avLst/>
          </a:prstGeom>
          <a:noFill/>
        </p:spPr>
        <p:txBody>
          <a:bodyPr wrap="square" rtlCol="0">
            <a:spAutoFit/>
          </a:bodyPr>
          <a:lstStyle/>
          <a:p>
            <a:pPr marL="571500" indent="-571500">
              <a:lnSpc>
                <a:spcPct val="150000"/>
              </a:lnSpc>
              <a:buFont typeface="Arial" panose="020B0604020202020204" pitchFamily="34" charset="0"/>
              <a:buChar char="•"/>
            </a:pPr>
            <a:r>
              <a:rPr lang="tr-TR" sz="2800" dirty="0" smtClean="0"/>
              <a:t>SAYGI: BİRİNE YA DA BİR ŞEYE DEĞER VERMEK DEMEKTİR. </a:t>
            </a:r>
          </a:p>
          <a:p>
            <a:pPr marL="571500" indent="-571500">
              <a:lnSpc>
                <a:spcPct val="150000"/>
              </a:lnSpc>
              <a:buFont typeface="Arial" panose="020B0604020202020204" pitchFamily="34" charset="0"/>
              <a:buChar char="•"/>
            </a:pPr>
            <a:r>
              <a:rPr lang="tr-TR" sz="2800" dirty="0" smtClean="0"/>
              <a:t>SAYGININ KARŞILIKLI OLARAK ÖĞRENİLEBİLMESİ İÇİN, DOĞDUĞU GÜNDEN İTİBAREN ÇOCUKLARIN GELİŞİM ÖZELLİKLERİNE VE GERKSİNİMLERİNE DUYARLI BİR ÇEVRE OLUŞTURULMALIDIR.</a:t>
            </a:r>
          </a:p>
          <a:p>
            <a:pPr marL="571500" indent="-571500">
              <a:lnSpc>
                <a:spcPct val="150000"/>
              </a:lnSpc>
              <a:buFont typeface="Arial" panose="020B0604020202020204" pitchFamily="34" charset="0"/>
              <a:buChar char="•"/>
            </a:pPr>
            <a:r>
              <a:rPr lang="tr-TR" sz="2800" dirty="0" smtClean="0"/>
              <a:t>ÇOCUKJLARIN İLGİLERİ, TARZLARI, KİŞİLİK ÖZELLİKLERİ BİRBİRİNDEN FARKLIDIR.</a:t>
            </a:r>
            <a:r>
              <a:rPr lang="tr-TR" sz="2800" dirty="0"/>
              <a:t> </a:t>
            </a:r>
            <a:r>
              <a:rPr lang="tr-TR" sz="2800" dirty="0" smtClean="0"/>
              <a:t>ONLARIN BİREYSEL FARKLILIKLARINA SAYGI GÖZTERİLMELİDİR.</a:t>
            </a:r>
          </a:p>
        </p:txBody>
      </p:sp>
    </p:spTree>
    <p:extLst>
      <p:ext uri="{BB962C8B-B14F-4D97-AF65-F5344CB8AC3E}">
        <p14:creationId xmlns:p14="http://schemas.microsoft.com/office/powerpoint/2010/main" val="1776532686"/>
      </p:ext>
    </p:extLst>
  </p:cSld>
  <p:clrMapOvr>
    <a:masterClrMapping/>
  </p:clrMapOvr>
</p:sld>
</file>

<file path=ppt/theme/theme1.xml><?xml version="1.0" encoding="utf-8"?>
<a:theme xmlns:a="http://schemas.openxmlformats.org/drawingml/2006/main" name="Damla">
  <a:themeElements>
    <a:clrScheme name="Damla">
      <a:dk1>
        <a:sysClr val="windowText" lastClr="000000"/>
      </a:dk1>
      <a:lt1>
        <a:sysClr val="window" lastClr="FFFFFF"/>
      </a:lt1>
      <a:dk2>
        <a:srgbClr val="1C647B"/>
      </a:dk2>
      <a:lt2>
        <a:srgbClr val="98B7D3"/>
      </a:lt2>
      <a:accent1>
        <a:srgbClr val="274FA4"/>
      </a:accent1>
      <a:accent2>
        <a:srgbClr val="48A8D0"/>
      </a:accent2>
      <a:accent3>
        <a:srgbClr val="53B18F"/>
      </a:accent3>
      <a:accent4>
        <a:srgbClr val="D78D38"/>
      </a:accent4>
      <a:accent5>
        <a:srgbClr val="BA3F51"/>
      </a:accent5>
      <a:accent6>
        <a:srgbClr val="AE52D9"/>
      </a:accent6>
      <a:hlink>
        <a:srgbClr val="2AA2DA"/>
      </a:hlink>
      <a:folHlink>
        <a:srgbClr val="76A3B8"/>
      </a:folHlink>
    </a:clrScheme>
    <a:fontScheme name="Damla">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la">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92000"/>
                <a:satMod val="180000"/>
                <a:lumMod val="114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DEB094D4-7FD8-4F86-93D5-B0F1341EF586}"/>
    </a:ext>
  </a:extLst>
</a:theme>
</file>

<file path=docProps/app.xml><?xml version="1.0" encoding="utf-8"?>
<Properties xmlns="http://schemas.openxmlformats.org/officeDocument/2006/extended-properties" xmlns:vt="http://schemas.openxmlformats.org/officeDocument/2006/docPropsVTypes">
  <Template>Damla</Template>
  <TotalTime>32</TotalTime>
  <Words>317</Words>
  <Application>Microsoft Office PowerPoint</Application>
  <PresentationFormat>Geniş ekran</PresentationFormat>
  <Paragraphs>37</Paragraphs>
  <Slides>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Arial</vt:lpstr>
      <vt:lpstr>Tw Cen MT</vt:lpstr>
      <vt:lpstr>Damla</vt:lpstr>
      <vt:lpstr>OKUL ÖNCESİ DÖNEMDE DEĞERLER EĞİTİMİNİN YERİ VE ÖNEMİ</vt:lpstr>
      <vt:lpstr>PowerPoint Sunusu</vt:lpstr>
      <vt:lpstr>PowerPoint Sunusu</vt:lpstr>
      <vt:lpstr>PowerPoint Sunusu</vt:lpstr>
      <vt:lpstr>PowerPoint Sunusu</vt:lpstr>
      <vt:lpstr>PowerPoint Sunusu</vt:lpstr>
      <vt:lpstr>PowerPoint Sunusu</vt:lpstr>
      <vt:lpstr>PowerPoint Sunusu</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hakem</dc:creator>
  <cp:lastModifiedBy>hakem</cp:lastModifiedBy>
  <cp:revision>16</cp:revision>
  <dcterms:created xsi:type="dcterms:W3CDTF">2018-04-01T18:49:18Z</dcterms:created>
  <dcterms:modified xsi:type="dcterms:W3CDTF">2018-04-01T19:21:53Z</dcterms:modified>
</cp:coreProperties>
</file>