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5" r:id="rId4"/>
    <p:sldId id="260" r:id="rId5"/>
    <p:sldId id="319" r:id="rId6"/>
    <p:sldId id="277" r:id="rId7"/>
    <p:sldId id="273" r:id="rId8"/>
    <p:sldId id="278" r:id="rId9"/>
    <p:sldId id="274" r:id="rId10"/>
    <p:sldId id="258" r:id="rId11"/>
    <p:sldId id="282" r:id="rId12"/>
    <p:sldId id="320" r:id="rId13"/>
    <p:sldId id="317" r:id="rId14"/>
    <p:sldId id="318" r:id="rId15"/>
    <p:sldId id="29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5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Dikdörtgen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Dikdörtgen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Dikdörtgen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Dikdörtgen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Dikdörtgen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Yuvarlatılmış Dikdörtgen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Yuvarlatılmış Dikdörtgen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Dikdörtgen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92993B8-7A72-4F98-8F7C-95EE8151F57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9011C4A-B9B8-4BD3-A9AA-C97C5EF11B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93B8-7A72-4F98-8F7C-95EE8151F57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1C4A-B9B8-4BD3-A9AA-C97C5EF11B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93B8-7A72-4F98-8F7C-95EE8151F57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1C4A-B9B8-4BD3-A9AA-C97C5EF11B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93B8-7A72-4F98-8F7C-95EE8151F57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1C4A-B9B8-4BD3-A9AA-C97C5EF11B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93B8-7A72-4F98-8F7C-95EE8151F57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1C4A-B9B8-4BD3-A9AA-C97C5EF11B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93B8-7A72-4F98-8F7C-95EE8151F57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1C4A-B9B8-4BD3-A9AA-C97C5EF11B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2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2993B8-7A72-4F98-8F7C-95EE8151F57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9011C4A-B9B8-4BD3-A9AA-C97C5EF11B4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92993B8-7A72-4F98-8F7C-95EE8151F57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9011C4A-B9B8-4BD3-A9AA-C97C5EF11B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93B8-7A72-4F98-8F7C-95EE8151F57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1C4A-B9B8-4BD3-A9AA-C97C5EF11B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93B8-7A72-4F98-8F7C-95EE8151F57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1C4A-B9B8-4BD3-A9AA-C97C5EF11B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993B8-7A72-4F98-8F7C-95EE8151F57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1C4A-B9B8-4BD3-A9AA-C97C5EF11B4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Dikdörtgen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Dikdörtgen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Dikdörtgen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Yuvarlatılmış Dikdörtgen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Yuvarlatılmış Dikdörtgen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Dikdörtgen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Dikdörtgen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Dikdörtgen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Dikdörtgen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Dikdörtgen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92993B8-7A72-4F98-8F7C-95EE8151F57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9011C4A-B9B8-4BD3-A9AA-C97C5EF11B4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STANDART TARİFELER</a:t>
            </a:r>
            <a:endParaRPr lang="tr-TR"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381000"/>
            <a:ext cx="8507412" cy="1371600"/>
          </a:xfrm>
        </p:spPr>
        <p:txBody>
          <a:bodyPr/>
          <a:lstStyle/>
          <a:p>
            <a:pPr algn="just" eaLnBrk="1" hangingPunct="1">
              <a:defRPr/>
            </a:pPr>
            <a:r>
              <a:rPr lang="tr-TR" sz="3600" dirty="0" smtClean="0">
                <a:solidFill>
                  <a:srgbClr val="FFC000"/>
                </a:solidFill>
                <a:latin typeface="+mn-lt"/>
              </a:rPr>
              <a:t>Standartlaştırılmış tarifelerde bulunması gerekli bilgiler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752600"/>
            <a:ext cx="8712968" cy="4845050"/>
          </a:xfrm>
        </p:spPr>
        <p:txBody>
          <a:bodyPr>
            <a:normAutofit/>
          </a:bodyPr>
          <a:lstStyle/>
          <a:p>
            <a:pPr marL="609600" indent="-609600" algn="just" eaLnBrk="1" hangingPunct="1">
              <a:lnSpc>
                <a:spcPct val="80000"/>
              </a:lnSpc>
            </a:pPr>
            <a:r>
              <a:rPr lang="tr-TR" dirty="0" smtClean="0">
                <a:effectLst/>
              </a:rPr>
              <a:t>Yemeğin adı,</a:t>
            </a:r>
          </a:p>
          <a:p>
            <a:pPr marL="609600" indent="-609600" algn="just" eaLnBrk="1" hangingPunct="1">
              <a:lnSpc>
                <a:spcPct val="80000"/>
              </a:lnSpc>
            </a:pPr>
            <a:r>
              <a:rPr lang="tr-TR" dirty="0" smtClean="0">
                <a:effectLst/>
              </a:rPr>
              <a:t>Yemeğin grubu</a:t>
            </a:r>
            <a:r>
              <a:rPr lang="tr-TR" dirty="0" smtClean="0">
                <a:effectLst/>
              </a:rPr>
              <a:t>,</a:t>
            </a:r>
          </a:p>
          <a:p>
            <a:pPr marL="609600" indent="-609600" algn="just">
              <a:lnSpc>
                <a:spcPct val="80000"/>
              </a:lnSpc>
            </a:pPr>
            <a:r>
              <a:rPr lang="tr-TR" dirty="0"/>
              <a:t>Porsiyon ölçüsü,</a:t>
            </a:r>
          </a:p>
          <a:p>
            <a:pPr marL="609600" indent="-609600" algn="just">
              <a:lnSpc>
                <a:spcPct val="80000"/>
              </a:lnSpc>
            </a:pPr>
            <a:r>
              <a:rPr lang="tr-TR" dirty="0"/>
              <a:t>Porsiyon ölçü aracı ve servis şekli,</a:t>
            </a:r>
          </a:p>
          <a:p>
            <a:pPr marL="609600" indent="-609600" algn="just">
              <a:lnSpc>
                <a:spcPct val="80000"/>
              </a:lnSpc>
            </a:pPr>
            <a:r>
              <a:rPr lang="tr-TR" dirty="0"/>
              <a:t>Kullanılacak araç ve </a:t>
            </a:r>
            <a:r>
              <a:rPr lang="tr-TR" dirty="0" smtClean="0"/>
              <a:t>gereçler,</a:t>
            </a:r>
          </a:p>
          <a:p>
            <a:pPr marL="609600" indent="-609600" algn="just">
              <a:lnSpc>
                <a:spcPct val="80000"/>
              </a:lnSpc>
            </a:pPr>
            <a:r>
              <a:rPr lang="tr-TR" dirty="0"/>
              <a:t>İçine konulacak malzemeler </a:t>
            </a:r>
            <a:r>
              <a:rPr lang="tr-TR" dirty="0" smtClean="0"/>
              <a:t> ve </a:t>
            </a:r>
            <a:r>
              <a:rPr lang="tr-TR" dirty="0"/>
              <a:t>miktarları</a:t>
            </a:r>
            <a:r>
              <a:rPr lang="tr-TR" dirty="0" smtClean="0"/>
              <a:t>,</a:t>
            </a:r>
          </a:p>
          <a:p>
            <a:pPr marL="609600" indent="-609600" algn="just">
              <a:lnSpc>
                <a:spcPct val="80000"/>
              </a:lnSpc>
            </a:pPr>
            <a:r>
              <a:rPr lang="tr-TR" dirty="0"/>
              <a:t>Hazırlama ve pişirme yöntemi,</a:t>
            </a:r>
          </a:p>
          <a:p>
            <a:pPr marL="609600" indent="-609600" algn="just">
              <a:lnSpc>
                <a:spcPct val="80000"/>
              </a:lnSpc>
            </a:pPr>
            <a:r>
              <a:rPr lang="tr-TR" dirty="0"/>
              <a:t>Hazırlama, pişirme süreleri </a:t>
            </a:r>
            <a:r>
              <a:rPr lang="tr-TR" dirty="0" smtClean="0"/>
              <a:t>ve pişirme </a:t>
            </a:r>
            <a:r>
              <a:rPr lang="tr-TR" dirty="0"/>
              <a:t>ısısı</a:t>
            </a:r>
          </a:p>
          <a:p>
            <a:pPr marL="609600" indent="-609600" algn="just">
              <a:lnSpc>
                <a:spcPct val="80000"/>
              </a:lnSpc>
            </a:pPr>
            <a:r>
              <a:rPr lang="tr-TR" dirty="0"/>
              <a:t>Yemeğin toplam ağırlığı</a:t>
            </a:r>
            <a:r>
              <a:rPr lang="tr-TR" dirty="0" smtClean="0"/>
              <a:t>,</a:t>
            </a:r>
          </a:p>
          <a:p>
            <a:pPr marL="609600" indent="-609600" algn="just">
              <a:lnSpc>
                <a:spcPct val="80000"/>
              </a:lnSpc>
            </a:pPr>
            <a:r>
              <a:rPr lang="tr-TR" dirty="0"/>
              <a:t>Bir porsiyonunun fiyatı,</a:t>
            </a:r>
          </a:p>
          <a:p>
            <a:pPr marL="609600" indent="-609600" algn="just">
              <a:lnSpc>
                <a:spcPct val="80000"/>
              </a:lnSpc>
            </a:pPr>
            <a:r>
              <a:rPr lang="tr-TR" dirty="0"/>
              <a:t>Bir porsiyonunun besin değeri</a:t>
            </a:r>
          </a:p>
          <a:p>
            <a:pPr marL="609600" indent="-609600" algn="just">
              <a:lnSpc>
                <a:spcPct val="80000"/>
              </a:lnSpc>
            </a:pPr>
            <a:endParaRPr lang="tr-TR" sz="3200" dirty="0"/>
          </a:p>
          <a:p>
            <a:pPr marL="609600" indent="-609600" algn="just">
              <a:lnSpc>
                <a:spcPct val="80000"/>
              </a:lnSpc>
            </a:pPr>
            <a:endParaRPr lang="tr-TR" sz="3600" dirty="0"/>
          </a:p>
          <a:p>
            <a:pPr marL="609600" indent="-609600" algn="just">
              <a:lnSpc>
                <a:spcPct val="80000"/>
              </a:lnSpc>
            </a:pPr>
            <a:endParaRPr lang="tr-TR" sz="3600" dirty="0" smtClean="0">
              <a:effectLst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6" y="1268760"/>
            <a:ext cx="7632848" cy="530577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3200" dirty="0" smtClean="0">
                <a:solidFill>
                  <a:srgbClr val="FFC000"/>
                </a:solidFill>
              </a:rPr>
              <a:t>Standart tarife kartları;</a:t>
            </a:r>
          </a:p>
          <a:p>
            <a:pPr algn="just">
              <a:buNone/>
            </a:pPr>
            <a:r>
              <a:rPr lang="tr-TR" sz="3200" dirty="0" smtClean="0"/>
              <a:t>Mutfak ortamından etkilenmeyecek ve</a:t>
            </a:r>
          </a:p>
          <a:p>
            <a:pPr algn="just">
              <a:buNone/>
            </a:pPr>
            <a:r>
              <a:rPr lang="tr-TR" sz="3200" dirty="0" smtClean="0"/>
              <a:t>plastikle kaplanmalı. </a:t>
            </a:r>
          </a:p>
          <a:p>
            <a:pPr algn="just">
              <a:buNone/>
            </a:pPr>
            <a:r>
              <a:rPr lang="tr-TR" sz="3200" dirty="0" smtClean="0"/>
              <a:t>K</a:t>
            </a:r>
            <a:r>
              <a:rPr lang="pt-BR" sz="3200" dirty="0" smtClean="0"/>
              <a:t>artlar o yeme</a:t>
            </a:r>
            <a:r>
              <a:rPr lang="tr-TR" sz="3200" dirty="0" smtClean="0"/>
              <a:t>ğ</a:t>
            </a:r>
            <a:r>
              <a:rPr lang="pt-BR" sz="3200" dirty="0" smtClean="0"/>
              <a:t>i </a:t>
            </a:r>
            <a:r>
              <a:rPr lang="tr-TR" sz="3200" dirty="0" smtClean="0"/>
              <a:t>pişirecek</a:t>
            </a:r>
            <a:r>
              <a:rPr lang="pt-BR" sz="3200" dirty="0" smtClean="0"/>
              <a:t> ki</a:t>
            </a:r>
            <a:r>
              <a:rPr lang="tr-TR" sz="3200" dirty="0" smtClean="0"/>
              <a:t>ş</a:t>
            </a:r>
            <a:r>
              <a:rPr lang="pt-BR" sz="3200" dirty="0" smtClean="0"/>
              <a:t>inin</a:t>
            </a:r>
            <a:r>
              <a:rPr lang="tr-TR" sz="3200" dirty="0" smtClean="0"/>
              <a:t> kolay</a:t>
            </a:r>
          </a:p>
          <a:p>
            <a:pPr algn="just">
              <a:buNone/>
            </a:pPr>
            <a:r>
              <a:rPr lang="tr-TR" sz="3200" dirty="0" smtClean="0"/>
              <a:t>yararlanabileceği formda hazırlanmalı.</a:t>
            </a:r>
          </a:p>
          <a:p>
            <a:pPr algn="just">
              <a:buNone/>
            </a:pPr>
            <a:r>
              <a:rPr lang="nn-NO" sz="3200" dirty="0" smtClean="0"/>
              <a:t>Kart</a:t>
            </a:r>
            <a:r>
              <a:rPr lang="tr-TR" sz="3200" dirty="0" smtClean="0"/>
              <a:t>ı</a:t>
            </a:r>
            <a:r>
              <a:rPr lang="nn-NO" sz="3200" dirty="0" smtClean="0"/>
              <a:t>n boyutlar</a:t>
            </a:r>
            <a:r>
              <a:rPr lang="tr-TR" sz="3200" dirty="0" smtClean="0"/>
              <a:t>ı</a:t>
            </a:r>
            <a:r>
              <a:rPr lang="nn-NO" sz="3200" dirty="0" smtClean="0"/>
              <a:t> ideal olarak 20x30</a:t>
            </a:r>
            <a:r>
              <a:rPr lang="tr-TR" sz="3200" dirty="0" smtClean="0"/>
              <a:t> cm</a:t>
            </a:r>
          </a:p>
          <a:p>
            <a:pPr algn="just">
              <a:buNone/>
            </a:pPr>
            <a:r>
              <a:rPr lang="tr-TR" sz="3200" dirty="0" smtClean="0"/>
              <a:t>olmalıdır.</a:t>
            </a:r>
            <a:endParaRPr lang="tr-TR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91680" y="2348880"/>
            <a:ext cx="6995120" cy="4225656"/>
          </a:xfrm>
        </p:spPr>
        <p:txBody>
          <a:bodyPr>
            <a:normAutofit/>
          </a:bodyPr>
          <a:lstStyle/>
          <a:p>
            <a:r>
              <a:rPr lang="tr-TR" sz="3200" dirty="0" smtClean="0"/>
              <a:t>kartlarda hazırlık ve pişirme bölümlerinde çeşitli rakamlar vardır, bunların iyi anlaşılması önemlidir.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74700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4608512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Hazırlama süresindeki;</a:t>
            </a:r>
          </a:p>
          <a:p>
            <a:pPr>
              <a:buNone/>
            </a:pPr>
            <a:endParaRPr lang="tr-TR" dirty="0" smtClean="0"/>
          </a:p>
          <a:p>
            <a:pPr marL="0" indent="0"/>
            <a:r>
              <a:rPr lang="tr-TR" dirty="0" smtClean="0"/>
              <a:t>1. rakam: o işlem için personelin harcayacağı süreyi</a:t>
            </a:r>
          </a:p>
          <a:p>
            <a:pPr marL="0" indent="0"/>
            <a:r>
              <a:rPr lang="tr-TR" dirty="0" smtClean="0"/>
              <a:t>2. rakam personele bağlı olmadan yiyeceğin bir süre beklemesi gerektiğini</a:t>
            </a:r>
          </a:p>
          <a:p>
            <a:pPr marL="0" indent="0"/>
            <a:r>
              <a:rPr lang="tr-TR" dirty="0" smtClean="0"/>
              <a:t>3. rakam yiyeceğin belli bir işlemi geçirdikten sonra üzerinde tekrar çalışılması gerektiğini gösterir.</a:t>
            </a:r>
          </a:p>
          <a:p>
            <a:pPr marL="0" indent="0"/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Pişirme süresinde;</a:t>
            </a:r>
          </a:p>
          <a:p>
            <a:pPr marL="0" indent="0"/>
            <a:r>
              <a:rPr lang="tr-TR" dirty="0" smtClean="0"/>
              <a:t>1. rakam o işlem için personelin harcayacağı süreyi</a:t>
            </a:r>
          </a:p>
          <a:p>
            <a:pPr marL="0" indent="0"/>
            <a:r>
              <a:rPr lang="tr-TR" dirty="0" smtClean="0"/>
              <a:t>2. rakam personele bağlı olmadan yemeğin pişeceği süreyi</a:t>
            </a:r>
          </a:p>
          <a:p>
            <a:pPr marL="0" indent="0"/>
            <a:r>
              <a:rPr lang="tr-TR" dirty="0" smtClean="0"/>
              <a:t>3. rakam yemeğin piştikten sonra personele bağlı olmadan bekleyeceği süreyi gösterir.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##</a:t>
            </a:r>
            <a:r>
              <a:rPr lang="tr-TR" dirty="0" smtClean="0"/>
              <a:t>Hazırlık ve pişirme sürelerinde alt alta iki rakam kullanılmışsa yemeği oluşturan yiyeceklerin</a:t>
            </a:r>
          </a:p>
          <a:p>
            <a:pPr marL="0" indent="0">
              <a:buNone/>
            </a:pPr>
            <a:r>
              <a:rPr lang="tr-TR" dirty="0" smtClean="0"/>
              <a:t>ayrı ayrı hazırlanıp pişirildiğini ve servis sırasında birleştirildiğini göstermektedir.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67544" y="1988840"/>
            <a:ext cx="8458200" cy="1883072"/>
          </a:xfrm>
        </p:spPr>
        <p:txBody>
          <a:bodyPr>
            <a:noAutofit/>
          </a:bodyPr>
          <a:lstStyle/>
          <a:p>
            <a:pPr algn="just"/>
            <a:r>
              <a:rPr lang="tr-TR" sz="3600" dirty="0" smtClean="0"/>
              <a:t>BAZI YEMEKLERİN BİR PORSİYONLARINA GİREN BESİN </a:t>
            </a:r>
            <a:r>
              <a:rPr lang="tr-TR" sz="3600" dirty="0" smtClean="0"/>
              <a:t>MİKTARLARI </a:t>
            </a:r>
            <a:endParaRPr lang="tr-TR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8679"/>
            <a:ext cx="8229600" cy="1440161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tr-TR" sz="4000" dirty="0" smtClean="0"/>
              <a:t>    </a:t>
            </a:r>
            <a:r>
              <a:rPr lang="tr-TR" sz="3200" dirty="0" smtClean="0">
                <a:solidFill>
                  <a:srgbClr val="FFC000"/>
                </a:solidFill>
              </a:rPr>
              <a:t>STANDART TARİFELER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4864"/>
            <a:ext cx="8229600" cy="436967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sz="3600" dirty="0" smtClean="0">
                <a:effectLst/>
              </a:rPr>
              <a:t>Standart tarife, yemek üretmeye yarayan yazılı formüller, direktifler grubu ve menüdeki her yemek için denenerek geliştirilmiş bir tarifedir.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sz="3200" i="1" dirty="0" smtClean="0"/>
              <a:t>Toplu beslenme servisi işletmesi</a:t>
            </a:r>
          </a:p>
          <a:p>
            <a:pPr algn="just">
              <a:buNone/>
            </a:pPr>
            <a:r>
              <a:rPr lang="tr-TR" sz="3200" i="1" dirty="0" smtClean="0"/>
              <a:t>tarafından; </a:t>
            </a:r>
          </a:p>
          <a:p>
            <a:pPr algn="just"/>
            <a:r>
              <a:rPr lang="tr-TR" sz="3200" dirty="0" smtClean="0"/>
              <a:t>kullanılabilirliliği defalarca denenmiş,</a:t>
            </a:r>
          </a:p>
          <a:p>
            <a:pPr algn="just"/>
            <a:r>
              <a:rPr lang="tr-TR" sz="3200" dirty="0" smtClean="0"/>
              <a:t> adapte edilmiş, </a:t>
            </a:r>
          </a:p>
          <a:p>
            <a:pPr algn="just"/>
            <a:r>
              <a:rPr lang="tr-TR" sz="3200" dirty="0" smtClean="0"/>
              <a:t>aynı yöntem,</a:t>
            </a:r>
          </a:p>
          <a:p>
            <a:pPr algn="just"/>
            <a:r>
              <a:rPr lang="tr-TR" sz="3200" dirty="0" smtClean="0"/>
              <a:t> aynı ekipman, </a:t>
            </a:r>
          </a:p>
          <a:p>
            <a:pPr algn="just"/>
            <a:r>
              <a:rPr lang="tr-TR" sz="3200" dirty="0" smtClean="0"/>
              <a:t>aynı miktar,  </a:t>
            </a:r>
          </a:p>
          <a:p>
            <a:pPr algn="just"/>
            <a:r>
              <a:rPr lang="tr-TR" sz="3200" dirty="0" smtClean="0"/>
              <a:t> aynı kalitedeki malzemelerin kullanılması</a:t>
            </a:r>
          </a:p>
          <a:p>
            <a:pPr algn="just">
              <a:buNone/>
            </a:pPr>
            <a:r>
              <a:rPr lang="tr-TR" sz="3200" dirty="0" smtClean="0"/>
              <a:t>ile </a:t>
            </a:r>
          </a:p>
          <a:p>
            <a:pPr algn="just"/>
            <a:r>
              <a:rPr lang="tr-TR" sz="3200" dirty="0" smtClean="0"/>
              <a:t>aynı iyi sonuçları ve ürünü veren </a:t>
            </a:r>
          </a:p>
          <a:p>
            <a:pPr algn="just">
              <a:buNone/>
            </a:pPr>
            <a:r>
              <a:rPr lang="tr-TR" sz="3200" i="1" dirty="0" smtClean="0"/>
              <a:t>tarifedir.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686800" cy="117633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4400" b="1" dirty="0" smtClean="0">
                <a:solidFill>
                  <a:srgbClr val="FFC000"/>
                </a:solidFill>
              </a:rPr>
              <a:t>Avantajları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412776"/>
            <a:ext cx="8208912" cy="5184576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3200" i="1" dirty="0" smtClean="0">
                <a:effectLst/>
              </a:rPr>
              <a:t>Standart yemek kalitesi</a:t>
            </a:r>
            <a:endParaRPr lang="tr-TR" sz="3200" dirty="0" smtClean="0"/>
          </a:p>
          <a:p>
            <a:pPr lvl="0" algn="just">
              <a:lnSpc>
                <a:spcPct val="150000"/>
              </a:lnSpc>
              <a:buClr>
                <a:srgbClr val="A04DA3"/>
              </a:buClr>
              <a:buFont typeface="Arial" panose="020B0604020202020204" pitchFamily="34" charset="0"/>
              <a:buChar char="•"/>
            </a:pPr>
            <a:r>
              <a:rPr lang="tr-TR" sz="3200" i="1" dirty="0"/>
              <a:t>Tahmin edilebilir son ürün</a:t>
            </a:r>
            <a:endParaRPr lang="tr-TR" sz="3200" dirty="0"/>
          </a:p>
          <a:p>
            <a:pPr lvl="0" algn="just">
              <a:lnSpc>
                <a:spcPct val="150000"/>
              </a:lnSpc>
              <a:buClr>
                <a:srgbClr val="A04DA3"/>
              </a:buClr>
              <a:buFont typeface="Arial" panose="020B0604020202020204" pitchFamily="34" charset="0"/>
              <a:buChar char="•"/>
              <a:defRPr/>
            </a:pPr>
            <a:r>
              <a:rPr lang="tr-TR" sz="3200" i="1" dirty="0"/>
              <a:t>Tüketici memnuniyeti</a:t>
            </a:r>
          </a:p>
          <a:p>
            <a:pPr lvl="0" algn="just">
              <a:lnSpc>
                <a:spcPct val="150000"/>
              </a:lnSpc>
              <a:buClr>
                <a:srgbClr val="A04DA3"/>
              </a:buClr>
              <a:buFont typeface="Arial" panose="020B0604020202020204" pitchFamily="34" charset="0"/>
              <a:buChar char="•"/>
              <a:defRPr/>
            </a:pPr>
            <a:r>
              <a:rPr lang="tr-TR" sz="3200" i="1" dirty="0"/>
              <a:t>Standart besin değeri içeriği</a:t>
            </a:r>
            <a:r>
              <a:rPr lang="tr-TR" sz="3200" dirty="0"/>
              <a:t> </a:t>
            </a:r>
          </a:p>
          <a:p>
            <a:pPr lvl="0" algn="just">
              <a:lnSpc>
                <a:spcPct val="150000"/>
              </a:lnSpc>
              <a:buClr>
                <a:srgbClr val="A04DA3"/>
              </a:buClr>
              <a:buFont typeface="Arial" panose="020B0604020202020204" pitchFamily="34" charset="0"/>
              <a:buChar char="•"/>
              <a:defRPr/>
            </a:pPr>
            <a:r>
              <a:rPr lang="tr-TR" sz="3200" i="1" dirty="0"/>
              <a:t>Yemek maliyet kontrolü</a:t>
            </a:r>
            <a:r>
              <a:rPr lang="tr-TR" sz="3200" dirty="0"/>
              <a:t> </a:t>
            </a:r>
          </a:p>
          <a:p>
            <a:pPr lvl="0" algn="just">
              <a:lnSpc>
                <a:spcPct val="150000"/>
              </a:lnSpc>
              <a:buClr>
                <a:srgbClr val="A04DA3"/>
              </a:buClr>
              <a:buFont typeface="Arial" panose="020B0604020202020204" pitchFamily="34" charset="0"/>
              <a:buChar char="•"/>
              <a:defRPr/>
            </a:pPr>
            <a:r>
              <a:rPr lang="tr-TR" sz="3200" i="1" dirty="0"/>
              <a:t>Uygun satın alma </a:t>
            </a:r>
            <a:r>
              <a:rPr lang="tr-TR" sz="3200" i="1" dirty="0" smtClean="0"/>
              <a:t>işlemleri</a:t>
            </a:r>
            <a:endParaRPr lang="tr-TR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sz="3200" dirty="0"/>
              <a:t>Envanter kontrolü </a:t>
            </a:r>
          </a:p>
          <a:p>
            <a:pPr algn="just">
              <a:lnSpc>
                <a:spcPct val="150000"/>
              </a:lnSpc>
            </a:pPr>
            <a:r>
              <a:rPr lang="tr-TR" sz="3200" dirty="0"/>
              <a:t>Emek -maliyet kontrolü</a:t>
            </a:r>
          </a:p>
          <a:p>
            <a:pPr algn="just">
              <a:lnSpc>
                <a:spcPct val="150000"/>
              </a:lnSpc>
            </a:pPr>
            <a:r>
              <a:rPr lang="tr-TR" sz="3200" dirty="0"/>
              <a:t>Çalışanın güveni</a:t>
            </a:r>
          </a:p>
          <a:p>
            <a:pPr algn="just">
              <a:lnSpc>
                <a:spcPct val="150000"/>
              </a:lnSpc>
            </a:pPr>
            <a:r>
              <a:rPr lang="tr-TR" sz="3200" dirty="0"/>
              <a:t>Kayıtları azaltır</a:t>
            </a:r>
          </a:p>
          <a:p>
            <a:pPr algn="just">
              <a:lnSpc>
                <a:spcPct val="150000"/>
              </a:lnSpc>
            </a:pPr>
            <a:r>
              <a:rPr lang="tr-TR" sz="3200" dirty="0"/>
              <a:t>Denetimi kolaylaştırır</a:t>
            </a:r>
          </a:p>
          <a:p>
            <a:pPr algn="just">
              <a:lnSpc>
                <a:spcPct val="150000"/>
              </a:lnSpc>
            </a:pPr>
            <a:r>
              <a:rPr lang="tr-TR" sz="3200" dirty="0"/>
              <a:t>Sanitasyonu sağlamak kolaylaşır</a:t>
            </a:r>
          </a:p>
          <a:p>
            <a:pPr algn="just">
              <a:lnSpc>
                <a:spcPct val="150000"/>
              </a:lnSpc>
            </a:pPr>
            <a:endParaRPr lang="tr-TR" sz="3200" dirty="0"/>
          </a:p>
          <a:p>
            <a:pPr algn="just">
              <a:lnSpc>
                <a:spcPct val="150000"/>
              </a:lnSpc>
            </a:pPr>
            <a:endParaRPr lang="tr-TR" sz="3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5068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57200" y="1628801"/>
            <a:ext cx="8458200" cy="1872208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STANDART TARİFE GELİŞTİRME  AŞAMALARI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pPr marL="624078" indent="-514350" algn="just">
              <a:buNone/>
            </a:pPr>
            <a:r>
              <a:rPr lang="tr-TR" sz="3200" dirty="0" smtClean="0"/>
              <a:t>1.Bu iş için gerekli kaynaklar toplanır</a:t>
            </a:r>
          </a:p>
          <a:p>
            <a:pPr algn="just"/>
            <a:r>
              <a:rPr lang="it-IT" dirty="0" smtClean="0"/>
              <a:t>Baz</a:t>
            </a:r>
            <a:r>
              <a:rPr lang="tr-TR" dirty="0" smtClean="0"/>
              <a:t>ı</a:t>
            </a:r>
            <a:r>
              <a:rPr lang="it-IT" dirty="0" smtClean="0"/>
              <a:t> </a:t>
            </a:r>
            <a:r>
              <a:rPr lang="tr-TR" dirty="0" smtClean="0"/>
              <a:t>firmaların </a:t>
            </a:r>
            <a:r>
              <a:rPr lang="it-IT" dirty="0" smtClean="0"/>
              <a:t>kendi </a:t>
            </a:r>
            <a:r>
              <a:rPr lang="tr-TR" dirty="0" smtClean="0"/>
              <a:t>ü</a:t>
            </a:r>
            <a:r>
              <a:rPr lang="it-IT" dirty="0" smtClean="0"/>
              <a:t>r</a:t>
            </a:r>
            <a:r>
              <a:rPr lang="tr-TR" dirty="0" smtClean="0"/>
              <a:t>ü</a:t>
            </a:r>
            <a:r>
              <a:rPr lang="it-IT" dirty="0" smtClean="0"/>
              <a:t>nleri i</a:t>
            </a:r>
            <a:r>
              <a:rPr lang="tr-TR" dirty="0" smtClean="0"/>
              <a:t>ç</a:t>
            </a:r>
            <a:r>
              <a:rPr lang="it-IT" dirty="0" smtClean="0"/>
              <a:t>in</a:t>
            </a:r>
            <a:r>
              <a:rPr lang="tr-TR" dirty="0" smtClean="0"/>
              <a:t> hazırladıkları</a:t>
            </a:r>
          </a:p>
          <a:p>
            <a:pPr algn="just">
              <a:buNone/>
            </a:pPr>
            <a:r>
              <a:rPr lang="tr-TR" dirty="0" smtClean="0"/>
              <a:t>tarifeler</a:t>
            </a:r>
          </a:p>
          <a:p>
            <a:pPr algn="just"/>
            <a:r>
              <a:rPr lang="tr-TR" dirty="0" smtClean="0"/>
              <a:t>Konu ile ilgili yazarların yayınladığı yemek</a:t>
            </a:r>
          </a:p>
          <a:p>
            <a:pPr algn="just">
              <a:buNone/>
            </a:pPr>
            <a:r>
              <a:rPr lang="tr-TR" dirty="0" smtClean="0"/>
              <a:t>kitapları</a:t>
            </a:r>
          </a:p>
          <a:p>
            <a:pPr algn="just"/>
            <a:r>
              <a:rPr lang="tr-TR" dirty="0" smtClean="0"/>
              <a:t>Konu ile ilgili eğitim kurumlarında kullanılan</a:t>
            </a:r>
          </a:p>
          <a:p>
            <a:pPr algn="just">
              <a:buNone/>
            </a:pPr>
            <a:r>
              <a:rPr lang="tr-TR" dirty="0" smtClean="0"/>
              <a:t>tarifeler</a:t>
            </a:r>
          </a:p>
          <a:p>
            <a:pPr algn="just"/>
            <a:r>
              <a:rPr lang="tr-TR" dirty="0" smtClean="0"/>
              <a:t>Konu ile ilgili deneyimli kişilerden alınan</a:t>
            </a:r>
          </a:p>
          <a:p>
            <a:pPr algn="just">
              <a:buNone/>
            </a:pPr>
            <a:r>
              <a:rPr lang="tr-TR" dirty="0" smtClean="0"/>
              <a:t>tarifeler</a:t>
            </a:r>
          </a:p>
          <a:p>
            <a:pPr algn="just"/>
            <a:r>
              <a:rPr lang="tr-TR" dirty="0" smtClean="0"/>
              <a:t>Benzer kurum veya kuruluşların TB‘de</a:t>
            </a:r>
          </a:p>
          <a:p>
            <a:pPr algn="just">
              <a:buNone/>
            </a:pPr>
            <a:r>
              <a:rPr lang="tr-TR" dirty="0" smtClean="0"/>
              <a:t>uyguladıkları tarifeler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sz="3200" dirty="0" smtClean="0"/>
              <a:t>2. Yeme</a:t>
            </a:r>
            <a:r>
              <a:rPr lang="tr-TR" sz="3200" dirty="0" smtClean="0"/>
              <a:t>ğ</a:t>
            </a:r>
            <a:r>
              <a:rPr lang="it-IT" sz="3200" dirty="0" smtClean="0"/>
              <a:t>in p</a:t>
            </a:r>
            <a:r>
              <a:rPr lang="tr-TR" sz="3200" dirty="0" smtClean="0"/>
              <a:t>iş</a:t>
            </a:r>
            <a:r>
              <a:rPr lang="it-IT" sz="3200" dirty="0" smtClean="0"/>
              <a:t>irilmesi i</a:t>
            </a:r>
            <a:r>
              <a:rPr lang="tr-TR" sz="3200" dirty="0" smtClean="0"/>
              <a:t>ç</a:t>
            </a:r>
            <a:r>
              <a:rPr lang="it-IT" sz="3200" dirty="0" smtClean="0"/>
              <a:t>in gerekli optimum</a:t>
            </a:r>
            <a:endParaRPr lang="tr-TR" sz="3200" dirty="0" smtClean="0"/>
          </a:p>
          <a:p>
            <a:pPr algn="just">
              <a:buNone/>
            </a:pPr>
            <a:r>
              <a:rPr lang="tr-TR" sz="3200" dirty="0" smtClean="0"/>
              <a:t>koşullar ( besin, araç-gereç vb.) sağlanır.</a:t>
            </a:r>
          </a:p>
          <a:p>
            <a:pPr algn="just">
              <a:buNone/>
            </a:pPr>
            <a:r>
              <a:rPr lang="nb-NO" sz="3200" dirty="0" smtClean="0"/>
              <a:t>3. En az 10 porsiyonluk denemeler yap</a:t>
            </a:r>
            <a:r>
              <a:rPr lang="tr-TR" sz="3200" dirty="0" smtClean="0"/>
              <a:t>ı</a:t>
            </a:r>
            <a:r>
              <a:rPr lang="nb-NO" sz="3200" dirty="0" smtClean="0"/>
              <a:t>l</a:t>
            </a:r>
            <a:r>
              <a:rPr lang="tr-TR" sz="3200" dirty="0" smtClean="0"/>
              <a:t>ı</a:t>
            </a:r>
            <a:r>
              <a:rPr lang="nb-NO" sz="3200" dirty="0" smtClean="0"/>
              <a:t>r</a:t>
            </a:r>
            <a:r>
              <a:rPr lang="tr-TR" sz="3200" dirty="0" smtClean="0"/>
              <a:t>.</a:t>
            </a:r>
            <a:endParaRPr lang="nb-NO" sz="3200" dirty="0" smtClean="0"/>
          </a:p>
          <a:p>
            <a:pPr algn="just">
              <a:buNone/>
            </a:pPr>
            <a:r>
              <a:rPr lang="tr-TR" sz="3200" dirty="0" smtClean="0"/>
              <a:t>4. Yemek konusunda deneyimli (gurme)</a:t>
            </a:r>
          </a:p>
          <a:p>
            <a:pPr algn="just">
              <a:buNone/>
            </a:pPr>
            <a:r>
              <a:rPr lang="tr-TR" sz="3200" dirty="0" smtClean="0"/>
              <a:t>kişilerden kalite kontrol paneli oluşturulur.</a:t>
            </a:r>
          </a:p>
          <a:p>
            <a:pPr algn="just">
              <a:buNone/>
            </a:pPr>
            <a:r>
              <a:rPr lang="tr-TR" sz="3200" dirty="0" smtClean="0"/>
              <a:t>5.Yemekler bu panel tarafından</a:t>
            </a:r>
          </a:p>
          <a:p>
            <a:pPr algn="just">
              <a:buNone/>
            </a:pPr>
            <a:r>
              <a:rPr lang="tr-TR" sz="3200" dirty="0" smtClean="0"/>
              <a:t>değerlendirilerek kalitesi onaylanana kadar</a:t>
            </a:r>
          </a:p>
          <a:p>
            <a:pPr algn="just">
              <a:buNone/>
            </a:pPr>
            <a:r>
              <a:rPr lang="tr-TR" sz="3200" dirty="0" smtClean="0"/>
              <a:t>değerlendirilir.</a:t>
            </a:r>
          </a:p>
          <a:p>
            <a:pPr algn="just">
              <a:buNone/>
            </a:pPr>
            <a:endParaRPr lang="tr-TR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72608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tr-TR" sz="3200" dirty="0" smtClean="0"/>
          </a:p>
          <a:p>
            <a:pPr algn="just">
              <a:buNone/>
            </a:pPr>
            <a:r>
              <a:rPr lang="tr-TR" sz="3200" dirty="0" smtClean="0"/>
              <a:t>6. Kalitesi onaylanan yemekler 2 katı</a:t>
            </a:r>
          </a:p>
          <a:p>
            <a:pPr algn="just">
              <a:buNone/>
            </a:pPr>
            <a:r>
              <a:rPr lang="tr-TR" sz="3200" dirty="0" smtClean="0"/>
              <a:t>alınarak çoğaltılır ve tekrar değerlendirilir</a:t>
            </a:r>
          </a:p>
          <a:p>
            <a:pPr algn="just">
              <a:buNone/>
            </a:pPr>
            <a:r>
              <a:rPr lang="tr-TR" sz="3200" dirty="0" smtClean="0"/>
              <a:t>ve standartlaştırılır. (</a:t>
            </a:r>
            <a:r>
              <a:rPr lang="tr-TR" sz="3200" dirty="0" err="1" smtClean="0"/>
              <a:t>TBS'lerde</a:t>
            </a:r>
            <a:r>
              <a:rPr lang="tr-TR" sz="3200" dirty="0" smtClean="0"/>
              <a:t> tarifeler 100</a:t>
            </a:r>
          </a:p>
          <a:p>
            <a:pPr algn="just">
              <a:buNone/>
            </a:pPr>
            <a:r>
              <a:rPr lang="tr-TR" sz="3200" dirty="0" smtClean="0"/>
              <a:t>porsiyon olarak standartlaştırılır)</a:t>
            </a:r>
          </a:p>
          <a:p>
            <a:pPr algn="just">
              <a:buNone/>
            </a:pPr>
            <a:r>
              <a:rPr lang="tr-TR" sz="3200" dirty="0" smtClean="0"/>
              <a:t>7.Standart tarifeler kullanacak kişilerin</a:t>
            </a:r>
          </a:p>
          <a:p>
            <a:pPr algn="just">
              <a:buNone/>
            </a:pPr>
            <a:r>
              <a:rPr lang="tr-TR" sz="3200" dirty="0" smtClean="0"/>
              <a:t>kolay anlayabileceği  şekilde yazılır</a:t>
            </a:r>
            <a:endParaRPr lang="tr-TR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Şehir Hayatı">
  <a:themeElements>
    <a:clrScheme name="Şehir Hayatı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Şehir Hayatı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306</TotalTime>
  <Words>451</Words>
  <Application>Microsoft Office PowerPoint</Application>
  <PresentationFormat>Ekran Gösterisi (4:3)</PresentationFormat>
  <Paragraphs>89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Georgia</vt:lpstr>
      <vt:lpstr>Trebuchet MS</vt:lpstr>
      <vt:lpstr>Wingdings 2</vt:lpstr>
      <vt:lpstr>Şehir Hayatı</vt:lpstr>
      <vt:lpstr>STANDART TARİFELER</vt:lpstr>
      <vt:lpstr>    STANDART TARİFELER</vt:lpstr>
      <vt:lpstr>PowerPoint Sunusu</vt:lpstr>
      <vt:lpstr>Avantajları</vt:lpstr>
      <vt:lpstr>PowerPoint Sunusu</vt:lpstr>
      <vt:lpstr>STANDART TARİFE GELİŞTİRME  AŞAMALARI</vt:lpstr>
      <vt:lpstr>PowerPoint Sunusu</vt:lpstr>
      <vt:lpstr>PowerPoint Sunusu</vt:lpstr>
      <vt:lpstr>PowerPoint Sunusu</vt:lpstr>
      <vt:lpstr>Standartlaştırılmış tarifelerde bulunması gerekli bilgiler</vt:lpstr>
      <vt:lpstr>PowerPoint Sunusu</vt:lpstr>
      <vt:lpstr>PowerPoint Sunusu</vt:lpstr>
      <vt:lpstr>PowerPoint Sunusu</vt:lpstr>
      <vt:lpstr>PowerPoint Sunusu</vt:lpstr>
      <vt:lpstr>BAZI YEMEKLERİN BİR PORSİYONLARINA GİREN BESİN MİKTARLARI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STANDART REÇETELER</dc:title>
  <dc:creator>creaa</dc:creator>
  <cp:lastModifiedBy>exper</cp:lastModifiedBy>
  <cp:revision>96</cp:revision>
  <dcterms:created xsi:type="dcterms:W3CDTF">2013-07-22T11:39:44Z</dcterms:created>
  <dcterms:modified xsi:type="dcterms:W3CDTF">2017-01-27T12:48:22Z</dcterms:modified>
</cp:coreProperties>
</file>