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65" r:id="rId4"/>
    <p:sldId id="260" r:id="rId5"/>
    <p:sldId id="319" r:id="rId6"/>
    <p:sldId id="277" r:id="rId7"/>
    <p:sldId id="273" r:id="rId8"/>
    <p:sldId id="278" r:id="rId9"/>
    <p:sldId id="274" r:id="rId10"/>
    <p:sldId id="258" r:id="rId11"/>
    <p:sldId id="282" r:id="rId12"/>
    <p:sldId id="320" r:id="rId13"/>
    <p:sldId id="317" r:id="rId14"/>
    <p:sldId id="318" r:id="rId15"/>
    <p:sldId id="290" r:id="rId16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1578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22 Dikdörtgen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23 Dikdörtgen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24 Dikdörtgen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25 Dikdörtgen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26 Dikdörtgen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29 Yuvarlatılmış Dikdörtgen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30 Yuvarlatılmış Dikdörtgen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6 Dikdörtgen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9 Dikdörtgen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Dikdörtgen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18 Dikdörtgen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Başlık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28" name="27 Veri Yer Tutucusu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192993B8-7A72-4F98-8F7C-95EE8151F572}" type="datetimeFigureOut">
              <a:rPr lang="tr-TR" smtClean="0"/>
              <a:pPr/>
              <a:t>27.01.2017</a:t>
            </a:fld>
            <a:endParaRPr lang="tr-TR"/>
          </a:p>
        </p:txBody>
      </p:sp>
      <p:sp>
        <p:nvSpPr>
          <p:cNvPr id="17" name="16 Altbilgi Yer Tutucusu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tr-TR"/>
          </a:p>
        </p:txBody>
      </p:sp>
      <p:sp>
        <p:nvSpPr>
          <p:cNvPr id="29" name="28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C9011C4A-B9B8-4BD3-A9AA-C97C5EF11B49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2993B8-7A72-4F98-8F7C-95EE8151F572}" type="datetimeFigureOut">
              <a:rPr lang="tr-TR" smtClean="0"/>
              <a:pPr/>
              <a:t>27.01.2017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011C4A-B9B8-4BD3-A9AA-C97C5EF11B49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2993B8-7A72-4F98-8F7C-95EE8151F572}" type="datetimeFigureOut">
              <a:rPr lang="tr-TR" smtClean="0"/>
              <a:pPr/>
              <a:t>27.01.2017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011C4A-B9B8-4BD3-A9AA-C97C5EF11B49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2993B8-7A72-4F98-8F7C-95EE8151F572}" type="datetimeFigureOut">
              <a:rPr lang="tr-TR" smtClean="0"/>
              <a:pPr/>
              <a:t>27.01.2017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011C4A-B9B8-4BD3-A9AA-C97C5EF11B49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2993B8-7A72-4F98-8F7C-95EE8151F572}" type="datetimeFigureOut">
              <a:rPr lang="tr-TR" smtClean="0"/>
              <a:pPr/>
              <a:t>27.01.2017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011C4A-B9B8-4BD3-A9AA-C97C5EF11B49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2993B8-7A72-4F98-8F7C-95EE8151F572}" type="datetimeFigureOut">
              <a:rPr lang="tr-TR" smtClean="0"/>
              <a:pPr/>
              <a:t>27.01.2017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011C4A-B9B8-4BD3-A9AA-C97C5EF11B49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6" name="25 Veri Yer Tutucusu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192993B8-7A72-4F98-8F7C-95EE8151F572}" type="datetimeFigureOut">
              <a:rPr lang="tr-TR" smtClean="0"/>
              <a:pPr/>
              <a:t>27.01.2017</a:t>
            </a:fld>
            <a:endParaRPr lang="tr-TR"/>
          </a:p>
        </p:txBody>
      </p:sp>
      <p:sp>
        <p:nvSpPr>
          <p:cNvPr id="27" name="26 Slayt Numarası Yer Tutucusu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C9011C4A-B9B8-4BD3-A9AA-C97C5EF11B49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8" name="27 Altbilgi Yer Tutucusu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192993B8-7A72-4F98-8F7C-95EE8151F572}" type="datetimeFigureOut">
              <a:rPr lang="tr-TR" smtClean="0"/>
              <a:pPr/>
              <a:t>27.01.2017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C9011C4A-B9B8-4BD3-A9AA-C97C5EF11B49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2993B8-7A72-4F98-8F7C-95EE8151F572}" type="datetimeFigureOut">
              <a:rPr lang="tr-TR" smtClean="0"/>
              <a:pPr/>
              <a:t>27.01.2017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011C4A-B9B8-4BD3-A9AA-C97C5EF11B49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2993B8-7A72-4F98-8F7C-95EE8151F572}" type="datetimeFigureOut">
              <a:rPr lang="tr-TR" smtClean="0"/>
              <a:pPr/>
              <a:t>27.01.2017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011C4A-B9B8-4BD3-A9AA-C97C5EF11B49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2993B8-7A72-4F98-8F7C-95EE8151F572}" type="datetimeFigureOut">
              <a:rPr lang="tr-TR" smtClean="0"/>
              <a:pPr/>
              <a:t>27.01.2017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011C4A-B9B8-4BD3-A9AA-C97C5EF11B49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27 Dikdörtgen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28 Dikdörtgen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29 Dikdörtgen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30 Dikdörtgen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31 Dikdörtgen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32 Yuvarlatılmış Dikdörtgen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33 Yuvarlatılmış Dikdörtgen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34 Dikdörtgen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35 Dikdörtgen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36 Dikdörtgen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37 Dikdörtgen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38 Dikdörtgen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39 Dikdörtgen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21 Başlık Yer Tutucusu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12 Metin Yer Tutucusu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4" name="13 Veri Yer Tutucusu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192993B8-7A72-4F98-8F7C-95EE8151F572}" type="datetimeFigureOut">
              <a:rPr lang="tr-TR" smtClean="0"/>
              <a:pPr/>
              <a:t>27.01.2017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tr-TR"/>
          </a:p>
        </p:txBody>
      </p:sp>
      <p:sp>
        <p:nvSpPr>
          <p:cNvPr id="23" name="22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C9011C4A-B9B8-4BD3-A9AA-C97C5EF11B49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sz="5400" dirty="0" smtClean="0"/>
              <a:t>STANDART TARİFELER</a:t>
            </a:r>
            <a:endParaRPr lang="tr-TR" sz="54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>
          <a:xfrm>
            <a:off x="179388" y="381000"/>
            <a:ext cx="8507412" cy="1371600"/>
          </a:xfrm>
        </p:spPr>
        <p:txBody>
          <a:bodyPr/>
          <a:lstStyle/>
          <a:p>
            <a:pPr algn="just" eaLnBrk="1" hangingPunct="1">
              <a:defRPr/>
            </a:pPr>
            <a:r>
              <a:rPr lang="tr-TR" sz="3600" dirty="0" smtClean="0">
                <a:solidFill>
                  <a:srgbClr val="FFC000"/>
                </a:solidFill>
                <a:latin typeface="+mn-lt"/>
              </a:rPr>
              <a:t>Standartlaştırılmış tarifelerde bulunması gerekli bilgiler</a:t>
            </a:r>
          </a:p>
        </p:txBody>
      </p:sp>
      <p:sp>
        <p:nvSpPr>
          <p:cNvPr id="348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1520" y="1752600"/>
            <a:ext cx="8712968" cy="4845050"/>
          </a:xfrm>
        </p:spPr>
        <p:txBody>
          <a:bodyPr>
            <a:normAutofit/>
          </a:bodyPr>
          <a:lstStyle/>
          <a:p>
            <a:pPr marL="609600" indent="-609600" algn="just" eaLnBrk="1" hangingPunct="1">
              <a:lnSpc>
                <a:spcPct val="80000"/>
              </a:lnSpc>
            </a:pPr>
            <a:r>
              <a:rPr lang="tr-TR" dirty="0" smtClean="0">
                <a:effectLst/>
              </a:rPr>
              <a:t>Yemeğin adı,</a:t>
            </a:r>
          </a:p>
          <a:p>
            <a:pPr marL="609600" indent="-609600" algn="just" eaLnBrk="1" hangingPunct="1">
              <a:lnSpc>
                <a:spcPct val="80000"/>
              </a:lnSpc>
            </a:pPr>
            <a:r>
              <a:rPr lang="tr-TR" dirty="0" smtClean="0">
                <a:effectLst/>
              </a:rPr>
              <a:t>Yemeğin grubu</a:t>
            </a:r>
            <a:r>
              <a:rPr lang="tr-TR" dirty="0" smtClean="0">
                <a:effectLst/>
              </a:rPr>
              <a:t>,</a:t>
            </a:r>
          </a:p>
          <a:p>
            <a:pPr marL="609600" indent="-609600" algn="just">
              <a:lnSpc>
                <a:spcPct val="80000"/>
              </a:lnSpc>
            </a:pPr>
            <a:r>
              <a:rPr lang="tr-TR" dirty="0"/>
              <a:t>Porsiyon ölçüsü,</a:t>
            </a:r>
          </a:p>
          <a:p>
            <a:pPr marL="609600" indent="-609600" algn="just">
              <a:lnSpc>
                <a:spcPct val="80000"/>
              </a:lnSpc>
            </a:pPr>
            <a:r>
              <a:rPr lang="tr-TR" dirty="0"/>
              <a:t>Porsiyon ölçü aracı ve servis şekli,</a:t>
            </a:r>
          </a:p>
          <a:p>
            <a:pPr marL="609600" indent="-609600" algn="just">
              <a:lnSpc>
                <a:spcPct val="80000"/>
              </a:lnSpc>
            </a:pPr>
            <a:r>
              <a:rPr lang="tr-TR" dirty="0"/>
              <a:t>Kullanılacak araç ve </a:t>
            </a:r>
            <a:r>
              <a:rPr lang="tr-TR" dirty="0" smtClean="0"/>
              <a:t>gereçler,</a:t>
            </a:r>
          </a:p>
          <a:p>
            <a:pPr marL="609600" indent="-609600" algn="just">
              <a:lnSpc>
                <a:spcPct val="80000"/>
              </a:lnSpc>
            </a:pPr>
            <a:r>
              <a:rPr lang="tr-TR" dirty="0"/>
              <a:t>İçine konulacak malzemeler </a:t>
            </a:r>
            <a:r>
              <a:rPr lang="tr-TR" dirty="0" smtClean="0"/>
              <a:t> ve </a:t>
            </a:r>
            <a:r>
              <a:rPr lang="tr-TR" dirty="0"/>
              <a:t>miktarları</a:t>
            </a:r>
            <a:r>
              <a:rPr lang="tr-TR" dirty="0" smtClean="0"/>
              <a:t>,</a:t>
            </a:r>
          </a:p>
          <a:p>
            <a:pPr marL="609600" indent="-609600" algn="just">
              <a:lnSpc>
                <a:spcPct val="80000"/>
              </a:lnSpc>
            </a:pPr>
            <a:r>
              <a:rPr lang="tr-TR" dirty="0"/>
              <a:t>Hazırlama ve pişirme yöntemi,</a:t>
            </a:r>
          </a:p>
          <a:p>
            <a:pPr marL="609600" indent="-609600" algn="just">
              <a:lnSpc>
                <a:spcPct val="80000"/>
              </a:lnSpc>
            </a:pPr>
            <a:r>
              <a:rPr lang="tr-TR" dirty="0"/>
              <a:t>Hazırlama, pişirme süreleri </a:t>
            </a:r>
            <a:r>
              <a:rPr lang="tr-TR" dirty="0" smtClean="0"/>
              <a:t>ve pişirme </a:t>
            </a:r>
            <a:r>
              <a:rPr lang="tr-TR" dirty="0"/>
              <a:t>ısısı</a:t>
            </a:r>
          </a:p>
          <a:p>
            <a:pPr marL="609600" indent="-609600" algn="just">
              <a:lnSpc>
                <a:spcPct val="80000"/>
              </a:lnSpc>
            </a:pPr>
            <a:r>
              <a:rPr lang="tr-TR" dirty="0"/>
              <a:t>Yemeğin toplam ağırlığı</a:t>
            </a:r>
            <a:r>
              <a:rPr lang="tr-TR" dirty="0" smtClean="0"/>
              <a:t>,</a:t>
            </a:r>
          </a:p>
          <a:p>
            <a:pPr marL="609600" indent="-609600" algn="just">
              <a:lnSpc>
                <a:spcPct val="80000"/>
              </a:lnSpc>
            </a:pPr>
            <a:r>
              <a:rPr lang="tr-TR" dirty="0"/>
              <a:t>Bir porsiyonunun fiyatı,</a:t>
            </a:r>
          </a:p>
          <a:p>
            <a:pPr marL="609600" indent="-609600" algn="just">
              <a:lnSpc>
                <a:spcPct val="80000"/>
              </a:lnSpc>
            </a:pPr>
            <a:r>
              <a:rPr lang="tr-TR" dirty="0"/>
              <a:t>Bir porsiyonunun besin değeri</a:t>
            </a:r>
          </a:p>
          <a:p>
            <a:pPr marL="609600" indent="-609600" algn="just">
              <a:lnSpc>
                <a:spcPct val="80000"/>
              </a:lnSpc>
            </a:pPr>
            <a:endParaRPr lang="tr-TR" sz="3200" dirty="0"/>
          </a:p>
          <a:p>
            <a:pPr marL="609600" indent="-609600" algn="just">
              <a:lnSpc>
                <a:spcPct val="80000"/>
              </a:lnSpc>
            </a:pPr>
            <a:endParaRPr lang="tr-TR" sz="3600" dirty="0"/>
          </a:p>
          <a:p>
            <a:pPr marL="609600" indent="-609600" algn="just">
              <a:lnSpc>
                <a:spcPct val="80000"/>
              </a:lnSpc>
            </a:pPr>
            <a:endParaRPr lang="tr-TR" sz="3600" dirty="0" smtClean="0">
              <a:effectLst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755576" y="1268760"/>
            <a:ext cx="7632848" cy="5305776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tr-TR" sz="3200" dirty="0" smtClean="0">
                <a:solidFill>
                  <a:srgbClr val="FFC000"/>
                </a:solidFill>
              </a:rPr>
              <a:t>Standart tarife kartları;</a:t>
            </a:r>
          </a:p>
          <a:p>
            <a:pPr algn="just">
              <a:buNone/>
            </a:pPr>
            <a:r>
              <a:rPr lang="tr-TR" sz="3200" dirty="0" smtClean="0"/>
              <a:t>Mutfak ortamından etkilenmeyecek ve</a:t>
            </a:r>
          </a:p>
          <a:p>
            <a:pPr algn="just">
              <a:buNone/>
            </a:pPr>
            <a:r>
              <a:rPr lang="tr-TR" sz="3200" dirty="0" smtClean="0"/>
              <a:t>plastikle kaplanmalı. </a:t>
            </a:r>
          </a:p>
          <a:p>
            <a:pPr algn="just">
              <a:buNone/>
            </a:pPr>
            <a:r>
              <a:rPr lang="tr-TR" sz="3200" dirty="0" smtClean="0"/>
              <a:t>K</a:t>
            </a:r>
            <a:r>
              <a:rPr lang="pt-BR" sz="3200" dirty="0" smtClean="0"/>
              <a:t>artlar o yeme</a:t>
            </a:r>
            <a:r>
              <a:rPr lang="tr-TR" sz="3200" dirty="0" smtClean="0"/>
              <a:t>ğ</a:t>
            </a:r>
            <a:r>
              <a:rPr lang="pt-BR" sz="3200" dirty="0" smtClean="0"/>
              <a:t>i </a:t>
            </a:r>
            <a:r>
              <a:rPr lang="tr-TR" sz="3200" dirty="0" smtClean="0"/>
              <a:t>pişirecek</a:t>
            </a:r>
            <a:r>
              <a:rPr lang="pt-BR" sz="3200" dirty="0" smtClean="0"/>
              <a:t> ki</a:t>
            </a:r>
            <a:r>
              <a:rPr lang="tr-TR" sz="3200" dirty="0" smtClean="0"/>
              <a:t>ş</a:t>
            </a:r>
            <a:r>
              <a:rPr lang="pt-BR" sz="3200" dirty="0" smtClean="0"/>
              <a:t>inin</a:t>
            </a:r>
            <a:r>
              <a:rPr lang="tr-TR" sz="3200" dirty="0" smtClean="0"/>
              <a:t> kolay</a:t>
            </a:r>
          </a:p>
          <a:p>
            <a:pPr algn="just">
              <a:buNone/>
            </a:pPr>
            <a:r>
              <a:rPr lang="tr-TR" sz="3200" dirty="0" smtClean="0"/>
              <a:t>yararlanabileceği formda hazırlanmalı.</a:t>
            </a:r>
          </a:p>
          <a:p>
            <a:pPr algn="just">
              <a:buNone/>
            </a:pPr>
            <a:r>
              <a:rPr lang="nn-NO" sz="3200" dirty="0" smtClean="0"/>
              <a:t>Kart</a:t>
            </a:r>
            <a:r>
              <a:rPr lang="tr-TR" sz="3200" dirty="0" smtClean="0"/>
              <a:t>ı</a:t>
            </a:r>
            <a:r>
              <a:rPr lang="nn-NO" sz="3200" dirty="0" smtClean="0"/>
              <a:t>n boyutlar</a:t>
            </a:r>
            <a:r>
              <a:rPr lang="tr-TR" sz="3200" dirty="0" smtClean="0"/>
              <a:t>ı</a:t>
            </a:r>
            <a:r>
              <a:rPr lang="nn-NO" sz="3200" dirty="0" smtClean="0"/>
              <a:t> ideal olarak 20x30</a:t>
            </a:r>
            <a:r>
              <a:rPr lang="tr-TR" sz="3200" dirty="0" smtClean="0"/>
              <a:t> cm</a:t>
            </a:r>
          </a:p>
          <a:p>
            <a:pPr algn="just">
              <a:buNone/>
            </a:pPr>
            <a:r>
              <a:rPr lang="tr-TR" sz="3200" dirty="0" smtClean="0"/>
              <a:t>olmalıdır.</a:t>
            </a:r>
            <a:endParaRPr lang="tr-TR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691680" y="2348880"/>
            <a:ext cx="6995120" cy="4225656"/>
          </a:xfrm>
        </p:spPr>
        <p:txBody>
          <a:bodyPr>
            <a:normAutofit/>
          </a:bodyPr>
          <a:lstStyle/>
          <a:p>
            <a:r>
              <a:rPr lang="tr-TR" sz="3200" dirty="0" smtClean="0"/>
              <a:t>kartlarda hazırlık ve pişirme bölümlerinde çeşitli rakamlar vardır, bunların iyi anlaşılması önemlidir.</a:t>
            </a:r>
          </a:p>
          <a:p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317470035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268760"/>
            <a:ext cx="8435280" cy="4608512"/>
          </a:xfrm>
        </p:spPr>
        <p:txBody>
          <a:bodyPr/>
          <a:lstStyle/>
          <a:p>
            <a:pPr>
              <a:buNone/>
            </a:pPr>
            <a:r>
              <a:rPr lang="tr-TR" dirty="0" smtClean="0"/>
              <a:t>Hazırlama süresindeki;</a:t>
            </a:r>
          </a:p>
          <a:p>
            <a:pPr>
              <a:buNone/>
            </a:pPr>
            <a:endParaRPr lang="tr-TR" dirty="0" smtClean="0"/>
          </a:p>
          <a:p>
            <a:pPr marL="0" indent="0"/>
            <a:r>
              <a:rPr lang="tr-TR" dirty="0" smtClean="0"/>
              <a:t>1. rakam: o işlem için personelin harcayacağı süreyi</a:t>
            </a:r>
          </a:p>
          <a:p>
            <a:pPr marL="0" indent="0"/>
            <a:r>
              <a:rPr lang="tr-TR" dirty="0" smtClean="0"/>
              <a:t>2. rakam personele bağlı olmadan yiyeceğin bir süre beklemesi gerektiğini</a:t>
            </a:r>
          </a:p>
          <a:p>
            <a:pPr marL="0" indent="0"/>
            <a:r>
              <a:rPr lang="tr-TR" dirty="0" smtClean="0"/>
              <a:t>3. rakam yiyeceğin belli bir işlemi geçirdikten sonra üzerinde tekrar çalışılması gerektiğini gösterir.</a:t>
            </a:r>
          </a:p>
          <a:p>
            <a:pPr marL="0" indent="0"/>
            <a:endParaRPr lang="tr-TR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908720"/>
            <a:ext cx="8229600" cy="5665816"/>
          </a:xfrm>
        </p:spPr>
        <p:txBody>
          <a:bodyPr/>
          <a:lstStyle/>
          <a:p>
            <a:pPr>
              <a:buNone/>
            </a:pPr>
            <a:r>
              <a:rPr lang="tr-TR" dirty="0" smtClean="0"/>
              <a:t>Pişirme süresinde;</a:t>
            </a:r>
          </a:p>
          <a:p>
            <a:pPr marL="0" indent="0"/>
            <a:r>
              <a:rPr lang="tr-TR" dirty="0" smtClean="0"/>
              <a:t>1. rakam o işlem için personelin harcayacağı süreyi</a:t>
            </a:r>
          </a:p>
          <a:p>
            <a:pPr marL="0" indent="0"/>
            <a:r>
              <a:rPr lang="tr-TR" dirty="0" smtClean="0"/>
              <a:t>2. rakam personele bağlı olmadan yemeğin pişeceği süreyi</a:t>
            </a:r>
          </a:p>
          <a:p>
            <a:pPr marL="0" indent="0"/>
            <a:r>
              <a:rPr lang="tr-TR" dirty="0" smtClean="0"/>
              <a:t>3. rakam yemeğin piştikten sonra personele bağlı olmadan bekleyeceği süreyi gösterir.</a:t>
            </a:r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tr-TR" dirty="0" smtClean="0">
                <a:solidFill>
                  <a:srgbClr val="FF0000"/>
                </a:solidFill>
              </a:rPr>
              <a:t>##</a:t>
            </a:r>
            <a:r>
              <a:rPr lang="tr-TR" dirty="0" smtClean="0"/>
              <a:t>Hazırlık ve pişirme sürelerinde alt alta iki rakam kullanılmışsa yemeği oluşturan yiyeceklerin</a:t>
            </a:r>
          </a:p>
          <a:p>
            <a:pPr marL="0" indent="0">
              <a:buNone/>
            </a:pPr>
            <a:r>
              <a:rPr lang="tr-TR" dirty="0" smtClean="0"/>
              <a:t>ayrı ayrı hazırlanıp pişirildiğini ve servis sırasında birleştirildiğini göstermektedir.</a:t>
            </a:r>
            <a:endParaRPr lang="tr-TR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467544" y="1988840"/>
            <a:ext cx="8458200" cy="1883072"/>
          </a:xfrm>
        </p:spPr>
        <p:txBody>
          <a:bodyPr>
            <a:noAutofit/>
          </a:bodyPr>
          <a:lstStyle/>
          <a:p>
            <a:pPr algn="just"/>
            <a:r>
              <a:rPr lang="tr-TR" sz="3600" dirty="0" smtClean="0"/>
              <a:t>BAZI YEMEKLERİN BİR PORSİYONLARINA GİREN BESİN </a:t>
            </a:r>
            <a:r>
              <a:rPr lang="tr-TR" sz="3600" dirty="0" smtClean="0"/>
              <a:t>MİKTARLARI </a:t>
            </a:r>
            <a:endParaRPr lang="tr-TR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548679"/>
            <a:ext cx="8229600" cy="1440161"/>
          </a:xfrm>
        </p:spPr>
        <p:txBody>
          <a:bodyPr>
            <a:normAutofit/>
          </a:bodyPr>
          <a:lstStyle/>
          <a:p>
            <a:pPr algn="just" eaLnBrk="1" hangingPunct="1">
              <a:defRPr/>
            </a:pPr>
            <a:r>
              <a:rPr lang="tr-TR" sz="4000" dirty="0" smtClean="0"/>
              <a:t>    </a:t>
            </a:r>
            <a:r>
              <a:rPr lang="tr-TR" sz="3200" dirty="0" smtClean="0">
                <a:solidFill>
                  <a:srgbClr val="FFC000"/>
                </a:solidFill>
              </a:rPr>
              <a:t>STANDART TARİFELER</a:t>
            </a:r>
          </a:p>
        </p:txBody>
      </p:sp>
      <p:sp>
        <p:nvSpPr>
          <p:cNvPr id="337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2204864"/>
            <a:ext cx="8229600" cy="4369672"/>
          </a:xfrm>
        </p:spPr>
        <p:txBody>
          <a:bodyPr>
            <a:normAutofit/>
          </a:bodyPr>
          <a:lstStyle/>
          <a:p>
            <a:pPr algn="just" eaLnBrk="1" hangingPunct="1"/>
            <a:r>
              <a:rPr lang="tr-TR" sz="3600" dirty="0" smtClean="0">
                <a:effectLst/>
              </a:rPr>
              <a:t>Standart tarife, yemek üretmeye yarayan yazılı formüller, direktifler grubu ve menüdeki her yemek için denenerek geliştirilmiş bir tarifedir. 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836712"/>
            <a:ext cx="8229600" cy="5737824"/>
          </a:xfrm>
        </p:spPr>
        <p:txBody>
          <a:bodyPr>
            <a:normAutofit lnSpcReduction="10000"/>
          </a:bodyPr>
          <a:lstStyle/>
          <a:p>
            <a:pPr algn="just">
              <a:buNone/>
            </a:pPr>
            <a:r>
              <a:rPr lang="tr-TR" sz="3200" i="1" dirty="0" smtClean="0"/>
              <a:t>Toplu beslenme servisi işletmesi</a:t>
            </a:r>
          </a:p>
          <a:p>
            <a:pPr algn="just">
              <a:buNone/>
            </a:pPr>
            <a:r>
              <a:rPr lang="tr-TR" sz="3200" i="1" dirty="0" smtClean="0"/>
              <a:t>tarafından; </a:t>
            </a:r>
          </a:p>
          <a:p>
            <a:pPr algn="just"/>
            <a:r>
              <a:rPr lang="tr-TR" sz="3200" dirty="0" smtClean="0"/>
              <a:t>kullanılabilirliliği defalarca denenmiş,</a:t>
            </a:r>
          </a:p>
          <a:p>
            <a:pPr algn="just"/>
            <a:r>
              <a:rPr lang="tr-TR" sz="3200" dirty="0" smtClean="0"/>
              <a:t> adapte edilmiş, </a:t>
            </a:r>
          </a:p>
          <a:p>
            <a:pPr algn="just"/>
            <a:r>
              <a:rPr lang="tr-TR" sz="3200" dirty="0" smtClean="0"/>
              <a:t>aynı yöntem,</a:t>
            </a:r>
          </a:p>
          <a:p>
            <a:pPr algn="just"/>
            <a:r>
              <a:rPr lang="tr-TR" sz="3200" dirty="0" smtClean="0"/>
              <a:t> aynı ekipman, </a:t>
            </a:r>
          </a:p>
          <a:p>
            <a:pPr algn="just"/>
            <a:r>
              <a:rPr lang="tr-TR" sz="3200" dirty="0" smtClean="0"/>
              <a:t>aynı miktar,  </a:t>
            </a:r>
          </a:p>
          <a:p>
            <a:pPr algn="just"/>
            <a:r>
              <a:rPr lang="tr-TR" sz="3200" dirty="0" smtClean="0"/>
              <a:t> aynı kalitedeki malzemelerin kullanılması</a:t>
            </a:r>
          </a:p>
          <a:p>
            <a:pPr algn="just">
              <a:buNone/>
            </a:pPr>
            <a:r>
              <a:rPr lang="tr-TR" sz="3200" dirty="0" smtClean="0"/>
              <a:t>ile </a:t>
            </a:r>
          </a:p>
          <a:p>
            <a:pPr algn="just"/>
            <a:r>
              <a:rPr lang="tr-TR" sz="3200" dirty="0" smtClean="0"/>
              <a:t>aynı iyi sonuçları ve ürünü veren </a:t>
            </a:r>
          </a:p>
          <a:p>
            <a:pPr algn="just">
              <a:buNone/>
            </a:pPr>
            <a:r>
              <a:rPr lang="tr-TR" sz="3200" i="1" dirty="0" smtClean="0"/>
              <a:t>tarifedir.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81000"/>
            <a:ext cx="8686800" cy="1176338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tr-TR" sz="4400" b="1" dirty="0" smtClean="0">
                <a:solidFill>
                  <a:srgbClr val="FFC000"/>
                </a:solidFill>
              </a:rPr>
              <a:t>Avantajları</a:t>
            </a:r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9552" y="1412776"/>
            <a:ext cx="8208912" cy="5184576"/>
          </a:xfrm>
        </p:spPr>
        <p:txBody>
          <a:bodyPr>
            <a:noAutofit/>
          </a:bodyPr>
          <a:lstStyle/>
          <a:p>
            <a:pPr algn="just" eaLnBrk="1" hangingPunct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3200" i="1" dirty="0" smtClean="0">
                <a:effectLst/>
              </a:rPr>
              <a:t>Standart yemek kalitesi</a:t>
            </a:r>
            <a:endParaRPr lang="tr-TR" sz="3200" dirty="0" smtClean="0"/>
          </a:p>
          <a:p>
            <a:pPr lvl="0" algn="just">
              <a:lnSpc>
                <a:spcPct val="150000"/>
              </a:lnSpc>
              <a:buClr>
                <a:srgbClr val="A04DA3"/>
              </a:buClr>
              <a:buFont typeface="Arial" panose="020B0604020202020204" pitchFamily="34" charset="0"/>
              <a:buChar char="•"/>
            </a:pPr>
            <a:r>
              <a:rPr lang="tr-TR" sz="3200" i="1" dirty="0"/>
              <a:t>Tahmin edilebilir son ürün</a:t>
            </a:r>
            <a:endParaRPr lang="tr-TR" sz="3200" dirty="0"/>
          </a:p>
          <a:p>
            <a:pPr lvl="0" algn="just">
              <a:lnSpc>
                <a:spcPct val="150000"/>
              </a:lnSpc>
              <a:buClr>
                <a:srgbClr val="A04DA3"/>
              </a:buClr>
              <a:buFont typeface="Arial" panose="020B0604020202020204" pitchFamily="34" charset="0"/>
              <a:buChar char="•"/>
              <a:defRPr/>
            </a:pPr>
            <a:r>
              <a:rPr lang="tr-TR" sz="3200" i="1" dirty="0"/>
              <a:t>Tüketici memnuniyeti</a:t>
            </a:r>
          </a:p>
          <a:p>
            <a:pPr lvl="0" algn="just">
              <a:lnSpc>
                <a:spcPct val="150000"/>
              </a:lnSpc>
              <a:buClr>
                <a:srgbClr val="A04DA3"/>
              </a:buClr>
              <a:buFont typeface="Arial" panose="020B0604020202020204" pitchFamily="34" charset="0"/>
              <a:buChar char="•"/>
              <a:defRPr/>
            </a:pPr>
            <a:r>
              <a:rPr lang="tr-TR" sz="3200" i="1" dirty="0"/>
              <a:t>Standart besin değeri içeriği</a:t>
            </a:r>
            <a:r>
              <a:rPr lang="tr-TR" sz="3200" dirty="0"/>
              <a:t> </a:t>
            </a:r>
          </a:p>
          <a:p>
            <a:pPr lvl="0" algn="just">
              <a:lnSpc>
                <a:spcPct val="150000"/>
              </a:lnSpc>
              <a:buClr>
                <a:srgbClr val="A04DA3"/>
              </a:buClr>
              <a:buFont typeface="Arial" panose="020B0604020202020204" pitchFamily="34" charset="0"/>
              <a:buChar char="•"/>
              <a:defRPr/>
            </a:pPr>
            <a:r>
              <a:rPr lang="tr-TR" sz="3200" i="1" dirty="0"/>
              <a:t>Yemek maliyet kontrolü</a:t>
            </a:r>
            <a:r>
              <a:rPr lang="tr-TR" sz="3200" dirty="0"/>
              <a:t> </a:t>
            </a:r>
          </a:p>
          <a:p>
            <a:pPr lvl="0" algn="just">
              <a:lnSpc>
                <a:spcPct val="150000"/>
              </a:lnSpc>
              <a:buClr>
                <a:srgbClr val="A04DA3"/>
              </a:buClr>
              <a:buFont typeface="Arial" panose="020B0604020202020204" pitchFamily="34" charset="0"/>
              <a:buChar char="•"/>
              <a:defRPr/>
            </a:pPr>
            <a:r>
              <a:rPr lang="tr-TR" sz="3200" i="1" dirty="0"/>
              <a:t>Uygun satın alma </a:t>
            </a:r>
            <a:r>
              <a:rPr lang="tr-TR" sz="3200" i="1" dirty="0" smtClean="0"/>
              <a:t>işlemleri</a:t>
            </a:r>
            <a:endParaRPr lang="tr-TR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5233768"/>
          </a:xfrm>
        </p:spPr>
        <p:txBody>
          <a:bodyPr/>
          <a:lstStyle/>
          <a:p>
            <a:pPr algn="just">
              <a:lnSpc>
                <a:spcPct val="150000"/>
              </a:lnSpc>
            </a:pPr>
            <a:r>
              <a:rPr lang="tr-TR" sz="3200" dirty="0"/>
              <a:t>Envanter kontrolü </a:t>
            </a:r>
          </a:p>
          <a:p>
            <a:pPr algn="just">
              <a:lnSpc>
                <a:spcPct val="150000"/>
              </a:lnSpc>
            </a:pPr>
            <a:r>
              <a:rPr lang="tr-TR" sz="3200" dirty="0"/>
              <a:t>Emek -maliyet kontrolü</a:t>
            </a:r>
          </a:p>
          <a:p>
            <a:pPr algn="just">
              <a:lnSpc>
                <a:spcPct val="150000"/>
              </a:lnSpc>
            </a:pPr>
            <a:r>
              <a:rPr lang="tr-TR" sz="3200" dirty="0"/>
              <a:t>Çalışanın güveni</a:t>
            </a:r>
          </a:p>
          <a:p>
            <a:pPr algn="just">
              <a:lnSpc>
                <a:spcPct val="150000"/>
              </a:lnSpc>
            </a:pPr>
            <a:r>
              <a:rPr lang="tr-TR" sz="3200" dirty="0"/>
              <a:t>Kayıtları azaltır</a:t>
            </a:r>
          </a:p>
          <a:p>
            <a:pPr algn="just">
              <a:lnSpc>
                <a:spcPct val="150000"/>
              </a:lnSpc>
            </a:pPr>
            <a:r>
              <a:rPr lang="tr-TR" sz="3200" dirty="0"/>
              <a:t>Denetimi kolaylaştırır</a:t>
            </a:r>
          </a:p>
          <a:p>
            <a:pPr algn="just">
              <a:lnSpc>
                <a:spcPct val="150000"/>
              </a:lnSpc>
            </a:pPr>
            <a:r>
              <a:rPr lang="tr-TR" sz="3200" dirty="0"/>
              <a:t>Sanitasyonu sağlamak kolaylaşır</a:t>
            </a:r>
          </a:p>
          <a:p>
            <a:pPr algn="just">
              <a:lnSpc>
                <a:spcPct val="150000"/>
              </a:lnSpc>
            </a:pPr>
            <a:endParaRPr lang="tr-TR" sz="3200" dirty="0"/>
          </a:p>
          <a:p>
            <a:pPr algn="just">
              <a:lnSpc>
                <a:spcPct val="150000"/>
              </a:lnSpc>
            </a:pPr>
            <a:endParaRPr lang="tr-TR" sz="3200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750685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457200" y="1628801"/>
            <a:ext cx="8458200" cy="1872208"/>
          </a:xfrm>
        </p:spPr>
        <p:txBody>
          <a:bodyPr>
            <a:normAutofit/>
          </a:bodyPr>
          <a:lstStyle/>
          <a:p>
            <a:pPr algn="just"/>
            <a:r>
              <a:rPr lang="tr-TR" dirty="0" smtClean="0"/>
              <a:t>STANDART TARİFE GELİŞTİRME  AŞAMALARI</a:t>
            </a:r>
            <a:endParaRPr lang="tr-T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5233768"/>
          </a:xfrm>
        </p:spPr>
        <p:txBody>
          <a:bodyPr>
            <a:normAutofit/>
          </a:bodyPr>
          <a:lstStyle/>
          <a:p>
            <a:pPr marL="624078" indent="-514350" algn="just">
              <a:buNone/>
            </a:pPr>
            <a:r>
              <a:rPr lang="tr-TR" sz="3200" dirty="0" smtClean="0"/>
              <a:t>1.Bu iş için gerekli kaynaklar toplanır</a:t>
            </a:r>
          </a:p>
          <a:p>
            <a:pPr algn="just"/>
            <a:r>
              <a:rPr lang="it-IT" dirty="0" smtClean="0"/>
              <a:t>Baz</a:t>
            </a:r>
            <a:r>
              <a:rPr lang="tr-TR" dirty="0" smtClean="0"/>
              <a:t>ı</a:t>
            </a:r>
            <a:r>
              <a:rPr lang="it-IT" dirty="0" smtClean="0"/>
              <a:t> </a:t>
            </a:r>
            <a:r>
              <a:rPr lang="tr-TR" dirty="0" smtClean="0"/>
              <a:t>firmaların </a:t>
            </a:r>
            <a:r>
              <a:rPr lang="it-IT" dirty="0" smtClean="0"/>
              <a:t>kendi </a:t>
            </a:r>
            <a:r>
              <a:rPr lang="tr-TR" dirty="0" smtClean="0"/>
              <a:t>ü</a:t>
            </a:r>
            <a:r>
              <a:rPr lang="it-IT" dirty="0" smtClean="0"/>
              <a:t>r</a:t>
            </a:r>
            <a:r>
              <a:rPr lang="tr-TR" dirty="0" smtClean="0"/>
              <a:t>ü</a:t>
            </a:r>
            <a:r>
              <a:rPr lang="it-IT" dirty="0" smtClean="0"/>
              <a:t>nleri i</a:t>
            </a:r>
            <a:r>
              <a:rPr lang="tr-TR" dirty="0" smtClean="0"/>
              <a:t>ç</a:t>
            </a:r>
            <a:r>
              <a:rPr lang="it-IT" dirty="0" smtClean="0"/>
              <a:t>in</a:t>
            </a:r>
            <a:r>
              <a:rPr lang="tr-TR" dirty="0" smtClean="0"/>
              <a:t> hazırladıkları</a:t>
            </a:r>
          </a:p>
          <a:p>
            <a:pPr algn="just">
              <a:buNone/>
            </a:pPr>
            <a:r>
              <a:rPr lang="tr-TR" dirty="0" smtClean="0"/>
              <a:t>tarifeler</a:t>
            </a:r>
          </a:p>
          <a:p>
            <a:pPr algn="just"/>
            <a:r>
              <a:rPr lang="tr-TR" dirty="0" smtClean="0"/>
              <a:t>Konu ile ilgili yazarların yayınladığı yemek</a:t>
            </a:r>
          </a:p>
          <a:p>
            <a:pPr algn="just">
              <a:buNone/>
            </a:pPr>
            <a:r>
              <a:rPr lang="tr-TR" dirty="0" smtClean="0"/>
              <a:t>kitapları</a:t>
            </a:r>
          </a:p>
          <a:p>
            <a:pPr algn="just"/>
            <a:r>
              <a:rPr lang="tr-TR" dirty="0" smtClean="0"/>
              <a:t>Konu ile ilgili eğitim kurumlarında kullanılan</a:t>
            </a:r>
          </a:p>
          <a:p>
            <a:pPr algn="just">
              <a:buNone/>
            </a:pPr>
            <a:r>
              <a:rPr lang="tr-TR" dirty="0" smtClean="0"/>
              <a:t>tarifeler</a:t>
            </a:r>
          </a:p>
          <a:p>
            <a:pPr algn="just"/>
            <a:r>
              <a:rPr lang="tr-TR" dirty="0" smtClean="0"/>
              <a:t>Konu ile ilgili deneyimli kişilerden alınan</a:t>
            </a:r>
          </a:p>
          <a:p>
            <a:pPr algn="just">
              <a:buNone/>
            </a:pPr>
            <a:r>
              <a:rPr lang="tr-TR" dirty="0" smtClean="0"/>
              <a:t>tarifeler</a:t>
            </a:r>
          </a:p>
          <a:p>
            <a:pPr algn="just"/>
            <a:r>
              <a:rPr lang="tr-TR" dirty="0" smtClean="0"/>
              <a:t>Benzer kurum veya kuruluşların TB‘de</a:t>
            </a:r>
          </a:p>
          <a:p>
            <a:pPr algn="just">
              <a:buNone/>
            </a:pPr>
            <a:r>
              <a:rPr lang="tr-TR" dirty="0" smtClean="0"/>
              <a:t>uyguladıkları tarifeler</a:t>
            </a:r>
            <a:endParaRPr lang="tr-TR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5233768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it-IT" sz="3200" dirty="0" smtClean="0"/>
              <a:t>2. Yeme</a:t>
            </a:r>
            <a:r>
              <a:rPr lang="tr-TR" sz="3200" dirty="0" smtClean="0"/>
              <a:t>ğ</a:t>
            </a:r>
            <a:r>
              <a:rPr lang="it-IT" sz="3200" dirty="0" smtClean="0"/>
              <a:t>in p</a:t>
            </a:r>
            <a:r>
              <a:rPr lang="tr-TR" sz="3200" dirty="0" smtClean="0"/>
              <a:t>iş</a:t>
            </a:r>
            <a:r>
              <a:rPr lang="it-IT" sz="3200" dirty="0" smtClean="0"/>
              <a:t>irilmesi i</a:t>
            </a:r>
            <a:r>
              <a:rPr lang="tr-TR" sz="3200" dirty="0" smtClean="0"/>
              <a:t>ç</a:t>
            </a:r>
            <a:r>
              <a:rPr lang="it-IT" sz="3200" dirty="0" smtClean="0"/>
              <a:t>in gerekli optimum</a:t>
            </a:r>
            <a:endParaRPr lang="tr-TR" sz="3200" dirty="0" smtClean="0"/>
          </a:p>
          <a:p>
            <a:pPr algn="just">
              <a:buNone/>
            </a:pPr>
            <a:r>
              <a:rPr lang="tr-TR" sz="3200" dirty="0" smtClean="0"/>
              <a:t>koşullar ( besin, araç-gereç vb.) sağlanır.</a:t>
            </a:r>
          </a:p>
          <a:p>
            <a:pPr algn="just">
              <a:buNone/>
            </a:pPr>
            <a:r>
              <a:rPr lang="nb-NO" sz="3200" dirty="0" smtClean="0"/>
              <a:t>3. En az 10 porsiyonluk denemeler yap</a:t>
            </a:r>
            <a:r>
              <a:rPr lang="tr-TR" sz="3200" dirty="0" smtClean="0"/>
              <a:t>ı</a:t>
            </a:r>
            <a:r>
              <a:rPr lang="nb-NO" sz="3200" dirty="0" smtClean="0"/>
              <a:t>l</a:t>
            </a:r>
            <a:r>
              <a:rPr lang="tr-TR" sz="3200" dirty="0" smtClean="0"/>
              <a:t>ı</a:t>
            </a:r>
            <a:r>
              <a:rPr lang="nb-NO" sz="3200" dirty="0" smtClean="0"/>
              <a:t>r</a:t>
            </a:r>
            <a:r>
              <a:rPr lang="tr-TR" sz="3200" dirty="0" smtClean="0"/>
              <a:t>.</a:t>
            </a:r>
            <a:endParaRPr lang="nb-NO" sz="3200" dirty="0" smtClean="0"/>
          </a:p>
          <a:p>
            <a:pPr algn="just">
              <a:buNone/>
            </a:pPr>
            <a:r>
              <a:rPr lang="tr-TR" sz="3200" dirty="0" smtClean="0"/>
              <a:t>4. Yemek konusunda deneyimli (gurme)</a:t>
            </a:r>
          </a:p>
          <a:p>
            <a:pPr algn="just">
              <a:buNone/>
            </a:pPr>
            <a:r>
              <a:rPr lang="tr-TR" sz="3200" dirty="0" smtClean="0"/>
              <a:t>kişilerden kalite kontrol paneli oluşturulur.</a:t>
            </a:r>
          </a:p>
          <a:p>
            <a:pPr algn="just">
              <a:buNone/>
            </a:pPr>
            <a:r>
              <a:rPr lang="tr-TR" sz="3200" dirty="0" smtClean="0"/>
              <a:t>5.Yemekler bu panel tarafından</a:t>
            </a:r>
          </a:p>
          <a:p>
            <a:pPr algn="just">
              <a:buNone/>
            </a:pPr>
            <a:r>
              <a:rPr lang="tr-TR" sz="3200" dirty="0" smtClean="0"/>
              <a:t>değerlendirilerek kalitesi onaylanana kadar</a:t>
            </a:r>
          </a:p>
          <a:p>
            <a:pPr algn="just">
              <a:buNone/>
            </a:pPr>
            <a:r>
              <a:rPr lang="tr-TR" sz="3200" dirty="0" smtClean="0"/>
              <a:t>değerlendirilir.</a:t>
            </a:r>
          </a:p>
          <a:p>
            <a:pPr algn="just">
              <a:buNone/>
            </a:pPr>
            <a:endParaRPr lang="tr-TR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692696"/>
            <a:ext cx="8229600" cy="5472608"/>
          </a:xfrm>
        </p:spPr>
        <p:txBody>
          <a:bodyPr>
            <a:noAutofit/>
          </a:bodyPr>
          <a:lstStyle/>
          <a:p>
            <a:pPr algn="just">
              <a:buNone/>
            </a:pPr>
            <a:endParaRPr lang="tr-TR" sz="3200" dirty="0" smtClean="0"/>
          </a:p>
          <a:p>
            <a:pPr algn="just">
              <a:buNone/>
            </a:pPr>
            <a:r>
              <a:rPr lang="tr-TR" sz="3200" dirty="0" smtClean="0"/>
              <a:t>6. Kalitesi onaylanan yemekler 2 katı</a:t>
            </a:r>
          </a:p>
          <a:p>
            <a:pPr algn="just">
              <a:buNone/>
            </a:pPr>
            <a:r>
              <a:rPr lang="tr-TR" sz="3200" dirty="0" smtClean="0"/>
              <a:t>alınarak çoğaltılır ve tekrar değerlendirilir</a:t>
            </a:r>
          </a:p>
          <a:p>
            <a:pPr algn="just">
              <a:buNone/>
            </a:pPr>
            <a:r>
              <a:rPr lang="tr-TR" sz="3200" dirty="0" smtClean="0"/>
              <a:t>ve standartlaştırılır. (</a:t>
            </a:r>
            <a:r>
              <a:rPr lang="tr-TR" sz="3200" dirty="0" err="1" smtClean="0"/>
              <a:t>TBS'lerde</a:t>
            </a:r>
            <a:r>
              <a:rPr lang="tr-TR" sz="3200" dirty="0" smtClean="0"/>
              <a:t> tarifeler 100</a:t>
            </a:r>
          </a:p>
          <a:p>
            <a:pPr algn="just">
              <a:buNone/>
            </a:pPr>
            <a:r>
              <a:rPr lang="tr-TR" sz="3200" dirty="0" smtClean="0"/>
              <a:t>porsiyon olarak standartlaştırılır)</a:t>
            </a:r>
          </a:p>
          <a:p>
            <a:pPr algn="just">
              <a:buNone/>
            </a:pPr>
            <a:r>
              <a:rPr lang="tr-TR" sz="3200" dirty="0" smtClean="0"/>
              <a:t>7.Standart tarifeler kullanacak kişilerin</a:t>
            </a:r>
          </a:p>
          <a:p>
            <a:pPr algn="just">
              <a:buNone/>
            </a:pPr>
            <a:r>
              <a:rPr lang="tr-TR" sz="3200" dirty="0" smtClean="0"/>
              <a:t>kolay anlayabileceği  şekilde yazılır</a:t>
            </a:r>
            <a:endParaRPr lang="tr-TR" sz="3200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Şehir Hayatı">
  <a:themeElements>
    <a:clrScheme name="Şehir Hayatı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Şehir Hayatı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Şehir Hayatı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306</TotalTime>
  <Words>451</Words>
  <Application>Microsoft Office PowerPoint</Application>
  <PresentationFormat>Ekran Gösterisi (4:3)</PresentationFormat>
  <Paragraphs>89</Paragraphs>
  <Slides>15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15</vt:i4>
      </vt:variant>
    </vt:vector>
  </HeadingPairs>
  <TitlesOfParts>
    <vt:vector size="20" baseType="lpstr">
      <vt:lpstr>Arial</vt:lpstr>
      <vt:lpstr>Georgia</vt:lpstr>
      <vt:lpstr>Trebuchet MS</vt:lpstr>
      <vt:lpstr>Wingdings 2</vt:lpstr>
      <vt:lpstr>Şehir Hayatı</vt:lpstr>
      <vt:lpstr>STANDART TARİFELER</vt:lpstr>
      <vt:lpstr>    STANDART TARİFELER</vt:lpstr>
      <vt:lpstr>PowerPoint Sunusu</vt:lpstr>
      <vt:lpstr>Avantajları</vt:lpstr>
      <vt:lpstr>PowerPoint Sunusu</vt:lpstr>
      <vt:lpstr>STANDART TARİFE GELİŞTİRME  AŞAMALARI</vt:lpstr>
      <vt:lpstr>PowerPoint Sunusu</vt:lpstr>
      <vt:lpstr>PowerPoint Sunusu</vt:lpstr>
      <vt:lpstr>PowerPoint Sunusu</vt:lpstr>
      <vt:lpstr>Standartlaştırılmış tarifelerde bulunması gerekli bilgiler</vt:lpstr>
      <vt:lpstr>PowerPoint Sunusu</vt:lpstr>
      <vt:lpstr>PowerPoint Sunusu</vt:lpstr>
      <vt:lpstr>PowerPoint Sunusu</vt:lpstr>
      <vt:lpstr>PowerPoint Sunusu</vt:lpstr>
      <vt:lpstr>BAZI YEMEKLERİN BİR PORSİYONLARINA GİREN BESİN MİKTARLARI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STANDART REÇETELER</dc:title>
  <dc:creator>creaa</dc:creator>
  <cp:lastModifiedBy>exper</cp:lastModifiedBy>
  <cp:revision>96</cp:revision>
  <dcterms:created xsi:type="dcterms:W3CDTF">2013-07-22T11:39:44Z</dcterms:created>
  <dcterms:modified xsi:type="dcterms:W3CDTF">2017-01-27T12:48:22Z</dcterms:modified>
</cp:coreProperties>
</file>