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1"/>
  </p:notesMasterIdLst>
  <p:sldIdLst>
    <p:sldId id="256" r:id="rId2"/>
    <p:sldId id="279" r:id="rId3"/>
    <p:sldId id="259" r:id="rId4"/>
    <p:sldId id="260" r:id="rId5"/>
    <p:sldId id="280" r:id="rId6"/>
    <p:sldId id="261" r:id="rId7"/>
    <p:sldId id="262" r:id="rId8"/>
    <p:sldId id="293" r:id="rId9"/>
    <p:sldId id="302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350C5-9852-4D65-81D7-735065CE36A1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4D446-355E-4B9D-942D-661FE37B068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F987D1-6718-4170-8B75-D71809A31F25}" type="slidenum">
              <a:rPr lang="en-US"/>
              <a:pPr/>
              <a:t>2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AADB2AA-C975-421C-915B-6D2DCD715FF8}" type="slidenum">
              <a:rPr lang="tr-TR" altLang="tr-TR">
                <a:latin typeface="Arial" pitchFamily="34" charset="0"/>
              </a:rPr>
              <a:pPr/>
              <a:t>5</a:t>
            </a:fld>
            <a:endParaRPr lang="tr-TR" altLang="tr-TR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tr-TR" altLang="tr-T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07704" y="980728"/>
            <a:ext cx="5472608" cy="922114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Sistemsel Düşünme</a:t>
            </a:r>
            <a:endParaRPr lang="tr-TR" sz="3200" b="1" dirty="0"/>
          </a:p>
        </p:txBody>
      </p:sp>
      <p:pic>
        <p:nvPicPr>
          <p:cNvPr id="3" name="Picture 6" descr="think_tan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060848"/>
            <a:ext cx="46291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1" descr="C:\Users\ARZU\Desktop\einste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48680"/>
            <a:ext cx="5174373" cy="5400000"/>
          </a:xfrm>
          <a:prstGeom prst="rect">
            <a:avLst/>
          </a:prstGeom>
          <a:noFill/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796136" y="1721338"/>
            <a:ext cx="3096344" cy="2550068"/>
          </a:xfrm>
          <a:prstGeom prst="rect">
            <a:avLst/>
          </a:prstGeom>
          <a:solidFill>
            <a:srgbClr val="F8F9FA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tr-TR" sz="2800" dirty="0" smtClean="0"/>
              <a:t>Bugün </a:t>
            </a:r>
            <a:r>
              <a:rPr lang="tr-TR" sz="2800" dirty="0" err="1" smtClean="0"/>
              <a:t>yüzyüze</a:t>
            </a:r>
            <a:r>
              <a:rPr lang="tr-TR" sz="2800" dirty="0" smtClean="0"/>
              <a:t> kaldığımız problemlerimizi, </a:t>
            </a:r>
            <a:r>
              <a:rPr lang="en-AU" altLang="tr-TR" sz="2800" dirty="0" err="1" smtClean="0"/>
              <a:t>onları</a:t>
            </a:r>
            <a:r>
              <a:rPr lang="en-AU" altLang="tr-TR" sz="2800" dirty="0" smtClean="0"/>
              <a:t> </a:t>
            </a:r>
            <a:r>
              <a:rPr lang="en-AU" altLang="tr-TR" sz="2800" dirty="0" err="1" smtClean="0"/>
              <a:t>oluşturduğumuz</a:t>
            </a:r>
            <a:r>
              <a:rPr lang="en-AU" altLang="tr-TR" sz="2800" dirty="0" smtClean="0"/>
              <a:t> </a:t>
            </a:r>
            <a:r>
              <a:rPr lang="en-AU" altLang="tr-TR" sz="2800" dirty="0" err="1" smtClean="0"/>
              <a:t>mantıkla</a:t>
            </a:r>
            <a:r>
              <a:rPr lang="en-AU" altLang="tr-TR" sz="2800" dirty="0" smtClean="0"/>
              <a:t> </a:t>
            </a:r>
            <a:r>
              <a:rPr lang="en-AU" altLang="tr-TR" sz="2800" dirty="0" err="1" smtClean="0"/>
              <a:t>çözemeyiz</a:t>
            </a:r>
            <a:r>
              <a:rPr lang="tr-TR" altLang="tr-TR" sz="2800" dirty="0" smtClean="0"/>
              <a:t>…</a:t>
            </a:r>
            <a:endParaRPr kumimoji="0" lang="tr-TR" sz="280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</a:rPr>
              <a:t>Dünyadaki büyük sorunlar</a:t>
            </a:r>
            <a:endParaRPr lang="tr-TR" sz="3200" b="1" dirty="0">
              <a:solidFill>
                <a:srgbClr val="C00000"/>
              </a:solidFill>
            </a:endParaRPr>
          </a:p>
        </p:txBody>
      </p:sp>
      <p:pic>
        <p:nvPicPr>
          <p:cNvPr id="72706" name="Picture 2" descr="C:\Users\ARZU\Desktop\Adsız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827584" y="1844824"/>
            <a:ext cx="2819400" cy="3714750"/>
          </a:xfrm>
          <a:prstGeom prst="rect">
            <a:avLst/>
          </a:prstGeom>
          <a:noFill/>
        </p:spPr>
      </p:pic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39952" y="1412776"/>
            <a:ext cx="4392488" cy="452596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sz="2400" b="1" dirty="0" smtClean="0"/>
              <a:t> </a:t>
            </a:r>
            <a:r>
              <a:rPr lang="tr-TR" sz="2400" b="1" dirty="0" smtClean="0"/>
              <a:t>Salgın hastalıklar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Silahlanma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Nüfus artışı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Enerji kullanılabilirliği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Uluslar arası </a:t>
            </a:r>
            <a:r>
              <a:rPr lang="tr-TR" sz="2400" b="1" dirty="0" err="1" smtClean="0"/>
              <a:t>terorizm</a:t>
            </a:r>
            <a:endParaRPr lang="tr-TR" sz="2400" b="1" dirty="0" smtClean="0"/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Ekonomi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İklim değişikliği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Yoksulluk, açlık, susuzluk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Hayvan Hakları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Karbon </a:t>
            </a:r>
            <a:r>
              <a:rPr lang="tr-TR" sz="2400" b="1" dirty="0" err="1" smtClean="0"/>
              <a:t>salınımı</a:t>
            </a:r>
            <a:endParaRPr lang="tr-TR" sz="2400" b="1" dirty="0" smtClean="0"/>
          </a:p>
          <a:p>
            <a:pPr>
              <a:buFont typeface="Wingdings" pitchFamily="2" charset="2"/>
              <a:buChar char="Ø"/>
            </a:pPr>
            <a:r>
              <a:rPr lang="tr-TR" sz="2400" b="1" dirty="0" smtClean="0"/>
              <a:t>Çevresel felaketler</a:t>
            </a:r>
          </a:p>
          <a:p>
            <a:pPr>
              <a:buNone/>
            </a:pPr>
            <a:endParaRPr lang="tr-T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1259632" y="1268760"/>
            <a:ext cx="66420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>
                <a:solidFill>
                  <a:srgbClr val="C00000"/>
                </a:solidFill>
              </a:rPr>
              <a:t>Bu sorunlar neden devam ediyor?</a:t>
            </a:r>
            <a:endParaRPr lang="tr-TR" sz="3600" b="1" dirty="0">
              <a:solidFill>
                <a:srgbClr val="C00000"/>
              </a:solidFill>
            </a:endParaRPr>
          </a:p>
        </p:txBody>
      </p:sp>
      <p:sp>
        <p:nvSpPr>
          <p:cNvPr id="3" name="2 Dikdörtgen"/>
          <p:cNvSpPr/>
          <p:nvPr/>
        </p:nvSpPr>
        <p:spPr>
          <a:xfrm>
            <a:off x="539552" y="2348880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</a:rPr>
              <a:t>Okullar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</a:rPr>
              <a:t>öğrencileri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</a:rPr>
              <a:t>bu</a:t>
            </a:r>
            <a:r>
              <a:rPr lang="tr-TR" sz="3600" b="1" dirty="0" smtClean="0">
                <a:solidFill>
                  <a:srgbClr val="7030A0"/>
                </a:solidFill>
              </a:rPr>
              <a:t> sorunları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</a:rPr>
              <a:t>çözmek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</a:rPr>
              <a:t>için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tr-TR" sz="3600" b="1" dirty="0" smtClean="0">
                <a:solidFill>
                  <a:srgbClr val="7030A0"/>
                </a:solidFill>
              </a:rPr>
              <a:t>h</a:t>
            </a:r>
            <a:r>
              <a:rPr lang="en-US" sz="3600" b="1" dirty="0" err="1" smtClean="0">
                <a:solidFill>
                  <a:srgbClr val="7030A0"/>
                </a:solidFill>
              </a:rPr>
              <a:t>azırlam</a:t>
            </a:r>
            <a:r>
              <a:rPr lang="tr-TR" sz="3600" b="1" dirty="0" err="1" smtClean="0">
                <a:solidFill>
                  <a:srgbClr val="7030A0"/>
                </a:solidFill>
              </a:rPr>
              <a:t>ıyor</a:t>
            </a:r>
            <a:r>
              <a:rPr lang="tr-TR" sz="3600" b="1" dirty="0" smtClean="0">
                <a:solidFill>
                  <a:srgbClr val="7030A0"/>
                </a:solidFill>
              </a:rPr>
              <a:t>…</a:t>
            </a:r>
            <a:endParaRPr lang="tr-TR" sz="3600" b="1" dirty="0">
              <a:solidFill>
                <a:srgbClr val="7030A0"/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915816" y="4005064"/>
            <a:ext cx="2784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b="1" spc="-5" dirty="0" smtClean="0">
                <a:solidFill>
                  <a:srgbClr val="00B050"/>
                </a:solidFill>
                <a:cs typeface="Calibri"/>
              </a:rPr>
              <a:t>Sistem nedir</a:t>
            </a:r>
            <a:r>
              <a:rPr lang="tr-TR" sz="3600" b="1" spc="-20" dirty="0" smtClean="0">
                <a:solidFill>
                  <a:srgbClr val="00B050"/>
                </a:solidFill>
                <a:cs typeface="Calibri"/>
              </a:rPr>
              <a:t>?</a:t>
            </a:r>
            <a:endParaRPr lang="tr-TR" sz="3600" b="1" dirty="0">
              <a:solidFill>
                <a:srgbClr val="00B050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701925" y="406400"/>
            <a:ext cx="4030663" cy="868363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AU" altLang="tr-TR" sz="3600" b="1" dirty="0" smtClean="0"/>
              <a:t>SİSTEM TANIMI</a:t>
            </a:r>
            <a:endParaRPr lang="en-AU" altLang="tr-TR" sz="3600" dirty="0" smtClean="0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2895600" y="1700213"/>
            <a:ext cx="3276600" cy="2828925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AU" altLang="tr-TR" sz="2800" b="1">
              <a:latin typeface="Times New Roman" pitchFamily="18" charset="0"/>
            </a:endParaRPr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7885113" y="2636838"/>
          <a:ext cx="838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3" name="Clip" r:id="rId4" imgW="2286523" imgH="2286523" progId="">
                  <p:embed/>
                </p:oleObj>
              </mc:Choice>
              <mc:Fallback>
                <p:oleObj name="Clip" r:id="rId4" imgW="2286523" imgH="2286523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2636838"/>
                        <a:ext cx="838200" cy="91440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00FFFF"/>
                          </a:gs>
                          <a:gs pos="100000">
                            <a:srgbClr val="004343"/>
                          </a:gs>
                        </a:gsLst>
                        <a:path path="shape">
                          <a:fillToRect l="50000" t="50000" r="50000" b="50000"/>
                        </a:path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3203575" y="2060575"/>
            <a:ext cx="1368425" cy="1401763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3348038" y="3141663"/>
            <a:ext cx="1223962" cy="1163637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4500563" y="3068638"/>
            <a:ext cx="1290637" cy="13081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4419600" y="2060575"/>
            <a:ext cx="1447800" cy="1173163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3708400" y="2349500"/>
            <a:ext cx="1584325" cy="1511300"/>
          </a:xfrm>
          <a:prstGeom prst="ellipse">
            <a:avLst/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AU" altLang="tr-TR" sz="2800" b="1">
                <a:latin typeface="Times New Roman" pitchFamily="18" charset="0"/>
              </a:rPr>
              <a:t>SİSTEM</a:t>
            </a:r>
            <a:endParaRPr lang="en-AU" altLang="tr-TR" sz="2800">
              <a:latin typeface="Times New Roman" pitchFamily="18" charset="0"/>
            </a:endParaRPr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6300788" y="2132013"/>
            <a:ext cx="1511300" cy="1873250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altLang="tr-TR" b="1">
                <a:solidFill>
                  <a:srgbClr val="FF3399"/>
                </a:solidFill>
                <a:latin typeface="Arial" pitchFamily="34" charset="0"/>
              </a:rPr>
              <a:t>ÇIKTI</a:t>
            </a: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1042988" y="2205038"/>
            <a:ext cx="1584325" cy="1728787"/>
          </a:xfrm>
          <a:prstGeom prst="right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00FFFF"/>
              </a:gs>
              <a:gs pos="100000">
                <a:srgbClr val="004343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altLang="tr-TR" b="1">
                <a:solidFill>
                  <a:srgbClr val="FF3399"/>
                </a:solidFill>
                <a:latin typeface="Arial" pitchFamily="34" charset="0"/>
              </a:rPr>
              <a:t>GİRDİ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250825" y="4941888"/>
            <a:ext cx="8675688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tr-TR" altLang="tr-TR" sz="2000" b="1">
                <a:latin typeface="Arial" pitchFamily="34" charset="0"/>
              </a:rPr>
              <a:t>SİSTEM</a:t>
            </a:r>
          </a:p>
          <a:p>
            <a:pPr>
              <a:buFont typeface="Wingdings" pitchFamily="2" charset="2"/>
              <a:buChar char="Ø"/>
            </a:pPr>
            <a:r>
              <a:rPr lang="tr-TR" altLang="tr-TR">
                <a:latin typeface="Arial" pitchFamily="34" charset="0"/>
              </a:rPr>
              <a:t> </a:t>
            </a:r>
            <a:r>
              <a:rPr lang="tr-TR" altLang="tr-TR" b="1" i="1">
                <a:latin typeface="Arial" pitchFamily="34" charset="0"/>
              </a:rPr>
              <a:t>Bir </a:t>
            </a:r>
            <a:r>
              <a:rPr lang="tr-TR" altLang="tr-TR" b="1" i="1">
                <a:solidFill>
                  <a:srgbClr val="FF3399"/>
                </a:solidFill>
                <a:latin typeface="Arial" pitchFamily="34" charset="0"/>
              </a:rPr>
              <a:t>amaç ve işlevi</a:t>
            </a:r>
            <a:r>
              <a:rPr lang="tr-TR" altLang="tr-TR" b="1" i="1">
                <a:latin typeface="Arial" pitchFamily="34" charset="0"/>
              </a:rPr>
              <a:t> olan</a:t>
            </a:r>
          </a:p>
          <a:p>
            <a:pPr>
              <a:buFont typeface="Wingdings" pitchFamily="2" charset="2"/>
              <a:buNone/>
            </a:pPr>
            <a:r>
              <a:rPr lang="tr-TR" altLang="tr-TR" b="1" i="1">
                <a:latin typeface="Arial" pitchFamily="34" charset="0"/>
              </a:rPr>
              <a:t>       </a:t>
            </a:r>
            <a:r>
              <a:rPr lang="tr-TR" altLang="tr-TR" b="1" i="1">
                <a:solidFill>
                  <a:srgbClr val="00CC99"/>
                </a:solidFill>
                <a:latin typeface="Arial" pitchFamily="34" charset="0"/>
              </a:rPr>
              <a:t>karşılıklı iletişim ve etkileşim</a:t>
            </a:r>
            <a:r>
              <a:rPr lang="tr-TR" altLang="tr-TR" b="1" i="1">
                <a:latin typeface="Arial" pitchFamily="34" charset="0"/>
              </a:rPr>
              <a:t> içinde bulunan parçaların (alt sistemlerin)</a:t>
            </a:r>
          </a:p>
          <a:p>
            <a:r>
              <a:rPr lang="tr-TR" altLang="tr-TR" b="1" i="1">
                <a:latin typeface="Arial" pitchFamily="34" charset="0"/>
              </a:rPr>
              <a:t>                 aralarında belli bir </a:t>
            </a:r>
            <a:r>
              <a:rPr lang="tr-TR" altLang="tr-TR" b="1" i="1">
                <a:solidFill>
                  <a:srgbClr val="3366FF"/>
                </a:solidFill>
                <a:latin typeface="Arial" pitchFamily="34" charset="0"/>
              </a:rPr>
              <a:t>düzen ve uyum</a:t>
            </a:r>
            <a:r>
              <a:rPr lang="tr-TR" altLang="tr-TR" b="1" i="1">
                <a:latin typeface="Arial" pitchFamily="34" charset="0"/>
              </a:rPr>
              <a:t> içinde</a:t>
            </a:r>
          </a:p>
          <a:p>
            <a:r>
              <a:rPr lang="tr-TR" altLang="tr-TR" b="1" i="1">
                <a:latin typeface="Arial" pitchFamily="34" charset="0"/>
              </a:rPr>
              <a:t>	          oluşturduğu bir </a:t>
            </a:r>
            <a:r>
              <a:rPr lang="tr-TR" altLang="tr-TR" b="1" i="1">
                <a:solidFill>
                  <a:srgbClr val="FF33CC"/>
                </a:solidFill>
                <a:latin typeface="Arial" pitchFamily="34" charset="0"/>
              </a:rPr>
              <a:t>bütün </a:t>
            </a:r>
            <a:r>
              <a:rPr lang="tr-TR" altLang="tr-TR" b="1" i="1">
                <a:latin typeface="Arial" pitchFamily="34" charset="0"/>
              </a:rPr>
              <a:t>dür.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4" grpId="0" animBg="1"/>
      <p:bldP spid="15370" grpId="0" animBg="1"/>
      <p:bldP spid="15371" grpId="0" animBg="1"/>
      <p:bldP spid="15372" grpId="0" animBg="1"/>
      <p:bldP spid="15373" grpId="0" animBg="1"/>
      <p:bldP spid="15374" grpId="0" animBg="1"/>
      <p:bldP spid="15375" grpId="0" animBg="1"/>
      <p:bldP spid="15376" grpId="0" animBg="1"/>
      <p:bldP spid="153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7664" y="188640"/>
            <a:ext cx="5414645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tr-TR" sz="3200" b="1" spc="-10" dirty="0" smtClean="0"/>
              <a:t>Sistemin tanımı</a:t>
            </a:r>
            <a:endParaRPr sz="3200" b="1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683568" y="908720"/>
            <a:ext cx="3960495" cy="253018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0"/>
              </a:spcBef>
              <a:tabLst>
                <a:tab pos="3110230" algn="l"/>
              </a:tabLst>
            </a:pPr>
            <a:r>
              <a:rPr lang="tr-TR" sz="2000" dirty="0" smtClean="0"/>
              <a:t>Sistem, sınırları belirlenmiş birbiriyle ilişkili elemanların kümesidir.</a:t>
            </a:r>
            <a:r>
              <a:rPr sz="2000" spc="-10" dirty="0" smtClean="0">
                <a:latin typeface="Calibri"/>
                <a:cs typeface="Calibri"/>
              </a:rPr>
              <a:t>.</a:t>
            </a:r>
            <a:endParaRPr lang="tr-TR" sz="2000" spc="-10" dirty="0" smtClean="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430"/>
              </a:spcBef>
              <a:tabLst>
                <a:tab pos="3110230" algn="l"/>
              </a:tabLst>
            </a:pPr>
            <a:r>
              <a:rPr sz="2000" spc="-5" dirty="0" smtClean="0">
                <a:latin typeface="Calibri"/>
                <a:cs typeface="Calibri"/>
              </a:rPr>
              <a:t>…</a:t>
            </a:r>
            <a:r>
              <a:rPr lang="tr-TR" sz="2000" spc="-5" dirty="0" smtClean="0">
                <a:cs typeface="Calibri"/>
              </a:rPr>
              <a:t> bir sistemin üç temel elemanı vardır.</a:t>
            </a:r>
            <a:endParaRPr sz="2000" dirty="0" smtClean="0">
              <a:latin typeface="Calibri"/>
              <a:cs typeface="Calibri"/>
            </a:endParaRPr>
          </a:p>
          <a:p>
            <a:pPr marL="584200" indent="-457834">
              <a:spcBef>
                <a:spcPts val="320"/>
              </a:spcBef>
              <a:buFont typeface="Wingdings"/>
              <a:buChar char=""/>
              <a:tabLst>
                <a:tab pos="584200" algn="l"/>
                <a:tab pos="584835" algn="l"/>
              </a:tabLst>
            </a:pPr>
            <a:r>
              <a:rPr lang="tr-TR" sz="2000" spc="-5" dirty="0" smtClean="0">
                <a:cs typeface="Calibri"/>
              </a:rPr>
              <a:t>unsurlar</a:t>
            </a:r>
            <a:endParaRPr sz="2000" dirty="0">
              <a:latin typeface="Calibri"/>
              <a:cs typeface="Calibri"/>
            </a:endParaRPr>
          </a:p>
          <a:p>
            <a:pPr marL="584200" indent="-457834">
              <a:spcBef>
                <a:spcPts val="285"/>
              </a:spcBef>
              <a:buFont typeface="Wingdings"/>
              <a:buChar char=""/>
              <a:tabLst>
                <a:tab pos="584200" algn="l"/>
                <a:tab pos="584835" algn="l"/>
              </a:tabLst>
            </a:pPr>
            <a:r>
              <a:rPr lang="tr-TR" sz="2000" spc="-5" dirty="0" smtClean="0">
                <a:cs typeface="Calibri"/>
              </a:rPr>
              <a:t>Ara bağlantılar </a:t>
            </a:r>
            <a:endParaRPr sz="2000" dirty="0">
              <a:latin typeface="Calibri"/>
              <a:cs typeface="Calibri"/>
            </a:endParaRPr>
          </a:p>
          <a:p>
            <a:pPr marL="584200" indent="-457834">
              <a:spcBef>
                <a:spcPts val="290"/>
              </a:spcBef>
              <a:buFont typeface="Wingdings"/>
              <a:buChar char=""/>
              <a:tabLst>
                <a:tab pos="584200" algn="l"/>
                <a:tab pos="584835" algn="l"/>
              </a:tabLst>
            </a:pPr>
            <a:r>
              <a:rPr lang="tr-TR" sz="2000" spc="-5" dirty="0" smtClean="0">
                <a:cs typeface="Calibri"/>
              </a:rPr>
              <a:t>işlev veya amaç 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573267" y="1383792"/>
            <a:ext cx="3113532" cy="48310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5 Dikdörtgen"/>
          <p:cNvSpPr/>
          <p:nvPr/>
        </p:nvSpPr>
        <p:spPr>
          <a:xfrm>
            <a:off x="395536" y="5805264"/>
            <a:ext cx="48965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Örnek</a:t>
            </a:r>
            <a:r>
              <a:rPr lang="en-US" dirty="0" smtClean="0"/>
              <a:t>: </a:t>
            </a:r>
            <a:r>
              <a:rPr lang="en-US" dirty="0" err="1" smtClean="0"/>
              <a:t>i</a:t>
            </a:r>
            <a:r>
              <a:rPr lang="tr-TR" dirty="0" smtClean="0"/>
              <a:t>ş;</a:t>
            </a:r>
            <a:r>
              <a:rPr lang="en-US" dirty="0" smtClean="0"/>
              <a:t> </a:t>
            </a:r>
            <a:r>
              <a:rPr lang="en-US" dirty="0" err="1" smtClean="0"/>
              <a:t>futbol</a:t>
            </a:r>
            <a:r>
              <a:rPr lang="en-US" dirty="0" smtClean="0"/>
              <a:t> </a:t>
            </a:r>
            <a:r>
              <a:rPr lang="en-US" dirty="0" err="1" smtClean="0"/>
              <a:t>takımı</a:t>
            </a:r>
            <a:r>
              <a:rPr lang="en-US" dirty="0" smtClean="0"/>
              <a:t>; </a:t>
            </a:r>
            <a:r>
              <a:rPr lang="en-US" dirty="0" err="1" smtClean="0"/>
              <a:t>sindirim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; </a:t>
            </a:r>
            <a:r>
              <a:rPr lang="en-US" dirty="0" err="1" smtClean="0"/>
              <a:t>okul</a:t>
            </a:r>
            <a:r>
              <a:rPr lang="en-US" dirty="0" smtClean="0"/>
              <a:t>; </a:t>
            </a:r>
            <a:r>
              <a:rPr lang="en-US" dirty="0" err="1" smtClean="0"/>
              <a:t>fakülte</a:t>
            </a:r>
            <a:r>
              <a:rPr lang="en-US" dirty="0" smtClean="0"/>
              <a:t>, </a:t>
            </a:r>
            <a:r>
              <a:rPr lang="en-US" dirty="0" err="1" smtClean="0"/>
              <a:t>şehir</a:t>
            </a:r>
            <a:r>
              <a:rPr lang="en-US" dirty="0" smtClean="0"/>
              <a:t>; </a:t>
            </a:r>
            <a:r>
              <a:rPr lang="en-US" dirty="0" err="1" smtClean="0"/>
              <a:t>şirket</a:t>
            </a:r>
            <a:r>
              <a:rPr lang="en-US" dirty="0" smtClean="0"/>
              <a:t>; </a:t>
            </a:r>
            <a:r>
              <a:rPr lang="en-US" dirty="0" err="1" smtClean="0"/>
              <a:t>hayvan</a:t>
            </a:r>
            <a:r>
              <a:rPr lang="en-US" dirty="0" smtClean="0"/>
              <a:t>; </a:t>
            </a:r>
            <a:r>
              <a:rPr lang="en-US" dirty="0" err="1" smtClean="0"/>
              <a:t>ağaç</a:t>
            </a:r>
            <a:r>
              <a:rPr lang="en-US" dirty="0" smtClean="0"/>
              <a:t>; vb.</a:t>
            </a:r>
            <a:endParaRPr lang="tr-TR" dirty="0"/>
          </a:p>
        </p:txBody>
      </p:sp>
      <p:pic>
        <p:nvPicPr>
          <p:cNvPr id="7" name="Picture 2" descr="C:\Users\ARZU\Desktop\Adsız10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835696" y="3573016"/>
            <a:ext cx="3073140" cy="20456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Sistem mi Yığın mı?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052736"/>
            <a:ext cx="8301608" cy="1656184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tr-TR" dirty="0" smtClean="0"/>
              <a:t>Bir ev hayal edin</a:t>
            </a:r>
            <a:r>
              <a:rPr lang="en-US" dirty="0" smtClean="0"/>
              <a:t>. </a:t>
            </a:r>
            <a:endParaRPr lang="tr-TR" dirty="0" smtClean="0"/>
          </a:p>
          <a:p>
            <a:pPr algn="just">
              <a:buNone/>
            </a:pPr>
            <a:r>
              <a:rPr lang="tr-TR" dirty="0" smtClean="0"/>
              <a:t>Ev, barınak (yaşam alanı), elektrik ve su gibi hizmetleri sağlamak için birbiriyle etkileşim halinde olan birçok parçadan oluşan bir sistemdir. </a:t>
            </a:r>
          </a:p>
          <a:p>
            <a:pPr algn="just">
              <a:buNone/>
            </a:pPr>
            <a:r>
              <a:rPr lang="tr-TR" dirty="0" smtClean="0"/>
              <a:t>Ancak bir deprem olduğunda, artık bu işlevlere hizmet edemez. Tüm malzemeler ve parçalar hala orada olabilir, ancak bu parçalar arasındaki ilişki kopmuştur ve şimdi amaçsız bir yığın halinde orada durmaktadır.</a:t>
            </a:r>
            <a:endParaRPr lang="tr-TR" dirty="0"/>
          </a:p>
        </p:txBody>
      </p:sp>
      <p:pic>
        <p:nvPicPr>
          <p:cNvPr id="77826" name="Picture 2" descr="C:\Users\ARZU\Desktop\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996952"/>
            <a:ext cx="3752850" cy="2505075"/>
          </a:xfrm>
          <a:prstGeom prst="rect">
            <a:avLst/>
          </a:prstGeom>
          <a:noFill/>
        </p:spPr>
      </p:pic>
      <p:pic>
        <p:nvPicPr>
          <p:cNvPr id="77827" name="Picture 3" descr="C:\Users\ARZU\Desktop\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996952"/>
            <a:ext cx="3743325" cy="2476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FF0000"/>
                </a:solidFill>
              </a:rPr>
              <a:t>Ne öğrendik !!!</a:t>
            </a:r>
            <a:endParaRPr lang="tr-TR" sz="3200" b="1" dirty="0">
              <a:solidFill>
                <a:srgbClr val="FF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305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Bir şeylerin birbiriyle bağlantılı olduğunu anlamıyorsanız, çözümler genellikle daha fazla soruna neden olur !!!</a:t>
            </a:r>
          </a:p>
          <a:p>
            <a:r>
              <a:rPr lang="tr-TR" dirty="0" smtClean="0"/>
              <a:t>Kaliteli çözümler bulunacaksa, basit sorular genellikle karmaşık ve derinlemesine düşünmeyi gerektirir.</a:t>
            </a:r>
          </a:p>
          <a:p>
            <a:r>
              <a:rPr lang="tr-TR" dirty="0" smtClean="0"/>
              <a:t>Varsayılana göre  hareket etmektense tasarlayarak plan yapmak ve sistemli hareket etmek sonuca ulaştırır.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 descr="C:\Users\ARZU\Desktop\tar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492896"/>
            <a:ext cx="5938900" cy="3240000"/>
          </a:xfrm>
          <a:prstGeom prst="rect">
            <a:avLst/>
          </a:prstGeom>
          <a:noFill/>
        </p:spPr>
      </p:pic>
      <p:sp>
        <p:nvSpPr>
          <p:cNvPr id="4" name="3 Dikdörtgen"/>
          <p:cNvSpPr/>
          <p:nvPr/>
        </p:nvSpPr>
        <p:spPr>
          <a:xfrm>
            <a:off x="827584" y="980728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Biyomimikri</a:t>
            </a:r>
            <a:r>
              <a:rPr lang="tr-TR" sz="24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, sistemsel düşünce, tasarım düşüncesi, biyoloji, mühendislik ve diğer disiplinlerin kombinasyonudur.</a:t>
            </a:r>
            <a:endParaRPr lang="tr-TR" sz="24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533</TotalTime>
  <Words>281</Words>
  <Application>Microsoft Office PowerPoint</Application>
  <PresentationFormat>Ekran Gösterisi (4:3)</PresentationFormat>
  <Paragraphs>45</Paragraphs>
  <Slides>9</Slides>
  <Notes>2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Constantia</vt:lpstr>
      <vt:lpstr>Times New Roman</vt:lpstr>
      <vt:lpstr>Wingdings</vt:lpstr>
      <vt:lpstr>Wingdings 2</vt:lpstr>
      <vt:lpstr>Akış</vt:lpstr>
      <vt:lpstr>Clip</vt:lpstr>
      <vt:lpstr>Sistemsel Düşünme</vt:lpstr>
      <vt:lpstr>PowerPoint Sunusu</vt:lpstr>
      <vt:lpstr>Dünyadaki büyük sorunlar</vt:lpstr>
      <vt:lpstr>PowerPoint Sunusu</vt:lpstr>
      <vt:lpstr>SİSTEM TANIMI</vt:lpstr>
      <vt:lpstr>Sistemin tanımı</vt:lpstr>
      <vt:lpstr>Sistem mi Yığın mı?</vt:lpstr>
      <vt:lpstr>Ne öğrendik !!!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Sistemsel Düşünce</dc:title>
  <dc:creator>ARZU</dc:creator>
  <cp:lastModifiedBy>ARZU</cp:lastModifiedBy>
  <cp:revision>76</cp:revision>
  <dcterms:created xsi:type="dcterms:W3CDTF">2020-11-04T14:29:35Z</dcterms:created>
  <dcterms:modified xsi:type="dcterms:W3CDTF">2021-10-11T13:06:53Z</dcterms:modified>
</cp:coreProperties>
</file>