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308" r:id="rId3"/>
    <p:sldId id="310" r:id="rId4"/>
    <p:sldId id="30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  <p14:sldId id="308"/>
            <p14:sldId id="310"/>
            <p14:sldId id="307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01.12.2017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01.12.2017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01.12.2017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SİNEMA VE SOSYOLOJİ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Erbaş</a:t>
            </a:r>
            <a:r>
              <a:rPr lang="en-US" sz="2000" dirty="0"/>
              <a:t> H.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Alioğlu</a:t>
            </a:r>
            <a:r>
              <a:rPr lang="en-US" sz="2000" dirty="0"/>
              <a:t> </a:t>
            </a:r>
            <a:r>
              <a:rPr lang="en-US" sz="2000" dirty="0" err="1"/>
              <a:t>Türker</a:t>
            </a:r>
            <a:r>
              <a:rPr lang="en-US" sz="2000" dirty="0"/>
              <a:t>, Ö. “</a:t>
            </a:r>
            <a:r>
              <a:rPr lang="en-US" sz="2000" dirty="0" err="1"/>
              <a:t>Göç</a:t>
            </a:r>
            <a:r>
              <a:rPr lang="en-US" sz="2000" dirty="0"/>
              <a:t> </a:t>
            </a:r>
            <a:r>
              <a:rPr lang="en-US" sz="2000" dirty="0" err="1"/>
              <a:t>Filmleri</a:t>
            </a:r>
            <a:r>
              <a:rPr lang="en-US" sz="2000" dirty="0"/>
              <a:t> </a:t>
            </a:r>
            <a:r>
              <a:rPr lang="en-US" sz="2000" dirty="0" err="1"/>
              <a:t>Bağlamında</a:t>
            </a:r>
            <a:r>
              <a:rPr lang="en-US" sz="2000" dirty="0"/>
              <a:t> </a:t>
            </a:r>
            <a:r>
              <a:rPr lang="en-US" sz="2000" dirty="0" err="1"/>
              <a:t>Sınıf</a:t>
            </a:r>
            <a:r>
              <a:rPr lang="en-US" sz="2000" dirty="0"/>
              <a:t>, </a:t>
            </a:r>
            <a:r>
              <a:rPr lang="en-US" sz="2000" dirty="0" err="1"/>
              <a:t>Yoksulluk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Dayanışma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Tartışma</a:t>
            </a:r>
            <a:r>
              <a:rPr lang="en-US" sz="2000" dirty="0"/>
              <a:t>”, der. </a:t>
            </a:r>
            <a:r>
              <a:rPr lang="en-US" sz="2000" dirty="0" err="1"/>
              <a:t>Elmas</a:t>
            </a:r>
            <a:r>
              <a:rPr lang="en-US" sz="2000" dirty="0"/>
              <a:t>, M. F., </a:t>
            </a:r>
            <a:r>
              <a:rPr lang="en-US" sz="2000" dirty="0" err="1"/>
              <a:t>Becermen</a:t>
            </a:r>
            <a:r>
              <a:rPr lang="en-US" sz="2000" dirty="0"/>
              <a:t>, M., </a:t>
            </a:r>
            <a:r>
              <a:rPr lang="en-US" sz="2000" dirty="0" err="1"/>
              <a:t>Yoksulluk</a:t>
            </a:r>
            <a:r>
              <a:rPr lang="en-US" sz="2000" dirty="0"/>
              <a:t>, </a:t>
            </a:r>
            <a:r>
              <a:rPr lang="en-US" sz="2000" dirty="0" err="1"/>
              <a:t>Dayanışma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Adalet</a:t>
            </a:r>
            <a:r>
              <a:rPr lang="en-US" sz="2000" dirty="0"/>
              <a:t> </a:t>
            </a:r>
            <a:r>
              <a:rPr lang="en-US" sz="2000" dirty="0" err="1"/>
              <a:t>başlıklı</a:t>
            </a:r>
            <a:r>
              <a:rPr lang="en-US" sz="2000" dirty="0"/>
              <a:t> </a:t>
            </a:r>
            <a:r>
              <a:rPr lang="en-US" sz="2000" dirty="0" err="1"/>
              <a:t>Uludağ</a:t>
            </a:r>
            <a:r>
              <a:rPr lang="en-US" sz="2000" dirty="0"/>
              <a:t> </a:t>
            </a:r>
            <a:r>
              <a:rPr lang="en-US" sz="2000" dirty="0" err="1"/>
              <a:t>Üniversitesi</a:t>
            </a:r>
            <a:r>
              <a:rPr lang="en-US" sz="2000" dirty="0"/>
              <a:t> IV. </a:t>
            </a:r>
            <a:r>
              <a:rPr lang="en-US" sz="2000" dirty="0" err="1"/>
              <a:t>Uluslararası</a:t>
            </a:r>
            <a:r>
              <a:rPr lang="en-US" sz="2000" dirty="0"/>
              <a:t> </a:t>
            </a:r>
            <a:r>
              <a:rPr lang="en-US" sz="2000" dirty="0" err="1" smtClean="0"/>
              <a:t>Felsefe</a:t>
            </a:r>
            <a:r>
              <a:rPr lang="en-US" sz="2000" dirty="0" smtClean="0"/>
              <a:t> </a:t>
            </a:r>
            <a:r>
              <a:rPr lang="en-US" sz="2000" dirty="0" err="1"/>
              <a:t>Kongresi</a:t>
            </a:r>
            <a:r>
              <a:rPr lang="en-US" sz="2000" dirty="0"/>
              <a:t> </a:t>
            </a:r>
            <a:r>
              <a:rPr lang="en-US" sz="2000" dirty="0" err="1"/>
              <a:t>Bildiri</a:t>
            </a:r>
            <a:r>
              <a:rPr lang="en-US" sz="2000" dirty="0"/>
              <a:t> </a:t>
            </a:r>
            <a:r>
              <a:rPr lang="en-US" sz="2000" dirty="0" err="1"/>
              <a:t>Kitabı</a:t>
            </a:r>
            <a:r>
              <a:rPr lang="en-US" sz="2000" dirty="0"/>
              <a:t>, ss. 295-301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r>
              <a:rPr lang="tr-TR" sz="2000" dirty="0"/>
              <a:t>Bülent Diken, </a:t>
            </a:r>
            <a:r>
              <a:rPr lang="tr-TR" sz="2000" dirty="0" err="1"/>
              <a:t>Carlsten</a:t>
            </a:r>
            <a:r>
              <a:rPr lang="tr-TR" sz="2000" dirty="0"/>
              <a:t> B. </a:t>
            </a:r>
            <a:r>
              <a:rPr lang="tr-TR" sz="2000" dirty="0" err="1"/>
              <a:t>Lausten</a:t>
            </a:r>
            <a:r>
              <a:rPr lang="tr-TR" sz="2000" dirty="0"/>
              <a:t>, “Sinema ve Toplumsal Teori”, Filmlerle Sosyoloji, İstanbul: Metis Yayınları, Çev. Sona Ertekin.</a:t>
            </a:r>
            <a:endParaRPr lang="tr-TR" sz="2000" dirty="0" smtClean="0"/>
          </a:p>
          <a:p>
            <a:endParaRPr lang="en-US" sz="20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56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Yöntem</a:t>
            </a:r>
            <a:r>
              <a:rPr lang="en-US" dirty="0"/>
              <a:t>, </a:t>
            </a:r>
            <a:r>
              <a:rPr lang="en-US" dirty="0" err="1"/>
              <a:t>yaklaşım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araçları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birbirinden</a:t>
            </a:r>
            <a:r>
              <a:rPr lang="en-US" dirty="0"/>
              <a:t> </a:t>
            </a:r>
            <a:r>
              <a:rPr lang="en-US" dirty="0" err="1"/>
              <a:t>beslenebildiği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sonuç</a:t>
            </a:r>
            <a:r>
              <a:rPr lang="en-US" dirty="0"/>
              <a:t>,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alanın</a:t>
            </a:r>
            <a:r>
              <a:rPr lang="en-US" dirty="0"/>
              <a:t> da </a:t>
            </a:r>
            <a:r>
              <a:rPr lang="en-US" dirty="0" err="1"/>
              <a:t>zenginleşmesi</a:t>
            </a:r>
            <a:r>
              <a:rPr lang="en-US" dirty="0"/>
              <a:t> </a:t>
            </a:r>
            <a:r>
              <a:rPr lang="en-US" dirty="0" err="1"/>
              <a:t>biçiminde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</a:t>
            </a:r>
            <a:r>
              <a:rPr lang="en-US" dirty="0"/>
              <a:t>. Bu </a:t>
            </a:r>
            <a:r>
              <a:rPr lang="en-US" dirty="0" err="1"/>
              <a:t>varsayımdan</a:t>
            </a:r>
            <a:r>
              <a:rPr lang="en-US" dirty="0"/>
              <a:t> </a:t>
            </a:r>
            <a:r>
              <a:rPr lang="en-US" dirty="0" err="1"/>
              <a:t>hareketle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bildiride</a:t>
            </a:r>
            <a:r>
              <a:rPr lang="en-US" dirty="0"/>
              <a:t>; </a:t>
            </a:r>
            <a:r>
              <a:rPr lang="en-US" dirty="0" err="1"/>
              <a:t>seçilen</a:t>
            </a:r>
            <a:r>
              <a:rPr lang="en-US" dirty="0"/>
              <a:t> </a:t>
            </a:r>
            <a:r>
              <a:rPr lang="en-US" dirty="0" err="1"/>
              <a:t>Umuda</a:t>
            </a:r>
            <a:r>
              <a:rPr lang="en-US" dirty="0"/>
              <a:t> </a:t>
            </a:r>
            <a:r>
              <a:rPr lang="en-US" dirty="0" err="1"/>
              <a:t>Yolculuk</a:t>
            </a:r>
            <a:r>
              <a:rPr lang="en-US" dirty="0"/>
              <a:t>-Journey of Hope (1990-Xavier </a:t>
            </a:r>
            <a:r>
              <a:rPr lang="en-US" dirty="0" err="1"/>
              <a:t>Koller</a:t>
            </a:r>
            <a:r>
              <a:rPr lang="en-US" dirty="0"/>
              <a:t>), </a:t>
            </a:r>
            <a:r>
              <a:rPr lang="en-US" dirty="0" err="1"/>
              <a:t>İşte</a:t>
            </a:r>
            <a:r>
              <a:rPr lang="en-US" dirty="0"/>
              <a:t> </a:t>
            </a:r>
            <a:r>
              <a:rPr lang="en-US" dirty="0" err="1"/>
              <a:t>Özgür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- It is a Free World (2007-Ken Loach), </a:t>
            </a:r>
            <a:r>
              <a:rPr lang="en-US" dirty="0" err="1"/>
              <a:t>Ekmek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Güller</a:t>
            </a:r>
            <a:r>
              <a:rPr lang="en-US" dirty="0"/>
              <a:t>-Bread and Roses (2000-Ken Loach) </a:t>
            </a:r>
            <a:r>
              <a:rPr lang="en-US" dirty="0" err="1"/>
              <a:t>adlı</a:t>
            </a:r>
            <a:r>
              <a:rPr lang="en-US" dirty="0"/>
              <a:t> </a:t>
            </a:r>
            <a:r>
              <a:rPr lang="en-US" dirty="0" err="1"/>
              <a:t>ulusötesi</a:t>
            </a:r>
            <a:r>
              <a:rPr lang="en-US" dirty="0"/>
              <a:t>/</a:t>
            </a:r>
            <a:r>
              <a:rPr lang="en-US" dirty="0" err="1"/>
              <a:t>uluslararsı</a:t>
            </a:r>
            <a:r>
              <a:rPr lang="en-US" dirty="0"/>
              <a:t> 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göçmenlik</a:t>
            </a:r>
            <a:r>
              <a:rPr lang="en-US" dirty="0"/>
              <a:t> </a:t>
            </a:r>
            <a:r>
              <a:rPr lang="en-US" dirty="0" err="1"/>
              <a:t>konulu</a:t>
            </a:r>
            <a:r>
              <a:rPr lang="en-US" dirty="0"/>
              <a:t> </a:t>
            </a:r>
            <a:r>
              <a:rPr lang="en-US" dirty="0" err="1"/>
              <a:t>filimler</a:t>
            </a:r>
            <a:r>
              <a:rPr lang="en-US" dirty="0"/>
              <a:t>, </a:t>
            </a:r>
            <a:r>
              <a:rPr lang="en-US" dirty="0" err="1"/>
              <a:t>sınıf</a:t>
            </a:r>
            <a:r>
              <a:rPr lang="en-US" dirty="0"/>
              <a:t>, </a:t>
            </a:r>
            <a:r>
              <a:rPr lang="en-US" dirty="0" err="1"/>
              <a:t>yoksulluk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dayanışma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konuya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tartışmalarla</a:t>
            </a:r>
            <a:r>
              <a:rPr lang="en-US" dirty="0"/>
              <a:t> </a:t>
            </a:r>
            <a:r>
              <a:rPr lang="en-US" dirty="0" err="1"/>
              <a:t>ilişkilendirilmeye</a:t>
            </a:r>
            <a:r>
              <a:rPr lang="en-US" dirty="0"/>
              <a:t> </a:t>
            </a:r>
            <a:r>
              <a:rPr lang="en-US" dirty="0" err="1"/>
              <a:t>çalışılacaktır</a:t>
            </a:r>
            <a:r>
              <a:rPr lang="en-US" dirty="0"/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31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Göçü</a:t>
            </a:r>
            <a:r>
              <a:rPr lang="en-US" dirty="0"/>
              <a:t> </a:t>
            </a:r>
            <a:r>
              <a:rPr lang="en-US" dirty="0" err="1"/>
              <a:t>kuramsallaştıran</a:t>
            </a:r>
            <a:r>
              <a:rPr lang="en-US" dirty="0"/>
              <a:t> 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sosyolojisi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göçmen</a:t>
            </a:r>
            <a:r>
              <a:rPr lang="en-US" dirty="0"/>
              <a:t> </a:t>
            </a:r>
            <a:r>
              <a:rPr lang="en-US" dirty="0" err="1"/>
              <a:t>hikâyelerine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sinemasının</a:t>
            </a:r>
            <a:r>
              <a:rPr lang="en-US" dirty="0"/>
              <a:t> </a:t>
            </a:r>
            <a:r>
              <a:rPr lang="en-US" dirty="0" err="1"/>
              <a:t>yollarının</a:t>
            </a:r>
            <a:r>
              <a:rPr lang="en-US" dirty="0"/>
              <a:t> </a:t>
            </a:r>
            <a:r>
              <a:rPr lang="en-US" dirty="0" err="1"/>
              <a:t>kesiştiği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alanının</a:t>
            </a:r>
            <a:r>
              <a:rPr lang="en-US" dirty="0"/>
              <a:t> </a:t>
            </a:r>
            <a:r>
              <a:rPr lang="en-US" dirty="0" err="1"/>
              <a:t>birbirinden</a:t>
            </a:r>
            <a:r>
              <a:rPr lang="en-US" dirty="0"/>
              <a:t> </a:t>
            </a:r>
            <a:r>
              <a:rPr lang="en-US" dirty="0" err="1"/>
              <a:t>beslenebileceği</a:t>
            </a:r>
            <a:r>
              <a:rPr lang="en-US" dirty="0"/>
              <a:t> </a:t>
            </a:r>
            <a:r>
              <a:rPr lang="en-US" dirty="0" err="1"/>
              <a:t>düşüncesinden</a:t>
            </a:r>
            <a:r>
              <a:rPr lang="en-US" dirty="0"/>
              <a:t> </a:t>
            </a:r>
            <a:r>
              <a:rPr lang="en-US" dirty="0" err="1"/>
              <a:t>hareketle</a:t>
            </a:r>
            <a:r>
              <a:rPr lang="en-US" dirty="0"/>
              <a:t> </a:t>
            </a:r>
            <a:r>
              <a:rPr lang="tr-TR" dirty="0" smtClean="0"/>
              <a:t>(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/>
              <a:t>bildiride</a:t>
            </a:r>
            <a:r>
              <a:rPr lang="en-US" dirty="0"/>
              <a:t>, 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kuramları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sinemanın</a:t>
            </a:r>
            <a:r>
              <a:rPr lang="en-US" dirty="0"/>
              <a:t> </a:t>
            </a:r>
            <a:r>
              <a:rPr lang="en-US" dirty="0" err="1" smtClean="0"/>
              <a:t>ilişkilendirilecektir</a:t>
            </a:r>
            <a:r>
              <a:rPr lang="tr-TR" dirty="0"/>
              <a:t>)</a:t>
            </a:r>
            <a:r>
              <a:rPr lang="en-US" dirty="0" smtClean="0"/>
              <a:t> </a:t>
            </a:r>
            <a:r>
              <a:rPr lang="en-US" dirty="0"/>
              <a:t>Bu </a:t>
            </a:r>
            <a:r>
              <a:rPr lang="en-US" dirty="0" err="1"/>
              <a:t>ilişkilendirme</a:t>
            </a:r>
            <a:r>
              <a:rPr lang="en-US" dirty="0"/>
              <a:t> </a:t>
            </a:r>
            <a:r>
              <a:rPr lang="en-US" dirty="0" err="1"/>
              <a:t>seçilen</a:t>
            </a:r>
            <a:r>
              <a:rPr lang="en-US" dirty="0"/>
              <a:t> 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filmlerinin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, </a:t>
            </a:r>
            <a:r>
              <a:rPr lang="en-US" dirty="0" err="1"/>
              <a:t>yoksulluk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dayanışma</a:t>
            </a:r>
            <a:r>
              <a:rPr lang="en-US" dirty="0"/>
              <a:t> </a:t>
            </a:r>
            <a:r>
              <a:rPr lang="en-US" dirty="0" err="1"/>
              <a:t>boyutları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gerçekleştirilecektir</a:t>
            </a:r>
            <a:r>
              <a:rPr lang="en-US" dirty="0"/>
              <a:t>. </a:t>
            </a:r>
            <a:r>
              <a:rPr lang="en-US" dirty="0" err="1"/>
              <a:t>Duygu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görsellik</a:t>
            </a:r>
            <a:r>
              <a:rPr lang="en-US" dirty="0"/>
              <a:t> </a:t>
            </a:r>
            <a:r>
              <a:rPr lang="en-US" dirty="0" err="1"/>
              <a:t>boyutunun</a:t>
            </a:r>
            <a:r>
              <a:rPr lang="en-US" dirty="0"/>
              <a:t> </a:t>
            </a:r>
            <a:r>
              <a:rPr lang="en-US" dirty="0" err="1"/>
              <a:t>önemsenmesi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gerçekte</a:t>
            </a:r>
            <a:r>
              <a:rPr lang="en-US" dirty="0"/>
              <a:t> </a:t>
            </a:r>
            <a:r>
              <a:rPr lang="en-US" dirty="0" err="1"/>
              <a:t>yaşananların</a:t>
            </a:r>
            <a:r>
              <a:rPr lang="en-US" dirty="0"/>
              <a:t> </a:t>
            </a:r>
            <a:r>
              <a:rPr lang="en-US" dirty="0" err="1"/>
              <a:t>filmlerde</a:t>
            </a:r>
            <a:r>
              <a:rPr lang="en-US" dirty="0"/>
              <a:t> </a:t>
            </a:r>
            <a:r>
              <a:rPr lang="en-US" dirty="0" err="1"/>
              <a:t>temsili</a:t>
            </a:r>
            <a:r>
              <a:rPr lang="en-US" dirty="0"/>
              <a:t> 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kuramlarına</a:t>
            </a:r>
            <a:r>
              <a:rPr lang="en-US" dirty="0"/>
              <a:t> </a:t>
            </a:r>
            <a:r>
              <a:rPr lang="en-US" dirty="0" err="1"/>
              <a:t>katkı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  <a:r>
              <a:rPr lang="tr-TR" dirty="0" smtClean="0"/>
              <a:t>(Erbaş ve Alioğlu, 2016) 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44505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257</Words>
  <Application>Microsoft Office PowerPoint</Application>
  <PresentationFormat>Ekran Gösterisi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GÖRSEL SOSYOLOJİ</vt:lpstr>
      <vt:lpstr>SİNEMA VE SOSYOLOJİ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32</cp:revision>
  <dcterms:created xsi:type="dcterms:W3CDTF">2016-09-27T10:43:46Z</dcterms:created>
  <dcterms:modified xsi:type="dcterms:W3CDTF">2017-12-01T13:17:25Z</dcterms:modified>
</cp:coreProperties>
</file>