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034D3-149A-C940-A0EF-9D1624A33F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Tüketicinin korunması </a:t>
            </a:r>
            <a:r>
              <a:rPr lang="tr-TR" dirty="0"/>
              <a:t>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7E78F00-F2C7-364B-B937-63F11DBE46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Bazı tüketici sözleşmelerindeki özel koruma </a:t>
            </a:r>
            <a:r>
              <a:rPr lang="tr-TR" dirty="0" smtClean="0"/>
              <a:t>önlemleri</a:t>
            </a:r>
          </a:p>
          <a:p>
            <a:r>
              <a:rPr lang="tr-TR" dirty="0" smtClean="0"/>
              <a:t>İdari denetimler ve yaptırımlar ile hak arama yolları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84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Bazı tüketici sözleşmelerindeki özel koruma </a:t>
            </a:r>
            <a:r>
              <a:rPr lang="tr-TR" dirty="0" smtClean="0"/>
              <a:t>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Paket tur sözleşmelerindeki koruma</a:t>
            </a:r>
          </a:p>
          <a:p>
            <a:pPr lvl="1"/>
            <a:r>
              <a:rPr lang="tr-TR" dirty="0" smtClean="0"/>
              <a:t>Tanımı ve unsurları</a:t>
            </a:r>
          </a:p>
          <a:p>
            <a:pPr lvl="1"/>
            <a:r>
              <a:rPr lang="tr-TR" dirty="0" smtClean="0"/>
              <a:t>Hangi hallerde paket </a:t>
            </a:r>
            <a:r>
              <a:rPr lang="tr-TR" dirty="0"/>
              <a:t>tur </a:t>
            </a:r>
            <a:r>
              <a:rPr lang="tr-TR" dirty="0" smtClean="0"/>
              <a:t>sözleşmesi hükümlerinin uygulanacağı</a:t>
            </a:r>
          </a:p>
          <a:p>
            <a:pPr lvl="1"/>
            <a:r>
              <a:rPr lang="tr-TR" dirty="0" smtClean="0"/>
              <a:t>Sözleşme tarafları ve tüketici kavramının geniş tanımlanması</a:t>
            </a:r>
          </a:p>
          <a:p>
            <a:pPr lvl="1"/>
            <a:r>
              <a:rPr lang="tr-TR" dirty="0" smtClean="0"/>
              <a:t>Aydınlatma yükümlülüğü</a:t>
            </a:r>
          </a:p>
          <a:p>
            <a:pPr lvl="1"/>
            <a:r>
              <a:rPr lang="tr-TR" dirty="0" smtClean="0"/>
              <a:t>Hiç veya gereği gibi ifa edilmemesi durumunda tüketicinin hakları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Abonelik sözleşmelerinde koruma</a:t>
            </a:r>
          </a:p>
          <a:p>
            <a:pPr lvl="1"/>
            <a:r>
              <a:rPr lang="tr-TR" dirty="0" smtClean="0"/>
              <a:t>Tanımı</a:t>
            </a:r>
          </a:p>
          <a:p>
            <a:pPr lvl="1"/>
            <a:r>
              <a:rPr lang="tr-TR" dirty="0"/>
              <a:t>Abonelik </a:t>
            </a:r>
            <a:r>
              <a:rPr lang="tr-TR" dirty="0" smtClean="0"/>
              <a:t>sözleşmesinde otomatik uzama öngören sözleşme hükümleri</a:t>
            </a:r>
          </a:p>
          <a:p>
            <a:pPr lvl="1"/>
            <a:r>
              <a:rPr lang="tr-TR" dirty="0" smtClean="0"/>
              <a:t>Tüketicinin gerekçe göstermeksizin fesih (cayma) hakkı</a:t>
            </a:r>
          </a:p>
          <a:p>
            <a:r>
              <a:rPr lang="tr-TR" dirty="0" smtClean="0"/>
              <a:t>Süreli yayın kuruluşlarınca düzenlenen promosyon uygulamaları hakkında koruma</a:t>
            </a:r>
          </a:p>
          <a:p>
            <a:pPr lvl="1"/>
            <a:r>
              <a:rPr lang="tr-TR" dirty="0" smtClean="0"/>
              <a:t>Tanımı ve kapsamı</a:t>
            </a:r>
          </a:p>
          <a:p>
            <a:pPr lvl="1"/>
            <a:r>
              <a:rPr lang="tr-TR" dirty="0" smtClean="0"/>
              <a:t>Üst süresi</a:t>
            </a:r>
          </a:p>
          <a:p>
            <a:pPr lvl="1"/>
            <a:r>
              <a:rPr lang="tr-TR" dirty="0" smtClean="0"/>
              <a:t>Satış fiyatının artırılamaması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97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Bazı tüketici sözleşmelerindeki özel koruma önlemleri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Süreli yayın kuruluşlarınca düzenlenen promosyon uygulamaları hakkında </a:t>
            </a:r>
            <a:r>
              <a:rPr lang="tr-TR" dirty="0" smtClean="0"/>
              <a:t>koruma</a:t>
            </a:r>
            <a:r>
              <a:rPr lang="tr-TR" dirty="0"/>
              <a:t> </a:t>
            </a:r>
            <a:r>
              <a:rPr lang="tr-TR" dirty="0" smtClean="0"/>
              <a:t>(devam)</a:t>
            </a:r>
          </a:p>
          <a:p>
            <a:pPr lvl="1"/>
            <a:r>
              <a:rPr lang="tr-TR" dirty="0" smtClean="0"/>
              <a:t>Ürünün dağıtımı veya hizmetin ifasının nasıl yerine getirileceği</a:t>
            </a:r>
          </a:p>
          <a:p>
            <a:pPr lvl="1"/>
            <a:r>
              <a:rPr lang="tr-TR" dirty="0" smtClean="0"/>
              <a:t>Süreli yayın kuruluşlarınca düzenlenmeyen ancak onlarla doğrudan veya dolaylı ilişkilendirilen promosyon uygulamaları</a:t>
            </a:r>
          </a:p>
          <a:p>
            <a:r>
              <a:rPr lang="tr-TR" dirty="0" smtClean="0"/>
              <a:t>Piramit satış sistemleri hakkında koruma</a:t>
            </a:r>
          </a:p>
          <a:p>
            <a:pPr lvl="1"/>
            <a:r>
              <a:rPr lang="tr-TR" dirty="0" smtClean="0"/>
              <a:t>Tanım ve kapsamı</a:t>
            </a:r>
          </a:p>
          <a:p>
            <a:pPr lvl="1"/>
            <a:r>
              <a:rPr lang="tr-TR" dirty="0"/>
              <a:t>Piramit satış </a:t>
            </a:r>
            <a:r>
              <a:rPr lang="tr-TR" dirty="0" smtClean="0"/>
              <a:t>sistemlerinin yasak olması, önlem almaya yetkili makam ve yaptırımlar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379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İdari denetimler ve yaptırımlar ile hak arama yolları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19308"/>
          </a:xfrm>
        </p:spPr>
        <p:txBody>
          <a:bodyPr>
            <a:normAutofit/>
          </a:bodyPr>
          <a:lstStyle/>
          <a:p>
            <a:r>
              <a:rPr lang="tr-TR" dirty="0" smtClean="0"/>
              <a:t>İdari denetimler ve yaptırımlar</a:t>
            </a:r>
          </a:p>
          <a:p>
            <a:pPr lvl="1"/>
            <a:r>
              <a:rPr lang="tr-TR" dirty="0" smtClean="0"/>
              <a:t>İdari denetimler</a:t>
            </a:r>
          </a:p>
          <a:p>
            <a:pPr lvl="1"/>
            <a:r>
              <a:rPr lang="tr-TR" dirty="0" smtClean="0"/>
              <a:t>İdari yaptırımlar</a:t>
            </a:r>
          </a:p>
          <a:p>
            <a:pPr lvl="2"/>
            <a:r>
              <a:rPr lang="tr-TR" dirty="0" smtClean="0"/>
              <a:t>İdari para cezaları yaptırımı</a:t>
            </a:r>
          </a:p>
          <a:p>
            <a:pPr lvl="3"/>
            <a:r>
              <a:rPr lang="tr-TR" dirty="0" smtClean="0"/>
              <a:t>Hakkında idari para cezası uygulanabilecek eylemler</a:t>
            </a:r>
          </a:p>
          <a:p>
            <a:pPr lvl="3"/>
            <a:r>
              <a:rPr lang="tr-TR" dirty="0" err="1" smtClean="0"/>
              <a:t>TKHK’da</a:t>
            </a:r>
            <a:r>
              <a:rPr lang="tr-TR" dirty="0" smtClean="0"/>
              <a:t> uygulanan idari para cezası hakkındaki ilkeler</a:t>
            </a:r>
          </a:p>
          <a:p>
            <a:pPr lvl="3"/>
            <a:r>
              <a:rPr lang="tr-TR" dirty="0" smtClean="0"/>
              <a:t>İdari yaptırım kararı verebilecek yetkili makamlar</a:t>
            </a:r>
          </a:p>
          <a:p>
            <a:pPr lvl="3"/>
            <a:r>
              <a:rPr lang="tr-TR" dirty="0" smtClean="0"/>
              <a:t>Yaptırıma karşı itiraz yeri ve süresi</a:t>
            </a:r>
          </a:p>
          <a:p>
            <a:pPr lvl="3"/>
            <a:r>
              <a:rPr lang="tr-TR" dirty="0" smtClean="0"/>
              <a:t>Yaptırım kararlarına karşı tahsil zamanı</a:t>
            </a:r>
          </a:p>
          <a:p>
            <a:pPr lvl="1"/>
            <a:r>
              <a:rPr lang="tr-TR" dirty="0" smtClean="0"/>
              <a:t>Diğer </a:t>
            </a:r>
            <a:r>
              <a:rPr lang="tr-TR" dirty="0"/>
              <a:t>idari yaptırımlar (durdurma ve düzeltme)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6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 denetimler ve yaptırımlar ile hak arama yolları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Hak arama yolları</a:t>
            </a:r>
          </a:p>
          <a:p>
            <a:pPr lvl="1"/>
            <a:r>
              <a:rPr lang="tr-TR" dirty="0" smtClean="0"/>
              <a:t>Tüketici hakem heyetlerine başvuru</a:t>
            </a:r>
          </a:p>
          <a:p>
            <a:pPr lvl="2"/>
            <a:r>
              <a:rPr lang="tr-TR" dirty="0" smtClean="0"/>
              <a:t>Tüketici hakem heyetinin görev alanı ve oluşumu</a:t>
            </a:r>
          </a:p>
          <a:p>
            <a:pPr lvl="3"/>
            <a:r>
              <a:rPr lang="tr-TR" dirty="0" smtClean="0"/>
              <a:t>Yer bakımından görev alanı</a:t>
            </a:r>
          </a:p>
          <a:p>
            <a:pPr lvl="3"/>
            <a:r>
              <a:rPr lang="tr-TR" dirty="0" smtClean="0"/>
              <a:t>Konu bakımından görev alanı</a:t>
            </a:r>
          </a:p>
          <a:p>
            <a:pPr lvl="3"/>
            <a:r>
              <a:rPr lang="tr-TR" dirty="0" smtClean="0"/>
              <a:t>Kişi bakımından oluşumu</a:t>
            </a:r>
          </a:p>
          <a:p>
            <a:pPr lvl="3"/>
            <a:r>
              <a:rPr lang="tr-TR" dirty="0" smtClean="0"/>
              <a:t>Raportör atanması ve raportörün görevi</a:t>
            </a:r>
          </a:p>
          <a:p>
            <a:pPr lvl="3"/>
            <a:r>
              <a:rPr lang="tr-TR" dirty="0"/>
              <a:t>Tüketici hakem </a:t>
            </a:r>
            <a:r>
              <a:rPr lang="tr-TR" dirty="0" smtClean="0"/>
              <a:t>heyetinin huzur hakkı ve ücretleri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468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 denetimler ve yaptırımlar ile hak arama yolları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Hak arama </a:t>
            </a:r>
            <a:r>
              <a:rPr lang="tr-TR" dirty="0" smtClean="0"/>
              <a:t>yolları (devam)</a:t>
            </a:r>
            <a:endParaRPr lang="tr-TR" dirty="0"/>
          </a:p>
          <a:p>
            <a:pPr lvl="1"/>
            <a:r>
              <a:rPr lang="tr-TR" dirty="0"/>
              <a:t>Tüketici hakem heyetlerine </a:t>
            </a:r>
            <a:r>
              <a:rPr lang="tr-TR" dirty="0" smtClean="0"/>
              <a:t>başvuru (devam)</a:t>
            </a:r>
            <a:endParaRPr lang="tr-TR" dirty="0"/>
          </a:p>
          <a:p>
            <a:pPr lvl="2"/>
            <a:r>
              <a:rPr lang="tr-TR" dirty="0" smtClean="0"/>
              <a:t>Tüketici hakem heyetine başvuru sınırı ve yer bakımından yetki</a:t>
            </a:r>
          </a:p>
          <a:p>
            <a:pPr lvl="3"/>
            <a:r>
              <a:rPr lang="tr-TR" dirty="0" smtClean="0"/>
              <a:t>Miktar açısından başvuru sınırı</a:t>
            </a:r>
          </a:p>
          <a:p>
            <a:pPr lvl="3"/>
            <a:r>
              <a:rPr lang="tr-TR" dirty="0" smtClean="0"/>
              <a:t>Yer bakımından yetkili tüketici hakem heyeti</a:t>
            </a:r>
          </a:p>
          <a:p>
            <a:pPr lvl="3"/>
            <a:r>
              <a:rPr lang="tr-TR" dirty="0" smtClean="0"/>
              <a:t>Tüketici hakem heyetlerinin her başvuruyu kabul etme zorunluluğu</a:t>
            </a:r>
          </a:p>
          <a:p>
            <a:pPr lvl="3"/>
            <a:r>
              <a:rPr lang="tr-TR" dirty="0"/>
              <a:t>Tüketicilerin, </a:t>
            </a:r>
            <a:r>
              <a:rPr lang="tr-TR" dirty="0" smtClean="0"/>
              <a:t>tüketici </a:t>
            </a:r>
            <a:r>
              <a:rPr lang="tr-TR" dirty="0"/>
              <a:t>hakem </a:t>
            </a:r>
            <a:r>
              <a:rPr lang="tr-TR" dirty="0" smtClean="0"/>
              <a:t>heyetlerinin yerine alternatif uyuşmazlık çözüm yollarına başvurabilmesi</a:t>
            </a:r>
          </a:p>
          <a:p>
            <a:pPr lvl="3"/>
            <a:r>
              <a:rPr lang="tr-TR" dirty="0" smtClean="0"/>
              <a:t>İncelemenin nasıl gerçekleştiği</a:t>
            </a:r>
          </a:p>
          <a:p>
            <a:pPr lvl="2"/>
            <a:r>
              <a:rPr lang="tr-TR" dirty="0"/>
              <a:t>Tüketici hakem </a:t>
            </a:r>
            <a:r>
              <a:rPr lang="tr-TR" dirty="0" smtClean="0"/>
              <a:t>heyeti kararının niteliği ve karara itiraz hakkı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74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İdari denetimler ve yaptırımlar ile hak arama yolları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705799"/>
          </a:xfrm>
        </p:spPr>
        <p:txBody>
          <a:bodyPr/>
          <a:lstStyle/>
          <a:p>
            <a:r>
              <a:rPr lang="tr-TR" dirty="0"/>
              <a:t>Hak arama yolları (devam)</a:t>
            </a:r>
          </a:p>
          <a:p>
            <a:pPr lvl="1"/>
            <a:r>
              <a:rPr lang="tr-TR" dirty="0" smtClean="0"/>
              <a:t>Tüketici mahkemelerine başvuru</a:t>
            </a:r>
          </a:p>
          <a:p>
            <a:pPr lvl="2"/>
            <a:r>
              <a:rPr lang="tr-TR" dirty="0" smtClean="0"/>
              <a:t>Görev alanı</a:t>
            </a:r>
          </a:p>
          <a:p>
            <a:pPr lvl="2"/>
            <a:r>
              <a:rPr lang="tr-TR" dirty="0" smtClean="0"/>
              <a:t>Başvuru sırasında harç kolaylığı</a:t>
            </a:r>
          </a:p>
          <a:p>
            <a:pPr lvl="2"/>
            <a:r>
              <a:rPr lang="tr-TR" dirty="0" smtClean="0"/>
              <a:t>Yargılama usulü</a:t>
            </a:r>
          </a:p>
          <a:p>
            <a:pPr lvl="2"/>
            <a:r>
              <a:rPr lang="tr-TR" dirty="0" smtClean="0"/>
              <a:t>Yetkili mahkeme</a:t>
            </a:r>
          </a:p>
          <a:p>
            <a:pPr lvl="1"/>
            <a:r>
              <a:rPr lang="tr-TR" dirty="0" smtClean="0"/>
              <a:t>Tüketici mahkemelerinde verilebilecek kararlar</a:t>
            </a:r>
          </a:p>
          <a:p>
            <a:pPr lvl="2"/>
            <a:r>
              <a:rPr lang="tr-TR" dirty="0" smtClean="0"/>
              <a:t>Satışa sunulan seri ayıplı mallar bakımından tüketici mahkemelerinde kimlerin dava açabileceği</a:t>
            </a:r>
          </a:p>
          <a:p>
            <a:pPr lvl="2"/>
            <a:r>
              <a:rPr lang="tr-TR" dirty="0"/>
              <a:t>Satışa sunulan seri ayıplı </a:t>
            </a:r>
            <a:r>
              <a:rPr lang="tr-TR" dirty="0" smtClean="0"/>
              <a:t>mallarda tüketici mahkemelerince hangi tür kararlar verilebileceği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1567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469</TotalTime>
  <Words>380</Words>
  <Application>Microsoft Office PowerPoint</Application>
  <PresentationFormat>Geniş ekran</PresentationFormat>
  <Paragraphs>66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Galeri</vt:lpstr>
      <vt:lpstr>Tüketicinin korunması Hukuku</vt:lpstr>
      <vt:lpstr>Bazı tüketici sözleşmelerindeki özel koruma önlemleri</vt:lpstr>
      <vt:lpstr>Bazı tüketici sözleşmelerindeki özel koruma önlemleri</vt:lpstr>
      <vt:lpstr>Bazı tüketici sözleşmelerindeki özel koruma önlemleri</vt:lpstr>
      <vt:lpstr>İdari denetimler ve yaptırımlar ile hak arama yolları</vt:lpstr>
      <vt:lpstr>İdari denetimler ve yaptırımlar ile hak arama yolları</vt:lpstr>
      <vt:lpstr>İdari denetimler ve yaptırımlar ile hak arama yolları</vt:lpstr>
      <vt:lpstr>İdari denetimler ve yaptırımlar ile hak arama yolları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Kılıç</dc:creator>
  <cp:lastModifiedBy>pc1</cp:lastModifiedBy>
  <cp:revision>28</cp:revision>
  <dcterms:created xsi:type="dcterms:W3CDTF">2020-07-01T13:53:34Z</dcterms:created>
  <dcterms:modified xsi:type="dcterms:W3CDTF">2021-03-24T11:56:35Z</dcterms:modified>
</cp:coreProperties>
</file>