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29"/>
  </p:notesMasterIdLst>
  <p:sldIdLst>
    <p:sldId id="1082" r:id="rId4"/>
    <p:sldId id="1093" r:id="rId5"/>
    <p:sldId id="1096" r:id="rId6"/>
    <p:sldId id="1094" r:id="rId7"/>
    <p:sldId id="1097" r:id="rId8"/>
    <p:sldId id="1098" r:id="rId9"/>
    <p:sldId id="1099" r:id="rId10"/>
    <p:sldId id="1101" r:id="rId11"/>
    <p:sldId id="1102" r:id="rId12"/>
    <p:sldId id="1103" r:id="rId13"/>
    <p:sldId id="1104" r:id="rId14"/>
    <p:sldId id="1105" r:id="rId15"/>
    <p:sldId id="1106" r:id="rId16"/>
    <p:sldId id="1107" r:id="rId17"/>
    <p:sldId id="1108" r:id="rId18"/>
    <p:sldId id="1109" r:id="rId19"/>
    <p:sldId id="1110" r:id="rId20"/>
    <p:sldId id="1111" r:id="rId21"/>
    <p:sldId id="1112" r:id="rId22"/>
    <p:sldId id="1113" r:id="rId23"/>
    <p:sldId id="1114" r:id="rId24"/>
    <p:sldId id="1115" r:id="rId25"/>
    <p:sldId id="1118" r:id="rId26"/>
    <p:sldId id="1116" r:id="rId27"/>
    <p:sldId id="1095" r:id="rId2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79" d="100"/>
          <a:sy n="79" d="100"/>
        </p:scale>
        <p:origin x="402"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4/21/2020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4/21/2020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4/21/2020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4/21/2020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4/21/2020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4/21/2020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4/21/2020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4/21/2020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4/21/2020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4/21/2020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4/21/2020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4/21/2020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4/21/2020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4/21/2020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4/21/2020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4/21/2020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4/21/2020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4/21/2020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4/21/2020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4/21/2020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4/21/2020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4/21/2020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4/21/2020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4/21/2020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4/21/2020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4/21/2020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4/21/2020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4/21/2020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4/21/2020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4/21/2020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209</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Yerel Yönetimler (3-0) </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 Veysel Tiryaki</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Kent Yönetimi Tarihçe</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573024" y="1225689"/>
            <a:ext cx="7717536" cy="4401205"/>
          </a:xfrm>
          <a:prstGeom prst="rect">
            <a:avLst/>
          </a:prstGeom>
        </p:spPr>
        <p:txBody>
          <a:bodyPr wrap="square">
            <a:spAutoFit/>
          </a:bodyPr>
          <a:lstStyle/>
          <a:p>
            <a:pPr marL="285750"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Cumhuriyet’e geçiş sürecinde belediyelerin görev ve hizmetleri (Aytaç, 1990);</a:t>
            </a:r>
          </a:p>
          <a:p>
            <a:pPr marL="742950" lvl="1" indent="-285750" algn="just">
              <a:buFont typeface="Arial" panose="020B0604020202020204" pitchFamily="34" charset="0"/>
              <a:buChar char="•"/>
            </a:pPr>
            <a:r>
              <a:rPr lang="tr-TR" sz="2000" dirty="0">
                <a:latin typeface="Arial" panose="020B0604020202020204" pitchFamily="34" charset="0"/>
                <a:cs typeface="Arial" panose="020B0604020202020204" pitchFamily="34" charset="0"/>
              </a:rPr>
              <a:t>" ... Belde içindeki yolları. lağımları. kaldırımları. meydan ve caddeleri </a:t>
            </a:r>
            <a:r>
              <a:rPr lang="tr-TR" sz="2000" dirty="0" err="1" smtClean="0">
                <a:latin typeface="Arial" panose="020B0604020202020204" pitchFamily="34" charset="0"/>
                <a:cs typeface="Arial" panose="020B0604020202020204" pitchFamily="34" charset="0"/>
              </a:rPr>
              <a:t>ınşa</a:t>
            </a:r>
            <a:r>
              <a:rPr lang="tr-TR" sz="2000" dirty="0" smtClean="0">
                <a:latin typeface="Arial" panose="020B0604020202020204" pitchFamily="34" charset="0"/>
                <a:cs typeface="Arial" panose="020B0604020202020204" pitchFamily="34" charset="0"/>
              </a:rPr>
              <a:t> etmek</a:t>
            </a:r>
            <a:r>
              <a:rPr lang="tr-TR" sz="2000" dirty="0">
                <a:latin typeface="Arial" panose="020B0604020202020204" pitchFamily="34" charset="0"/>
                <a:cs typeface="Arial" panose="020B0604020202020204" pitchFamily="34" charset="0"/>
              </a:rPr>
              <a:t>,</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Sokakları </a:t>
            </a:r>
            <a:r>
              <a:rPr lang="tr-TR" sz="2000" dirty="0">
                <a:latin typeface="Arial" panose="020B0604020202020204" pitchFamily="34" charset="0"/>
                <a:cs typeface="Arial" panose="020B0604020202020204" pitchFamily="34" charset="0"/>
              </a:rPr>
              <a:t>temizlemek ve aydınlatmak.</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Pazar </a:t>
            </a:r>
            <a:r>
              <a:rPr lang="tr-TR" sz="2000" dirty="0">
                <a:latin typeface="Arial" panose="020B0604020202020204" pitchFamily="34" charset="0"/>
                <a:cs typeface="Arial" panose="020B0604020202020204" pitchFamily="34" charset="0"/>
              </a:rPr>
              <a:t>yerleri kurmak.</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Yangını </a:t>
            </a:r>
            <a:r>
              <a:rPr lang="tr-TR" sz="2000" dirty="0">
                <a:latin typeface="Arial" panose="020B0604020202020204" pitchFamily="34" charset="0"/>
                <a:cs typeface="Arial" panose="020B0604020202020204" pitchFamily="34" charset="0"/>
              </a:rPr>
              <a:t>önleyici tedbirler almak, çıkan yangınları söndürmek.</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Tartı </a:t>
            </a:r>
            <a:r>
              <a:rPr lang="tr-TR" sz="2000" dirty="0">
                <a:latin typeface="Arial" panose="020B0604020202020204" pitchFamily="34" charset="0"/>
                <a:cs typeface="Arial" panose="020B0604020202020204" pitchFamily="34" charset="0"/>
              </a:rPr>
              <a:t>ve ölçü aletlerini kontrol etmek,</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Dükkan </a:t>
            </a:r>
            <a:r>
              <a:rPr lang="tr-TR" sz="2000" dirty="0">
                <a:latin typeface="Arial" panose="020B0604020202020204" pitchFamily="34" charset="0"/>
                <a:cs typeface="Arial" panose="020B0604020202020204" pitchFamily="34" charset="0"/>
              </a:rPr>
              <a:t>ve iş yerlerinin sağlığa uygunluğunu sağlamak.</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Karaborsayı </a:t>
            </a:r>
            <a:r>
              <a:rPr lang="tr-TR" sz="2000" dirty="0">
                <a:latin typeface="Arial" panose="020B0604020202020204" pitchFamily="34" charset="0"/>
                <a:cs typeface="Arial" panose="020B0604020202020204" pitchFamily="34" charset="0"/>
              </a:rPr>
              <a:t>önlemek. zaruri maddelere narh koymak.</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Taşıma </a:t>
            </a:r>
            <a:r>
              <a:rPr lang="tr-TR" sz="2000" dirty="0">
                <a:latin typeface="Arial" panose="020B0604020202020204" pitchFamily="34" charset="0"/>
                <a:cs typeface="Arial" panose="020B0604020202020204" pitchFamily="34" charset="0"/>
              </a:rPr>
              <a:t>araçlarının ve diğer hizmetlerin ücretlerini tespit etmek.</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Belediye </a:t>
            </a:r>
            <a:r>
              <a:rPr lang="tr-TR" sz="2000" dirty="0">
                <a:latin typeface="Arial" panose="020B0604020202020204" pitchFamily="34" charset="0"/>
                <a:cs typeface="Arial" panose="020B0604020202020204" pitchFamily="34" charset="0"/>
              </a:rPr>
              <a:t>sınırları içindeki taşınmazların sicillerini tutmak</a:t>
            </a:r>
            <a:r>
              <a:rPr lang="tr-TR" sz="2000" dirty="0" smtClean="0">
                <a:latin typeface="Arial" panose="020B0604020202020204" pitchFamily="34" charset="0"/>
                <a:cs typeface="Arial" panose="020B0604020202020204" pitchFamily="34" charset="0"/>
              </a:rPr>
              <a:t>.</a:t>
            </a:r>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7972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Kent Yönetimi Tarihçe</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573024" y="1225689"/>
            <a:ext cx="7717536" cy="3477875"/>
          </a:xfrm>
          <a:prstGeom prst="rect">
            <a:avLst/>
          </a:prstGeom>
        </p:spPr>
        <p:txBody>
          <a:bodyPr wrap="square">
            <a:spAutoFit/>
          </a:bodyPr>
          <a:lstStyle/>
          <a:p>
            <a:pPr marL="285750"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Cumhuriyet’e geçiş sürecinde belediyelerin görev ve hizmetleri (Aytaç, 1990);</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Yapılan </a:t>
            </a:r>
            <a:r>
              <a:rPr lang="tr-TR" sz="2000" dirty="0">
                <a:latin typeface="Arial" panose="020B0604020202020204" pitchFamily="34" charset="0"/>
                <a:cs typeface="Arial" panose="020B0604020202020204" pitchFamily="34" charset="0"/>
              </a:rPr>
              <a:t>denetlemek, tehlikeli binaları yıkmak-yıktırmak,</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Gerektiğinde </a:t>
            </a:r>
            <a:r>
              <a:rPr lang="tr-TR" sz="2000" dirty="0">
                <a:latin typeface="Arial" panose="020B0604020202020204" pitchFamily="34" charset="0"/>
                <a:cs typeface="Arial" panose="020B0604020202020204" pitchFamily="34" charset="0"/>
              </a:rPr>
              <a:t>kamulaştırma yapmak.</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Mezbaha </a:t>
            </a:r>
            <a:r>
              <a:rPr lang="tr-TR" sz="2000" dirty="0">
                <a:latin typeface="Arial" panose="020B0604020202020204" pitchFamily="34" charset="0"/>
                <a:cs typeface="Arial" panose="020B0604020202020204" pitchFamily="34" charset="0"/>
              </a:rPr>
              <a:t>kurmak ve işletmek,</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Fakir </a:t>
            </a:r>
            <a:r>
              <a:rPr lang="tr-TR" sz="2000" dirty="0">
                <a:latin typeface="Arial" panose="020B0604020202020204" pitchFamily="34" charset="0"/>
                <a:cs typeface="Arial" panose="020B0604020202020204" pitchFamily="34" charset="0"/>
              </a:rPr>
              <a:t>ve düşkünlere yardım etmek</a:t>
            </a:r>
            <a:r>
              <a:rPr lang="tr-TR" sz="2000" dirty="0" smtClean="0">
                <a:latin typeface="Arial" panose="020B0604020202020204" pitchFamily="34" charset="0"/>
                <a:cs typeface="Arial" panose="020B0604020202020204" pitchFamily="34" charset="0"/>
              </a:rPr>
              <a:t>,</a:t>
            </a:r>
          </a:p>
          <a:p>
            <a:pPr marL="742950" lvl="1" indent="-285750" algn="just">
              <a:buFont typeface="Arial" panose="020B0604020202020204" pitchFamily="34" charset="0"/>
              <a:buChar char="•"/>
            </a:pPr>
            <a:r>
              <a:rPr lang="tr-TR" sz="2000" dirty="0">
                <a:latin typeface="Arial" panose="020B0604020202020204" pitchFamily="34" charset="0"/>
                <a:cs typeface="Arial" panose="020B0604020202020204" pitchFamily="34" charset="0"/>
              </a:rPr>
              <a:t>İşsizlere iş bulmak, dilenciliği önlemek,</a:t>
            </a:r>
          </a:p>
          <a:p>
            <a:pPr marL="742950" lvl="1" indent="-285750" algn="just">
              <a:buFont typeface="Arial" panose="020B0604020202020204" pitchFamily="34" charset="0"/>
              <a:buChar char="•"/>
            </a:pPr>
            <a:r>
              <a:rPr lang="tr-TR" sz="2000" dirty="0">
                <a:latin typeface="Arial" panose="020B0604020202020204" pitchFamily="34" charset="0"/>
                <a:cs typeface="Arial" panose="020B0604020202020204" pitchFamily="34" charset="0"/>
              </a:rPr>
              <a:t>Garip evleri, </a:t>
            </a:r>
            <a:r>
              <a:rPr lang="tr-TR" sz="2000" dirty="0" err="1">
                <a:latin typeface="Arial" panose="020B0604020202020204" pitchFamily="34" charset="0"/>
                <a:cs typeface="Arial" panose="020B0604020202020204" pitchFamily="34" charset="0"/>
              </a:rPr>
              <a:t>hastahaneler</a:t>
            </a:r>
            <a:r>
              <a:rPr lang="tr-TR" sz="2000" dirty="0">
                <a:latin typeface="Arial" panose="020B0604020202020204" pitchFamily="34" charset="0"/>
                <a:cs typeface="Arial" panose="020B0604020202020204" pitchFamily="34" charset="0"/>
              </a:rPr>
              <a:t> kurup işletmek</a:t>
            </a:r>
            <a:r>
              <a:rPr lang="tr-TR" sz="2000" dirty="0" smtClean="0">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Cumhuriyet’e geçiş sürecinde 389 adet belediye bulunmaktaydı ve bunların</a:t>
            </a:r>
          </a:p>
          <a:p>
            <a:pPr marL="285750" indent="-285750" algn="just">
              <a:buFont typeface="Arial" panose="020B0604020202020204" pitchFamily="34" charset="0"/>
              <a:buChar char="•"/>
            </a:pPr>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3974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Kent Yönetimi Tarihçe</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597408" y="1530489"/>
            <a:ext cx="7717536" cy="3477875"/>
          </a:xfrm>
          <a:prstGeom prst="rect">
            <a:avLst/>
          </a:prstGeom>
        </p:spPr>
        <p:txBody>
          <a:bodyPr wrap="square">
            <a:spAutoFit/>
          </a:bodyPr>
          <a:lstStyle/>
          <a:p>
            <a:pPr marL="285750"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Cumhuriyet’e geçiş sürecinde 389 adet belediye bulunmaktaydı ve bunların;</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20’sinde içme suyu</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2’sinde fenni su tesisatı</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4’ünde elektrik tesisatı</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17’sinde mezbaha tesisatı</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90’ında pazar yeri,</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7’sinde spor alanı tesisleri</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29’unda park ve bahçeler</a:t>
            </a:r>
          </a:p>
          <a:p>
            <a:pPr lvl="1" algn="just"/>
            <a:r>
              <a:rPr lang="tr-TR" sz="2000" dirty="0" smtClean="0">
                <a:latin typeface="Arial" panose="020B0604020202020204" pitchFamily="34" charset="0"/>
                <a:cs typeface="Arial" panose="020B0604020202020204" pitchFamily="34" charset="0"/>
              </a:rPr>
              <a:t>Bulunmaktaydı (Aytaç, 1990).</a:t>
            </a:r>
          </a:p>
          <a:p>
            <a:pPr marL="285750" indent="-285750" algn="just">
              <a:buFont typeface="Arial" panose="020B0604020202020204" pitchFamily="34" charset="0"/>
              <a:buChar char="•"/>
            </a:pPr>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2002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Kent Yönetimi Anayasal Temelleri</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597408" y="1530489"/>
            <a:ext cx="7717536" cy="2246769"/>
          </a:xfrm>
          <a:prstGeom prst="rect">
            <a:avLst/>
          </a:prstGeom>
        </p:spPr>
        <p:txBody>
          <a:bodyPr wrap="square">
            <a:spAutoFit/>
          </a:bodyPr>
          <a:lstStyle/>
          <a:p>
            <a:pPr marL="285750" indent="-285750" algn="just">
              <a:buFont typeface="Arial" panose="020B0604020202020204" pitchFamily="34" charset="0"/>
              <a:buChar char="•"/>
            </a:pPr>
            <a:r>
              <a:rPr lang="tr-TR" sz="2000" b="1" dirty="0" smtClean="0">
                <a:latin typeface="Arial" panose="020B0604020202020204" pitchFamily="34" charset="0"/>
                <a:cs typeface="Arial" panose="020B0604020202020204" pitchFamily="34" charset="0"/>
              </a:rPr>
              <a:t>1921 Anayasası  </a:t>
            </a:r>
          </a:p>
          <a:p>
            <a:pPr algn="ctr"/>
            <a:r>
              <a:rPr lang="tr-TR" sz="2000" b="1" dirty="0" smtClean="0">
                <a:latin typeface="Arial" panose="020B0604020202020204" pitchFamily="34" charset="0"/>
                <a:cs typeface="Arial" panose="020B0604020202020204" pitchFamily="34" charset="0"/>
              </a:rPr>
              <a:t>İDARE</a:t>
            </a:r>
          </a:p>
          <a:p>
            <a:pPr algn="ctr"/>
            <a:endParaRPr lang="tr-TR" sz="2000" b="1"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tr-TR" sz="2000" b="1" dirty="0" smtClean="0">
                <a:latin typeface="Arial" panose="020B0604020202020204" pitchFamily="34" charset="0"/>
                <a:cs typeface="Arial" panose="020B0604020202020204" pitchFamily="34" charset="0"/>
              </a:rPr>
              <a:t>Md.10</a:t>
            </a:r>
            <a:r>
              <a:rPr lang="tr-TR" sz="2000" b="1" dirty="0">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Türkiye coğrafi vaziyet ve iktisadi münasebet </a:t>
            </a:r>
            <a:r>
              <a:rPr lang="tr-TR" sz="2000" dirty="0" err="1">
                <a:latin typeface="Arial" panose="020B0604020202020204" pitchFamily="34" charset="0"/>
                <a:cs typeface="Arial" panose="020B0604020202020204" pitchFamily="34" charset="0"/>
              </a:rPr>
              <a:t>noktai</a:t>
            </a:r>
            <a:r>
              <a:rPr lang="tr-TR" sz="2000" dirty="0">
                <a:latin typeface="Arial" panose="020B0604020202020204" pitchFamily="34" charset="0"/>
                <a:cs typeface="Arial" panose="020B0604020202020204" pitchFamily="34" charset="0"/>
              </a:rPr>
              <a:t> nazaran vilâyetlere; </a:t>
            </a:r>
            <a:r>
              <a:rPr lang="tr-TR" sz="2000" b="1" dirty="0">
                <a:latin typeface="Arial" panose="020B0604020202020204" pitchFamily="34" charset="0"/>
                <a:cs typeface="Arial" panose="020B0604020202020204" pitchFamily="34" charset="0"/>
              </a:rPr>
              <a:t>vilâyetler kazalara</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münkasem</a:t>
            </a:r>
            <a:r>
              <a:rPr lang="tr-TR" sz="2000" dirty="0">
                <a:latin typeface="Arial" panose="020B0604020202020204" pitchFamily="34" charset="0"/>
                <a:cs typeface="Arial" panose="020B0604020202020204" pitchFamily="34" charset="0"/>
              </a:rPr>
              <a:t> olup </a:t>
            </a:r>
            <a:r>
              <a:rPr lang="tr-TR" sz="2000" b="1" dirty="0">
                <a:latin typeface="Arial" panose="020B0604020202020204" pitchFamily="34" charset="0"/>
                <a:cs typeface="Arial" panose="020B0604020202020204" pitchFamily="34" charset="0"/>
              </a:rPr>
              <a:t>kazalar da nahiyelerden</a:t>
            </a:r>
            <a:r>
              <a:rPr lang="tr-TR" sz="2000" dirty="0">
                <a:latin typeface="Arial" panose="020B0604020202020204" pitchFamily="34" charset="0"/>
                <a:cs typeface="Arial" panose="020B0604020202020204" pitchFamily="34" charset="0"/>
              </a:rPr>
              <a:t> terekküp eder</a:t>
            </a:r>
            <a:r>
              <a:rPr lang="tr-TR" sz="2000" dirty="0" smtClean="0">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pPr>
            <a:endParaRPr lang="tr-TR"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1377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Kent Yönetimi Anayasal Temelleri</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597408" y="1530489"/>
            <a:ext cx="7717536" cy="3785652"/>
          </a:xfrm>
          <a:prstGeom prst="rect">
            <a:avLst/>
          </a:prstGeom>
        </p:spPr>
        <p:txBody>
          <a:bodyPr wrap="square">
            <a:spAutoFit/>
          </a:bodyPr>
          <a:lstStyle/>
          <a:p>
            <a:pPr marL="285750" indent="-285750" algn="just">
              <a:buFont typeface="Arial" panose="020B0604020202020204" pitchFamily="34" charset="0"/>
              <a:buChar char="•"/>
            </a:pPr>
            <a:r>
              <a:rPr lang="tr-TR" sz="2000" b="1" dirty="0" smtClean="0">
                <a:latin typeface="Arial" panose="020B0604020202020204" pitchFamily="34" charset="0"/>
                <a:cs typeface="Arial" panose="020B0604020202020204" pitchFamily="34" charset="0"/>
              </a:rPr>
              <a:t>1921 Anayasası  </a:t>
            </a:r>
          </a:p>
          <a:p>
            <a:pPr algn="ctr"/>
            <a:r>
              <a:rPr lang="tr-TR" sz="2000" b="1" dirty="0">
                <a:latin typeface="Arial" panose="020B0604020202020204" pitchFamily="34" charset="0"/>
                <a:cs typeface="Arial" panose="020B0604020202020204" pitchFamily="34" charset="0"/>
              </a:rPr>
              <a:t>VİLÂYET</a:t>
            </a:r>
            <a:endParaRPr lang="tr-TR" sz="2000" b="1" dirty="0" smtClean="0">
              <a:latin typeface="Arial" panose="020B0604020202020204" pitchFamily="34" charset="0"/>
              <a:cs typeface="Arial" panose="020B0604020202020204" pitchFamily="34" charset="0"/>
            </a:endParaRPr>
          </a:p>
          <a:p>
            <a:pPr algn="ctr"/>
            <a:endParaRPr lang="tr-TR" sz="2000" b="1"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tr-TR" sz="2000" b="1" dirty="0">
                <a:latin typeface="Arial" panose="020B0604020202020204" pitchFamily="34" charset="0"/>
                <a:cs typeface="Arial" panose="020B0604020202020204" pitchFamily="34" charset="0"/>
              </a:rPr>
              <a:t>Madde 11.- </a:t>
            </a:r>
            <a:r>
              <a:rPr lang="tr-TR" sz="2000" b="1" dirty="0" smtClean="0">
                <a:latin typeface="Arial" panose="020B0604020202020204" pitchFamily="34" charset="0"/>
                <a:cs typeface="Arial" panose="020B0604020202020204" pitchFamily="34" charset="0"/>
              </a:rPr>
              <a:t>Vilâyet</a:t>
            </a:r>
            <a:r>
              <a:rPr lang="tr-TR" sz="2000" b="1" dirty="0">
                <a:latin typeface="Arial" panose="020B0604020202020204" pitchFamily="34" charset="0"/>
                <a:cs typeface="Arial" panose="020B0604020202020204" pitchFamily="34" charset="0"/>
              </a:rPr>
              <a:t>, mahallî umurda </a:t>
            </a:r>
            <a:r>
              <a:rPr lang="tr-TR" sz="2000" b="1" dirty="0" err="1">
                <a:latin typeface="Arial" panose="020B0604020202020204" pitchFamily="34" charset="0"/>
                <a:cs typeface="Arial" panose="020B0604020202020204" pitchFamily="34" charset="0"/>
              </a:rPr>
              <a:t>mânevi</a:t>
            </a:r>
            <a:r>
              <a:rPr lang="tr-TR" sz="2000" b="1" dirty="0">
                <a:latin typeface="Arial" panose="020B0604020202020204" pitchFamily="34" charset="0"/>
                <a:cs typeface="Arial" panose="020B0604020202020204" pitchFamily="34" charset="0"/>
              </a:rPr>
              <a:t> şahsiyeti ve muhtariyeti haizdir.</a:t>
            </a:r>
            <a:r>
              <a:rPr lang="tr-TR" sz="2000" dirty="0">
                <a:latin typeface="Arial" panose="020B0604020202020204" pitchFamily="34" charset="0"/>
                <a:cs typeface="Arial" panose="020B0604020202020204" pitchFamily="34" charset="0"/>
              </a:rPr>
              <a:t> Harici ve dahili siyaset, şer'i, adlî ve askerî umur, beynelmilel iktisadî münasebat ve hükümetin umumi tekâlifi ve </a:t>
            </a:r>
            <a:r>
              <a:rPr lang="tr-TR" sz="2000" dirty="0" err="1">
                <a:latin typeface="Arial" panose="020B0604020202020204" pitchFamily="34" charset="0"/>
                <a:cs typeface="Arial" panose="020B0604020202020204" pitchFamily="34" charset="0"/>
              </a:rPr>
              <a:t>menafii</a:t>
            </a:r>
            <a:r>
              <a:rPr lang="tr-TR" sz="2000" dirty="0">
                <a:latin typeface="Arial" panose="020B0604020202020204" pitchFamily="34" charset="0"/>
                <a:cs typeface="Arial" panose="020B0604020202020204" pitchFamily="34" charset="0"/>
              </a:rPr>
              <a:t> birden ziyade </a:t>
            </a:r>
            <a:r>
              <a:rPr lang="tr-TR" sz="2000" dirty="0" err="1">
                <a:latin typeface="Arial" panose="020B0604020202020204" pitchFamily="34" charset="0"/>
                <a:cs typeface="Arial" panose="020B0604020202020204" pitchFamily="34" charset="0"/>
              </a:rPr>
              <a:t>vilâyata</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şâmil</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hususat</a:t>
            </a:r>
            <a:r>
              <a:rPr lang="tr-TR" sz="2000" dirty="0">
                <a:latin typeface="Arial" panose="020B0604020202020204" pitchFamily="34" charset="0"/>
                <a:cs typeface="Arial" panose="020B0604020202020204" pitchFamily="34" charset="0"/>
              </a:rPr>
              <a:t> müstesna olmak üzere Büyük Millet Meclisince vazedilecek </a:t>
            </a:r>
            <a:r>
              <a:rPr lang="tr-TR" sz="2000" dirty="0" err="1">
                <a:latin typeface="Arial" panose="020B0604020202020204" pitchFamily="34" charset="0"/>
                <a:cs typeface="Arial" panose="020B0604020202020204" pitchFamily="34" charset="0"/>
              </a:rPr>
              <a:t>kavanin</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mucibınce</a:t>
            </a:r>
            <a:r>
              <a:rPr lang="tr-TR" sz="2000" dirty="0">
                <a:latin typeface="Arial" panose="020B0604020202020204" pitchFamily="34" charset="0"/>
                <a:cs typeface="Arial" panose="020B0604020202020204" pitchFamily="34" charset="0"/>
              </a:rPr>
              <a:t> Evkaf, </a:t>
            </a:r>
            <a:r>
              <a:rPr lang="tr-TR" sz="2000" dirty="0" err="1">
                <a:latin typeface="Arial" panose="020B0604020202020204" pitchFamily="34" charset="0"/>
                <a:cs typeface="Arial" panose="020B0604020202020204" pitchFamily="34" charset="0"/>
              </a:rPr>
              <a:t>Medaris</a:t>
            </a:r>
            <a:r>
              <a:rPr lang="tr-TR" sz="2000" dirty="0">
                <a:latin typeface="Arial" panose="020B0604020202020204" pitchFamily="34" charset="0"/>
                <a:cs typeface="Arial" panose="020B0604020202020204" pitchFamily="34" charset="0"/>
              </a:rPr>
              <a:t>, Maarif, Sıhhiye, İktisat, Ziraat, Nafıa ve Muaveneti İçtimaiye işlerinin tanzim ve idaresi vilâyet şûralarının salâhiyeti dâhilindedir</a:t>
            </a:r>
            <a:r>
              <a:rPr lang="tr-TR" sz="2000" dirty="0" smtClean="0">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pPr>
            <a:endParaRPr lang="tr-TR"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722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Kent Yönetimi Anayasal Temelleri</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597408" y="1530489"/>
            <a:ext cx="7717536" cy="2246769"/>
          </a:xfrm>
          <a:prstGeom prst="rect">
            <a:avLst/>
          </a:prstGeom>
        </p:spPr>
        <p:txBody>
          <a:bodyPr wrap="square">
            <a:spAutoFit/>
          </a:bodyPr>
          <a:lstStyle/>
          <a:p>
            <a:pPr marL="285750" indent="-285750" algn="just">
              <a:buFont typeface="Arial" panose="020B0604020202020204" pitchFamily="34" charset="0"/>
              <a:buChar char="•"/>
            </a:pPr>
            <a:r>
              <a:rPr lang="tr-TR" sz="2000" b="1" dirty="0" smtClean="0">
                <a:latin typeface="Arial" panose="020B0604020202020204" pitchFamily="34" charset="0"/>
                <a:cs typeface="Arial" panose="020B0604020202020204" pitchFamily="34" charset="0"/>
              </a:rPr>
              <a:t>1921 Anayasası  </a:t>
            </a:r>
          </a:p>
          <a:p>
            <a:pPr algn="ctr"/>
            <a:r>
              <a:rPr lang="tr-TR" sz="2000" b="1" dirty="0">
                <a:latin typeface="Arial" panose="020B0604020202020204" pitchFamily="34" charset="0"/>
                <a:cs typeface="Arial" panose="020B0604020202020204" pitchFamily="34" charset="0"/>
              </a:rPr>
              <a:t>KAZA</a:t>
            </a:r>
            <a:endParaRPr lang="tr-TR" sz="2000" b="1" dirty="0" smtClean="0">
              <a:latin typeface="Arial" panose="020B0604020202020204" pitchFamily="34" charset="0"/>
              <a:cs typeface="Arial" panose="020B0604020202020204" pitchFamily="34" charset="0"/>
            </a:endParaRPr>
          </a:p>
          <a:p>
            <a:pPr algn="ctr"/>
            <a:endParaRPr lang="tr-TR" sz="2000" b="1"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tr-TR" sz="2000" b="1" dirty="0">
                <a:latin typeface="Arial" panose="020B0604020202020204" pitchFamily="34" charset="0"/>
                <a:cs typeface="Arial" panose="020B0604020202020204" pitchFamily="34" charset="0"/>
              </a:rPr>
              <a:t>Madde 15.- Kaza, yalnız idari ve </a:t>
            </a:r>
            <a:r>
              <a:rPr lang="tr-TR" sz="2000" b="1" dirty="0" err="1">
                <a:latin typeface="Arial" panose="020B0604020202020204" pitchFamily="34" charset="0"/>
                <a:cs typeface="Arial" panose="020B0604020202020204" pitchFamily="34" charset="0"/>
              </a:rPr>
              <a:t>inzıbati</a:t>
            </a:r>
            <a:r>
              <a:rPr lang="tr-TR" sz="2000" b="1" dirty="0">
                <a:latin typeface="Arial" panose="020B0604020202020204" pitchFamily="34" charset="0"/>
                <a:cs typeface="Arial" panose="020B0604020202020204" pitchFamily="34" charset="0"/>
              </a:rPr>
              <a:t> </a:t>
            </a:r>
            <a:r>
              <a:rPr lang="tr-TR" sz="2000" b="1" dirty="0" err="1">
                <a:latin typeface="Arial" panose="020B0604020202020204" pitchFamily="34" charset="0"/>
                <a:cs typeface="Arial" panose="020B0604020202020204" pitchFamily="34" charset="0"/>
              </a:rPr>
              <a:t>cüz'ü</a:t>
            </a:r>
            <a:r>
              <a:rPr lang="tr-TR" sz="2000" b="1" dirty="0">
                <a:latin typeface="Arial" panose="020B0604020202020204" pitchFamily="34" charset="0"/>
                <a:cs typeface="Arial" panose="020B0604020202020204" pitchFamily="34" charset="0"/>
              </a:rPr>
              <a:t> olup </a:t>
            </a:r>
            <a:r>
              <a:rPr lang="tr-TR" sz="2000" b="1" dirty="0" err="1">
                <a:latin typeface="Arial" panose="020B0604020202020204" pitchFamily="34" charset="0"/>
                <a:cs typeface="Arial" panose="020B0604020202020204" pitchFamily="34" charset="0"/>
              </a:rPr>
              <a:t>mânevi</a:t>
            </a:r>
            <a:r>
              <a:rPr lang="tr-TR" sz="2000" b="1" dirty="0">
                <a:latin typeface="Arial" panose="020B0604020202020204" pitchFamily="34" charset="0"/>
                <a:cs typeface="Arial" panose="020B0604020202020204" pitchFamily="34" charset="0"/>
              </a:rPr>
              <a:t> şahsiyeti haiz </a:t>
            </a:r>
            <a:r>
              <a:rPr lang="tr-TR" sz="2000" b="1" u="sng" dirty="0">
                <a:latin typeface="Arial" panose="020B0604020202020204" pitchFamily="34" charset="0"/>
                <a:cs typeface="Arial" panose="020B0604020202020204" pitchFamily="34" charset="0"/>
              </a:rPr>
              <a:t>değildir</a:t>
            </a:r>
            <a:r>
              <a:rPr lang="tr-TR" sz="2000" b="1" dirty="0">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İdaresi Büyük Millet Meclisi Hükümeti tarafından </a:t>
            </a:r>
            <a:r>
              <a:rPr lang="tr-TR" sz="2000" dirty="0" err="1">
                <a:latin typeface="Arial" panose="020B0604020202020204" pitchFamily="34" charset="0"/>
                <a:cs typeface="Arial" panose="020B0604020202020204" pitchFamily="34" charset="0"/>
              </a:rPr>
              <a:t>mansup</a:t>
            </a:r>
            <a:r>
              <a:rPr lang="tr-TR" sz="2000" dirty="0">
                <a:latin typeface="Arial" panose="020B0604020202020204" pitchFamily="34" charset="0"/>
                <a:cs typeface="Arial" panose="020B0604020202020204" pitchFamily="34" charset="0"/>
              </a:rPr>
              <a:t> ve valinin emri altında bir kaymakama mevdudur.</a:t>
            </a:r>
            <a:endParaRPr lang="tr-TR"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54773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Kent Yönetimi Anayasal Temelleri</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597408" y="1530489"/>
            <a:ext cx="7717536" cy="3477875"/>
          </a:xfrm>
          <a:prstGeom prst="rect">
            <a:avLst/>
          </a:prstGeom>
        </p:spPr>
        <p:txBody>
          <a:bodyPr wrap="square">
            <a:spAutoFit/>
          </a:bodyPr>
          <a:lstStyle/>
          <a:p>
            <a:pPr marL="285750" indent="-285750" algn="just">
              <a:buFont typeface="Arial" panose="020B0604020202020204" pitchFamily="34" charset="0"/>
              <a:buChar char="•"/>
            </a:pPr>
            <a:r>
              <a:rPr lang="tr-TR" sz="2000" b="1" dirty="0" smtClean="0">
                <a:latin typeface="Arial" panose="020B0604020202020204" pitchFamily="34" charset="0"/>
                <a:cs typeface="Arial" panose="020B0604020202020204" pitchFamily="34" charset="0"/>
              </a:rPr>
              <a:t>1921 Anayasası  </a:t>
            </a:r>
          </a:p>
          <a:p>
            <a:pPr algn="ctr"/>
            <a:r>
              <a:rPr lang="tr-TR" sz="2000" b="1" dirty="0">
                <a:latin typeface="Arial" panose="020B0604020202020204" pitchFamily="34" charset="0"/>
                <a:cs typeface="Arial" panose="020B0604020202020204" pitchFamily="34" charset="0"/>
              </a:rPr>
              <a:t>NAHİYE</a:t>
            </a:r>
            <a:endParaRPr lang="tr-TR" sz="2000" b="1" dirty="0" smtClean="0">
              <a:latin typeface="Arial" panose="020B0604020202020204" pitchFamily="34" charset="0"/>
              <a:cs typeface="Arial" panose="020B0604020202020204" pitchFamily="34" charset="0"/>
            </a:endParaRPr>
          </a:p>
          <a:p>
            <a:pPr algn="ctr"/>
            <a:endParaRPr lang="tr-TR" sz="2000" b="1"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tr-TR" sz="2000" b="1" dirty="0">
                <a:latin typeface="Arial" panose="020B0604020202020204" pitchFamily="34" charset="0"/>
                <a:cs typeface="Arial" panose="020B0604020202020204" pitchFamily="34" charset="0"/>
              </a:rPr>
              <a:t>Madde 16.- Nahiye, hususi hayatında muhtariyeti haiz bir </a:t>
            </a:r>
            <a:r>
              <a:rPr lang="tr-TR" sz="2000" b="1" dirty="0" err="1">
                <a:latin typeface="Arial" panose="020B0604020202020204" pitchFamily="34" charset="0"/>
                <a:cs typeface="Arial" panose="020B0604020202020204" pitchFamily="34" charset="0"/>
              </a:rPr>
              <a:t>mânevi</a:t>
            </a:r>
            <a:r>
              <a:rPr lang="tr-TR" sz="2000" b="1" dirty="0">
                <a:latin typeface="Arial" panose="020B0604020202020204" pitchFamily="34" charset="0"/>
                <a:cs typeface="Arial" panose="020B0604020202020204" pitchFamily="34" charset="0"/>
              </a:rPr>
              <a:t> şahsiyettir.</a:t>
            </a:r>
          </a:p>
          <a:p>
            <a:pPr marL="285750" indent="-285750" algn="just">
              <a:buFont typeface="Arial" panose="020B0604020202020204" pitchFamily="34" charset="0"/>
              <a:buChar char="•"/>
            </a:pPr>
            <a:endParaRPr lang="tr-TR" sz="2000"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tr-TR" sz="2000" b="1" dirty="0">
                <a:latin typeface="Arial" panose="020B0604020202020204" pitchFamily="34" charset="0"/>
                <a:cs typeface="Arial" panose="020B0604020202020204" pitchFamily="34" charset="0"/>
              </a:rPr>
              <a:t>Madde 17.- </a:t>
            </a:r>
            <a:r>
              <a:rPr lang="tr-TR" sz="2000" dirty="0">
                <a:latin typeface="Arial" panose="020B0604020202020204" pitchFamily="34" charset="0"/>
                <a:cs typeface="Arial" panose="020B0604020202020204" pitchFamily="34" charset="0"/>
              </a:rPr>
              <a:t>Nahiyenin bir şûrası, bir idare heyeti ve bir de müdürü vardır</a:t>
            </a:r>
            <a:r>
              <a:rPr lang="tr-TR" sz="2000" dirty="0" smtClean="0">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pPr>
            <a:endParaRPr lang="tr-TR" sz="2000"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tr-TR" sz="2000" b="1" dirty="0">
                <a:latin typeface="Arial" panose="020B0604020202020204" pitchFamily="34" charset="0"/>
                <a:cs typeface="Arial" panose="020B0604020202020204" pitchFamily="34" charset="0"/>
              </a:rPr>
              <a:t>Madde 21.-</a:t>
            </a:r>
            <a:r>
              <a:rPr lang="tr-TR" sz="2000" dirty="0">
                <a:latin typeface="Arial" panose="020B0604020202020204" pitchFamily="34" charset="0"/>
                <a:cs typeface="Arial" panose="020B0604020202020204" pitchFamily="34" charset="0"/>
              </a:rPr>
              <a:t> Nahiye bir veya birkaç köyden mürekkep olduğu gibi bir kasaba da bir nahiyedir.</a:t>
            </a:r>
            <a:endParaRPr lang="tr-TR"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123720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Kent Yönetimi Anayasal Temelleri</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597408" y="1530489"/>
            <a:ext cx="7717536" cy="3477875"/>
          </a:xfrm>
          <a:prstGeom prst="rect">
            <a:avLst/>
          </a:prstGeom>
        </p:spPr>
        <p:txBody>
          <a:bodyPr wrap="square">
            <a:spAutoFit/>
          </a:bodyPr>
          <a:lstStyle/>
          <a:p>
            <a:pPr marL="285750" indent="-285750" algn="just">
              <a:buFont typeface="Arial" panose="020B0604020202020204" pitchFamily="34" charset="0"/>
              <a:buChar char="•"/>
            </a:pPr>
            <a:r>
              <a:rPr lang="tr-TR" sz="2000" b="1" dirty="0" smtClean="0">
                <a:latin typeface="Arial" panose="020B0604020202020204" pitchFamily="34" charset="0"/>
                <a:cs typeface="Arial" panose="020B0604020202020204" pitchFamily="34" charset="0"/>
              </a:rPr>
              <a:t>1921 Anayasası  </a:t>
            </a:r>
          </a:p>
          <a:p>
            <a:pPr algn="ctr"/>
            <a:r>
              <a:rPr lang="tr-TR" sz="2000" b="1" dirty="0">
                <a:latin typeface="Arial" panose="020B0604020202020204" pitchFamily="34" charset="0"/>
                <a:cs typeface="Arial" panose="020B0604020202020204" pitchFamily="34" charset="0"/>
              </a:rPr>
              <a:t>NAHİYE</a:t>
            </a:r>
            <a:endParaRPr lang="tr-TR" sz="2000" b="1" dirty="0" smtClean="0">
              <a:latin typeface="Arial" panose="020B0604020202020204" pitchFamily="34" charset="0"/>
              <a:cs typeface="Arial" panose="020B0604020202020204" pitchFamily="34" charset="0"/>
            </a:endParaRPr>
          </a:p>
          <a:p>
            <a:pPr algn="ctr"/>
            <a:endParaRPr lang="tr-TR" sz="2000" b="1"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tr-TR" sz="2000" b="1" dirty="0">
                <a:latin typeface="Arial" panose="020B0604020202020204" pitchFamily="34" charset="0"/>
                <a:cs typeface="Arial" panose="020B0604020202020204" pitchFamily="34" charset="0"/>
              </a:rPr>
              <a:t>Madde 16.- Nahiye, hususi hayatında muhtariyeti haiz bir </a:t>
            </a:r>
            <a:r>
              <a:rPr lang="tr-TR" sz="2000" b="1" dirty="0" err="1">
                <a:latin typeface="Arial" panose="020B0604020202020204" pitchFamily="34" charset="0"/>
                <a:cs typeface="Arial" panose="020B0604020202020204" pitchFamily="34" charset="0"/>
              </a:rPr>
              <a:t>mânevi</a:t>
            </a:r>
            <a:r>
              <a:rPr lang="tr-TR" sz="2000" b="1" dirty="0">
                <a:latin typeface="Arial" panose="020B0604020202020204" pitchFamily="34" charset="0"/>
                <a:cs typeface="Arial" panose="020B0604020202020204" pitchFamily="34" charset="0"/>
              </a:rPr>
              <a:t> şahsiyettir.</a:t>
            </a:r>
          </a:p>
          <a:p>
            <a:pPr marL="285750" indent="-285750" algn="just">
              <a:buFont typeface="Arial" panose="020B0604020202020204" pitchFamily="34" charset="0"/>
              <a:buChar char="•"/>
            </a:pPr>
            <a:endParaRPr lang="tr-TR" sz="2000"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tr-TR" sz="2000" b="1" dirty="0">
                <a:latin typeface="Arial" panose="020B0604020202020204" pitchFamily="34" charset="0"/>
                <a:cs typeface="Arial" panose="020B0604020202020204" pitchFamily="34" charset="0"/>
              </a:rPr>
              <a:t>Madde 17.- </a:t>
            </a:r>
            <a:r>
              <a:rPr lang="tr-TR" sz="2000" dirty="0">
                <a:latin typeface="Arial" panose="020B0604020202020204" pitchFamily="34" charset="0"/>
                <a:cs typeface="Arial" panose="020B0604020202020204" pitchFamily="34" charset="0"/>
              </a:rPr>
              <a:t>Nahiyenin bir şûrası, bir idare heyeti ve bir de müdürü vardır</a:t>
            </a:r>
            <a:r>
              <a:rPr lang="tr-TR" sz="2000" dirty="0" smtClean="0">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pPr>
            <a:endParaRPr lang="tr-TR" sz="2000"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tr-TR" sz="2000" b="1" dirty="0">
                <a:latin typeface="Arial" panose="020B0604020202020204" pitchFamily="34" charset="0"/>
                <a:cs typeface="Arial" panose="020B0604020202020204" pitchFamily="34" charset="0"/>
              </a:rPr>
              <a:t>Madde 21.-</a:t>
            </a:r>
            <a:r>
              <a:rPr lang="tr-TR" sz="2000" dirty="0">
                <a:latin typeface="Arial" panose="020B0604020202020204" pitchFamily="34" charset="0"/>
                <a:cs typeface="Arial" panose="020B0604020202020204" pitchFamily="34" charset="0"/>
              </a:rPr>
              <a:t> Nahiye bir veya birkaç köyden mürekkep olduğu gibi bir kasaba da bir nahiyedir.</a:t>
            </a:r>
            <a:endParaRPr lang="tr-TR"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120828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Kent Yönetimi Anayasal Temelleri</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658368" y="1725561"/>
            <a:ext cx="7717536" cy="2862322"/>
          </a:xfrm>
          <a:prstGeom prst="rect">
            <a:avLst/>
          </a:prstGeom>
        </p:spPr>
        <p:txBody>
          <a:bodyPr wrap="square">
            <a:spAutoFit/>
          </a:bodyPr>
          <a:lstStyle/>
          <a:p>
            <a:pPr marL="285750" indent="-285750" algn="just">
              <a:buFont typeface="Arial" panose="020B0604020202020204" pitchFamily="34" charset="0"/>
              <a:buChar char="•"/>
            </a:pPr>
            <a:r>
              <a:rPr lang="tr-TR" sz="2000" dirty="0">
                <a:latin typeface="Arial" panose="020B0604020202020204" pitchFamily="34" charset="0"/>
                <a:cs typeface="Arial" panose="020B0604020202020204" pitchFamily="34" charset="0"/>
              </a:rPr>
              <a:t>1921 Anayasası’nda, devletin örgütlenmesinde hem merkezden, hem de </a:t>
            </a:r>
            <a:r>
              <a:rPr lang="tr-TR" sz="2000" dirty="0" smtClean="0">
                <a:latin typeface="Arial" panose="020B0604020202020204" pitchFamily="34" charset="0"/>
                <a:cs typeface="Arial" panose="020B0604020202020204" pitchFamily="34" charset="0"/>
              </a:rPr>
              <a:t>yerinden yönetim </a:t>
            </a:r>
            <a:r>
              <a:rPr lang="tr-TR" sz="2000" dirty="0">
                <a:latin typeface="Arial" panose="020B0604020202020204" pitchFamily="34" charset="0"/>
                <a:cs typeface="Arial" panose="020B0604020202020204" pitchFamily="34" charset="0"/>
              </a:rPr>
              <a:t>ilkeleri dikkate alınmış, yerel yönetimlerin özerkliği güçlü biçimde </a:t>
            </a:r>
            <a:r>
              <a:rPr lang="tr-TR" sz="2000" dirty="0" smtClean="0">
                <a:latin typeface="Arial" panose="020B0604020202020204" pitchFamily="34" charset="0"/>
                <a:cs typeface="Arial" panose="020B0604020202020204" pitchFamily="34" charset="0"/>
              </a:rPr>
              <a:t>anayasada vurgulanmıştır</a:t>
            </a:r>
            <a:r>
              <a:rPr lang="tr-TR" sz="2000" dirty="0">
                <a:latin typeface="Arial" panose="020B0604020202020204" pitchFamily="34" charset="0"/>
                <a:cs typeface="Arial" panose="020B0604020202020204" pitchFamily="34" charset="0"/>
              </a:rPr>
              <a:t>. Yalnızca anayasa metnine bakarak şunu söylemek yanlış </a:t>
            </a:r>
            <a:r>
              <a:rPr lang="tr-TR" sz="2000" dirty="0" smtClean="0">
                <a:latin typeface="Arial" panose="020B0604020202020204" pitchFamily="34" charset="0"/>
                <a:cs typeface="Arial" panose="020B0604020202020204" pitchFamily="34" charset="0"/>
              </a:rPr>
              <a:t>olmayacaktır: Anayasa </a:t>
            </a:r>
            <a:r>
              <a:rPr lang="tr-TR" sz="2000" dirty="0">
                <a:latin typeface="Arial" panose="020B0604020202020204" pitchFamily="34" charset="0"/>
                <a:cs typeface="Arial" panose="020B0604020202020204" pitchFamily="34" charset="0"/>
              </a:rPr>
              <a:t>yerinden yönetim ilkesine ağırlık vermiş, bir başka deyişle </a:t>
            </a:r>
            <a:r>
              <a:rPr lang="tr-TR" sz="2000" dirty="0" smtClean="0">
                <a:latin typeface="Arial" panose="020B0604020202020204" pitchFamily="34" charset="0"/>
                <a:cs typeface="Arial" panose="020B0604020202020204" pitchFamily="34" charset="0"/>
              </a:rPr>
              <a:t>ademi merkeziyetçiliği </a:t>
            </a:r>
            <a:r>
              <a:rPr lang="tr-TR" sz="2000" dirty="0">
                <a:latin typeface="Arial" panose="020B0604020202020204" pitchFamily="34" charset="0"/>
                <a:cs typeface="Arial" panose="020B0604020202020204" pitchFamily="34" charset="0"/>
              </a:rPr>
              <a:t>esas almıştır. Ancak anayasanın öngördüğü il ve bucak </a:t>
            </a:r>
            <a:r>
              <a:rPr lang="tr-TR" sz="2000" dirty="0" smtClean="0">
                <a:latin typeface="Arial" panose="020B0604020202020204" pitchFamily="34" charset="0"/>
                <a:cs typeface="Arial" panose="020B0604020202020204" pitchFamily="34" charset="0"/>
              </a:rPr>
              <a:t>meclisleri (şuraları</a:t>
            </a:r>
            <a:r>
              <a:rPr lang="tr-TR" sz="2000" dirty="0">
                <a:latin typeface="Arial" panose="020B0604020202020204" pitchFamily="34" charset="0"/>
                <a:cs typeface="Arial" panose="020B0604020202020204" pitchFamily="34" charset="0"/>
              </a:rPr>
              <a:t>) hiçbir zaman toplanamadığı için söz konusu anayasal </a:t>
            </a:r>
            <a:r>
              <a:rPr lang="tr-TR" sz="2000" dirty="0" smtClean="0">
                <a:latin typeface="Arial" panose="020B0604020202020204" pitchFamily="34" charset="0"/>
                <a:cs typeface="Arial" panose="020B0604020202020204" pitchFamily="34" charset="0"/>
              </a:rPr>
              <a:t>hükümler uygulanamamıştır (Uygun, 2015).</a:t>
            </a:r>
          </a:p>
        </p:txBody>
      </p:sp>
    </p:spTree>
    <p:extLst>
      <p:ext uri="{BB962C8B-B14F-4D97-AF65-F5344CB8AC3E}">
        <p14:creationId xmlns:p14="http://schemas.microsoft.com/office/powerpoint/2010/main" val="40804480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Kent Yönetimi Anayasal Temelleri</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597408" y="1530489"/>
            <a:ext cx="7717536" cy="4093428"/>
          </a:xfrm>
          <a:prstGeom prst="rect">
            <a:avLst/>
          </a:prstGeom>
        </p:spPr>
        <p:txBody>
          <a:bodyPr wrap="square">
            <a:spAutoFit/>
          </a:bodyPr>
          <a:lstStyle/>
          <a:p>
            <a:pPr marL="285750" indent="-285750" algn="just">
              <a:buFont typeface="Arial" panose="020B0604020202020204" pitchFamily="34" charset="0"/>
              <a:buChar char="•"/>
            </a:pPr>
            <a:r>
              <a:rPr lang="tr-TR" sz="2000" b="1" dirty="0" smtClean="0">
                <a:latin typeface="Arial" panose="020B0604020202020204" pitchFamily="34" charset="0"/>
                <a:cs typeface="Arial" panose="020B0604020202020204" pitchFamily="34" charset="0"/>
              </a:rPr>
              <a:t>1924 Anayasası  </a:t>
            </a:r>
          </a:p>
          <a:p>
            <a:pPr algn="ctr"/>
            <a:r>
              <a:rPr lang="tr-TR" sz="2000" b="1" dirty="0" smtClean="0">
                <a:latin typeface="Arial" panose="020B0604020202020204" pitchFamily="34" charset="0"/>
                <a:cs typeface="Arial" panose="020B0604020202020204" pitchFamily="34" charset="0"/>
              </a:rPr>
              <a:t>VİLÂYAT</a:t>
            </a:r>
          </a:p>
          <a:p>
            <a:pPr algn="ctr"/>
            <a:endParaRPr lang="tr-TR" sz="2000" b="1"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tr-TR" sz="2000" b="1" dirty="0">
                <a:latin typeface="Arial" panose="020B0604020202020204" pitchFamily="34" charset="0"/>
                <a:cs typeface="Arial" panose="020B0604020202020204" pitchFamily="34" charset="0"/>
              </a:rPr>
              <a:t>Madde 89.- </a:t>
            </a:r>
            <a:r>
              <a:rPr lang="tr-TR" sz="2000" dirty="0">
                <a:latin typeface="Arial" panose="020B0604020202020204" pitchFamily="34" charset="0"/>
                <a:cs typeface="Arial" panose="020B0604020202020204" pitchFamily="34" charset="0"/>
              </a:rPr>
              <a:t>Türkiye coğrafi vaziyet ve iktisadi münasebet </a:t>
            </a:r>
            <a:r>
              <a:rPr lang="tr-TR" sz="2000" dirty="0" err="1">
                <a:latin typeface="Arial" panose="020B0604020202020204" pitchFamily="34" charset="0"/>
                <a:cs typeface="Arial" panose="020B0604020202020204" pitchFamily="34" charset="0"/>
              </a:rPr>
              <a:t>noktai</a:t>
            </a:r>
            <a:r>
              <a:rPr lang="tr-TR" sz="2000" dirty="0">
                <a:latin typeface="Arial" panose="020B0604020202020204" pitchFamily="34" charset="0"/>
                <a:cs typeface="Arial" panose="020B0604020202020204" pitchFamily="34" charset="0"/>
              </a:rPr>
              <a:t> nazarından vilâyetlere, vilâyetler kazalara, kazalar nahiyelere </a:t>
            </a:r>
            <a:r>
              <a:rPr lang="tr-TR" sz="2000" dirty="0" err="1">
                <a:latin typeface="Arial" panose="020B0604020202020204" pitchFamily="34" charset="0"/>
                <a:cs typeface="Arial" panose="020B0604020202020204" pitchFamily="34" charset="0"/>
              </a:rPr>
              <a:t>münkasimdir</a:t>
            </a:r>
            <a:r>
              <a:rPr lang="tr-TR" sz="2000" dirty="0">
                <a:latin typeface="Arial" panose="020B0604020202020204" pitchFamily="34" charset="0"/>
                <a:cs typeface="Arial" panose="020B0604020202020204" pitchFamily="34" charset="0"/>
              </a:rPr>
              <a:t> ve nahiyeler de kasaba ve köylerden terekküp eder.</a:t>
            </a:r>
          </a:p>
          <a:p>
            <a:pPr marL="285750" indent="-285750" algn="just">
              <a:buFont typeface="Arial" panose="020B0604020202020204" pitchFamily="34" charset="0"/>
              <a:buChar char="•"/>
            </a:pPr>
            <a:endParaRPr lang="tr-TR" sz="2000"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tr-TR" sz="2000" b="1" dirty="0">
                <a:latin typeface="Arial" panose="020B0604020202020204" pitchFamily="34" charset="0"/>
                <a:cs typeface="Arial" panose="020B0604020202020204" pitchFamily="34" charset="0"/>
              </a:rPr>
              <a:t>Madde 90.- Vilâyetlerle şehir, kasaba ve köyler hükmî şahsiyeti haizdir.</a:t>
            </a:r>
          </a:p>
          <a:p>
            <a:pPr marL="285750" indent="-285750" algn="just">
              <a:buFont typeface="Arial" panose="020B0604020202020204" pitchFamily="34" charset="0"/>
              <a:buChar char="•"/>
            </a:pPr>
            <a:endParaRPr lang="tr-TR" sz="2000"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tr-TR" sz="2000" b="1" dirty="0">
                <a:latin typeface="Arial" panose="020B0604020202020204" pitchFamily="34" charset="0"/>
                <a:cs typeface="Arial" panose="020B0604020202020204" pitchFamily="34" charset="0"/>
              </a:rPr>
              <a:t>Madde 91.- </a:t>
            </a:r>
            <a:r>
              <a:rPr lang="tr-TR" sz="2000" dirty="0">
                <a:latin typeface="Arial" panose="020B0604020202020204" pitchFamily="34" charset="0"/>
                <a:cs typeface="Arial" panose="020B0604020202020204" pitchFamily="34" charset="0"/>
              </a:rPr>
              <a:t>Vilâyetler umuru</a:t>
            </a:r>
            <a:r>
              <a:rPr lang="tr-TR" sz="2000" b="1" dirty="0">
                <a:latin typeface="Arial" panose="020B0604020202020204" pitchFamily="34" charset="0"/>
                <a:cs typeface="Arial" panose="020B0604020202020204" pitchFamily="34" charset="0"/>
              </a:rPr>
              <a:t> tevsii mezuniyet ve </a:t>
            </a:r>
            <a:r>
              <a:rPr lang="tr-TR" sz="2000" b="1" dirty="0" err="1">
                <a:latin typeface="Arial" panose="020B0604020202020204" pitchFamily="34" charset="0"/>
                <a:cs typeface="Arial" panose="020B0604020202020204" pitchFamily="34" charset="0"/>
              </a:rPr>
              <a:t>tefrikı</a:t>
            </a:r>
            <a:r>
              <a:rPr lang="tr-TR" sz="2000" b="1" dirty="0">
                <a:latin typeface="Arial" panose="020B0604020202020204" pitchFamily="34" charset="0"/>
                <a:cs typeface="Arial" panose="020B0604020202020204" pitchFamily="34" charset="0"/>
              </a:rPr>
              <a:t> </a:t>
            </a:r>
            <a:r>
              <a:rPr lang="tr-TR" sz="2000" b="1" dirty="0" err="1">
                <a:latin typeface="Arial" panose="020B0604020202020204" pitchFamily="34" charset="0"/>
                <a:cs typeface="Arial" panose="020B0604020202020204" pitchFamily="34" charset="0"/>
              </a:rPr>
              <a:t>vezaif</a:t>
            </a:r>
            <a:r>
              <a:rPr lang="tr-TR" sz="2000" b="1" dirty="0">
                <a:latin typeface="Arial" panose="020B0604020202020204" pitchFamily="34" charset="0"/>
                <a:cs typeface="Arial" panose="020B0604020202020204" pitchFamily="34" charset="0"/>
              </a:rPr>
              <a:t> esası </a:t>
            </a:r>
            <a:r>
              <a:rPr lang="tr-TR" sz="2000" dirty="0">
                <a:latin typeface="Arial" panose="020B0604020202020204" pitchFamily="34" charset="0"/>
                <a:cs typeface="Arial" panose="020B0604020202020204" pitchFamily="34" charset="0"/>
              </a:rPr>
              <a:t>üzerine idare olunur.</a:t>
            </a:r>
            <a:endParaRPr lang="tr-TR"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1134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50330" y="1737167"/>
            <a:ext cx="7545804" cy="3539430"/>
          </a:xfrm>
          <a:prstGeom prst="rect">
            <a:avLst/>
          </a:prstGeom>
        </p:spPr>
        <p:txBody>
          <a:bodyPr wrap="square">
            <a:spAutoFit/>
          </a:bodyPr>
          <a:lstStyle/>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tx1">
                  <a:lumMod val="95000"/>
                  <a:lumOff val="5000"/>
                </a:schemeClr>
              </a:buClr>
            </a:pPr>
            <a:r>
              <a:rPr lang="tr-TR" sz="2800" b="1" dirty="0" smtClean="0">
                <a:latin typeface="Arial" panose="020B0604020202020204" pitchFamily="34" charset="0"/>
                <a:cs typeface="Arial" panose="020B0604020202020204" pitchFamily="34" charset="0"/>
              </a:rPr>
              <a:t>12. </a:t>
            </a:r>
            <a:r>
              <a:rPr lang="tr-TR" sz="2800" b="1" dirty="0" smtClean="0">
                <a:latin typeface="Arial" panose="020B0604020202020204" pitchFamily="34" charset="0"/>
                <a:cs typeface="Arial" panose="020B0604020202020204" pitchFamily="34" charset="0"/>
              </a:rPr>
              <a:t>HAFTA</a:t>
            </a:r>
          </a:p>
          <a:p>
            <a:pPr marL="514350" lvl="1" indent="-514350" algn="ctr">
              <a:spcBef>
                <a:spcPct val="20000"/>
              </a:spcBef>
              <a:buClr>
                <a:schemeClr val="accent1"/>
              </a:buClr>
              <a:buAutoNum type="arabicPeriod"/>
            </a:pPr>
            <a:endParaRPr lang="tr-TR" sz="2800" b="1" dirty="0">
              <a:latin typeface="Arial" panose="020B0604020202020204" pitchFamily="34" charset="0"/>
              <a:cs typeface="Arial" panose="020B0604020202020204" pitchFamily="34" charset="0"/>
            </a:endParaRPr>
          </a:p>
          <a:p>
            <a:pPr marL="514350" lvl="1" indent="-514350" algn="ctr">
              <a:spcBef>
                <a:spcPct val="20000"/>
              </a:spcBef>
              <a:buClr>
                <a:schemeClr val="accent1"/>
              </a:buClr>
              <a:buAutoNum type="arabicPeriod"/>
            </a:pPr>
            <a:endParaRPr lang="tr-TR" sz="2800" b="1" dirty="0" smtClean="0">
              <a:latin typeface="Arial" panose="020B0604020202020204" pitchFamily="34" charset="0"/>
              <a:cs typeface="Arial" panose="020B0604020202020204" pitchFamily="34" charset="0"/>
            </a:endParaRPr>
          </a:p>
          <a:p>
            <a:pPr marL="514350" lvl="1" indent="-514350" algn="ctr">
              <a:spcBef>
                <a:spcPct val="20000"/>
              </a:spcBef>
              <a:buClr>
                <a:schemeClr val="accent1"/>
              </a:buClr>
              <a:buAutoNum type="arabicPeriod"/>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Türkiye’de </a:t>
            </a:r>
            <a:r>
              <a:rPr lang="tr-TR" sz="2800" b="1" dirty="0" smtClean="0">
                <a:latin typeface="Arial" panose="020B0604020202020204" pitchFamily="34" charset="0"/>
                <a:cs typeface="Arial" panose="020B0604020202020204" pitchFamily="34" charset="0"/>
              </a:rPr>
              <a:t>Kent Yönetimi</a:t>
            </a:r>
            <a:r>
              <a:rPr lang="tr-TR" sz="2800" b="1" dirty="0">
                <a:latin typeface="Arial" panose="020B0604020202020204" pitchFamily="34" charset="0"/>
                <a:cs typeface="Arial" panose="020B0604020202020204" pitchFamily="34" charset="0"/>
              </a:rPr>
              <a:t>: Tarihçesi, </a:t>
            </a:r>
            <a:r>
              <a:rPr lang="tr-TR" sz="2800" b="1" dirty="0" smtClean="0">
                <a:latin typeface="Arial" panose="020B0604020202020204" pitchFamily="34" charset="0"/>
                <a:cs typeface="Arial" panose="020B0604020202020204" pitchFamily="34" charset="0"/>
              </a:rPr>
              <a:t>Anayasal </a:t>
            </a:r>
            <a:r>
              <a:rPr lang="tr-TR" sz="2800" b="1" dirty="0">
                <a:latin typeface="Arial" panose="020B0604020202020204" pitchFamily="34" charset="0"/>
                <a:cs typeface="Arial" panose="020B0604020202020204" pitchFamily="34" charset="0"/>
              </a:rPr>
              <a:t>ve </a:t>
            </a:r>
            <a:r>
              <a:rPr lang="tr-TR" sz="2800" b="1" dirty="0" smtClean="0">
                <a:latin typeface="Arial" panose="020B0604020202020204" pitchFamily="34" charset="0"/>
                <a:cs typeface="Arial" panose="020B0604020202020204" pitchFamily="34" charset="0"/>
              </a:rPr>
              <a:t>Yasal </a:t>
            </a:r>
            <a:r>
              <a:rPr lang="tr-TR" sz="2800" b="1" dirty="0">
                <a:latin typeface="Arial" panose="020B0604020202020204" pitchFamily="34" charset="0"/>
                <a:cs typeface="Arial" panose="020B0604020202020204" pitchFamily="34" charset="0"/>
              </a:rPr>
              <a:t>temelleri</a:t>
            </a: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7694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Kent Yönetimi Anayasal Temelleri</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597408" y="1530489"/>
            <a:ext cx="7717536" cy="3170099"/>
          </a:xfrm>
          <a:prstGeom prst="rect">
            <a:avLst/>
          </a:prstGeom>
        </p:spPr>
        <p:txBody>
          <a:bodyPr wrap="square">
            <a:spAutoFit/>
          </a:bodyPr>
          <a:lstStyle/>
          <a:p>
            <a:pPr marL="285750" indent="-285750" algn="just">
              <a:buFont typeface="Arial" panose="020B0604020202020204" pitchFamily="34" charset="0"/>
              <a:buChar char="•"/>
            </a:pPr>
            <a:r>
              <a:rPr lang="tr-TR" sz="2000" b="1" dirty="0" smtClean="0">
                <a:latin typeface="Arial" panose="020B0604020202020204" pitchFamily="34" charset="0"/>
                <a:cs typeface="Arial" panose="020B0604020202020204" pitchFamily="34" charset="0"/>
              </a:rPr>
              <a:t>1924 Anayasası  </a:t>
            </a:r>
          </a:p>
          <a:p>
            <a:pPr marL="285750" indent="-285750" algn="just">
              <a:buFont typeface="Arial" panose="020B0604020202020204" pitchFamily="34" charset="0"/>
              <a:buChar char="•"/>
            </a:pPr>
            <a:endParaRPr lang="tr-TR" sz="2000"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tr-TR" sz="2000" dirty="0">
                <a:latin typeface="Arial" panose="020B0604020202020204" pitchFamily="34" charset="0"/>
                <a:cs typeface="Arial" panose="020B0604020202020204" pitchFamily="34" charset="0"/>
              </a:rPr>
              <a:t>1924 Anayasası 1921 Anayasası’nın ademi merkeziyetçi modelinden </a:t>
            </a:r>
            <a:r>
              <a:rPr lang="tr-TR" sz="2000" dirty="0" smtClean="0">
                <a:latin typeface="Arial" panose="020B0604020202020204" pitchFamily="34" charset="0"/>
                <a:cs typeface="Arial" panose="020B0604020202020204" pitchFamily="34" charset="0"/>
              </a:rPr>
              <a:t>tümüyle ayrılmış</a:t>
            </a:r>
            <a:r>
              <a:rPr lang="tr-TR" sz="2000" dirty="0">
                <a:latin typeface="Arial" panose="020B0604020202020204" pitchFamily="34" charset="0"/>
                <a:cs typeface="Arial" panose="020B0604020202020204" pitchFamily="34" charset="0"/>
              </a:rPr>
              <a:t>, merkeziyetçiliği esas almıştır. Artık il yerel yönetiminin yetkileri </a:t>
            </a:r>
            <a:r>
              <a:rPr lang="tr-TR" sz="2000" dirty="0" smtClean="0">
                <a:latin typeface="Arial" panose="020B0604020202020204" pitchFamily="34" charset="0"/>
                <a:cs typeface="Arial" panose="020B0604020202020204" pitchFamily="34" charset="0"/>
              </a:rPr>
              <a:t>anayasada sayılmamakta</a:t>
            </a:r>
            <a:r>
              <a:rPr lang="tr-TR" sz="2000" dirty="0">
                <a:latin typeface="Arial" panose="020B0604020202020204" pitchFamily="34" charset="0"/>
                <a:cs typeface="Arial" panose="020B0604020202020204" pitchFamily="34" charset="0"/>
              </a:rPr>
              <a:t>, il ve bucak meclislerinden söz edilmemektedir. 1920’li yıllar, Türkiye’nin ulusal egemenlik ilkesine dayanan laik bir devlet olarak köklü </a:t>
            </a:r>
            <a:r>
              <a:rPr lang="tr-TR" sz="2000" dirty="0" smtClean="0">
                <a:latin typeface="Arial" panose="020B0604020202020204" pitchFamily="34" charset="0"/>
                <a:cs typeface="Arial" panose="020B0604020202020204" pitchFamily="34" charset="0"/>
              </a:rPr>
              <a:t>reformlarla yapılandırıldığı </a:t>
            </a:r>
            <a:r>
              <a:rPr lang="tr-TR" sz="2000" dirty="0">
                <a:latin typeface="Arial" panose="020B0604020202020204" pitchFamily="34" charset="0"/>
                <a:cs typeface="Arial" panose="020B0604020202020204" pitchFamily="34" charset="0"/>
              </a:rPr>
              <a:t>bir dönemdir. Reformların devlet eliyle “yukarıdan” </a:t>
            </a:r>
            <a:r>
              <a:rPr lang="tr-TR" sz="2000" dirty="0" smtClean="0">
                <a:latin typeface="Arial" panose="020B0604020202020204" pitchFamily="34" charset="0"/>
                <a:cs typeface="Arial" panose="020B0604020202020204" pitchFamily="34" charset="0"/>
              </a:rPr>
              <a:t>gerçekleştirilmesi merkezileşmeyi </a:t>
            </a:r>
            <a:r>
              <a:rPr lang="tr-TR" sz="2000" dirty="0">
                <a:latin typeface="Arial" panose="020B0604020202020204" pitchFamily="34" charset="0"/>
                <a:cs typeface="Arial" panose="020B0604020202020204" pitchFamily="34" charset="0"/>
              </a:rPr>
              <a:t>kaçınılmaz </a:t>
            </a:r>
            <a:r>
              <a:rPr lang="tr-TR" sz="2000" dirty="0" smtClean="0">
                <a:latin typeface="Arial" panose="020B0604020202020204" pitchFamily="34" charset="0"/>
                <a:cs typeface="Arial" panose="020B0604020202020204" pitchFamily="34" charset="0"/>
              </a:rPr>
              <a:t>kılmıştır (Uygun, 2015).</a:t>
            </a:r>
          </a:p>
        </p:txBody>
      </p:sp>
    </p:spTree>
    <p:extLst>
      <p:ext uri="{BB962C8B-B14F-4D97-AF65-F5344CB8AC3E}">
        <p14:creationId xmlns:p14="http://schemas.microsoft.com/office/powerpoint/2010/main" val="18978981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Kent Yönetimi Anayasal Temelleri</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682752" y="1201776"/>
            <a:ext cx="7717536" cy="4401205"/>
          </a:xfrm>
          <a:prstGeom prst="rect">
            <a:avLst/>
          </a:prstGeom>
        </p:spPr>
        <p:txBody>
          <a:bodyPr wrap="square">
            <a:spAutoFit/>
          </a:bodyPr>
          <a:lstStyle/>
          <a:p>
            <a:pPr marL="285750" indent="-285750" algn="just">
              <a:buFont typeface="Arial" panose="020B0604020202020204" pitchFamily="34" charset="0"/>
              <a:buChar char="•"/>
            </a:pPr>
            <a:r>
              <a:rPr lang="tr-TR" sz="2000" b="1" dirty="0" smtClean="0">
                <a:latin typeface="Arial" panose="020B0604020202020204" pitchFamily="34" charset="0"/>
                <a:cs typeface="Arial" panose="020B0604020202020204" pitchFamily="34" charset="0"/>
              </a:rPr>
              <a:t>1961 Anayasası  </a:t>
            </a:r>
          </a:p>
          <a:p>
            <a:pPr algn="ctr"/>
            <a:r>
              <a:rPr lang="tr-TR" sz="2000" b="1" dirty="0" smtClean="0">
                <a:latin typeface="Arial" panose="020B0604020202020204" pitchFamily="34" charset="0"/>
                <a:cs typeface="Arial" panose="020B0604020202020204" pitchFamily="34" charset="0"/>
              </a:rPr>
              <a:t>MAHALLİ İDARELER</a:t>
            </a:r>
          </a:p>
          <a:p>
            <a:pPr algn="ctr"/>
            <a:endParaRPr lang="tr-TR" sz="2000" b="1"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tr-TR" sz="2000" b="1" dirty="0">
                <a:latin typeface="Arial" panose="020B0604020202020204" pitchFamily="34" charset="0"/>
                <a:cs typeface="Arial" panose="020B0604020202020204" pitchFamily="34" charset="0"/>
              </a:rPr>
              <a:t>MADDE 116.- </a:t>
            </a:r>
            <a:r>
              <a:rPr lang="tr-TR" sz="2000" dirty="0">
                <a:latin typeface="Arial" panose="020B0604020202020204" pitchFamily="34" charset="0"/>
                <a:cs typeface="Arial" panose="020B0604020202020204" pitchFamily="34" charset="0"/>
              </a:rPr>
              <a:t>Mahalli idareler, il, belediye veya köy halkının müşterek mahalli ihtiyaçlarını karşılayan ve genel karar organları halk tarafından seçilen kamu tüzel kişileridir.</a:t>
            </a:r>
          </a:p>
          <a:p>
            <a:pPr marL="285750"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Mahalli </a:t>
            </a:r>
            <a:r>
              <a:rPr lang="tr-TR" sz="2000" dirty="0">
                <a:latin typeface="Arial" panose="020B0604020202020204" pitchFamily="34" charset="0"/>
                <a:cs typeface="Arial" panose="020B0604020202020204" pitchFamily="34" charset="0"/>
              </a:rPr>
              <a:t>idarelerin seçimleri, kanunun gösterdiği zamanlarda ve 55'inci maddede yazılı esaslara göre yapılır.</a:t>
            </a:r>
          </a:p>
          <a:p>
            <a:pPr marL="285750"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Mahalli </a:t>
            </a:r>
            <a:r>
              <a:rPr lang="tr-TR" sz="2000" dirty="0">
                <a:latin typeface="Arial" panose="020B0604020202020204" pitchFamily="34" charset="0"/>
                <a:cs typeface="Arial" panose="020B0604020202020204" pitchFamily="34" charset="0"/>
              </a:rPr>
              <a:t>idarelerin seçilmiş organlarının organlık sıfatını kazanma ve kaybetmeleri konusundaki denetim, ancak yargı yolu ile olur.</a:t>
            </a:r>
          </a:p>
          <a:p>
            <a:pPr marL="285750"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Mahalli </a:t>
            </a:r>
            <a:r>
              <a:rPr lang="tr-TR" sz="2000" dirty="0">
                <a:latin typeface="Arial" panose="020B0604020202020204" pitchFamily="34" charset="0"/>
                <a:cs typeface="Arial" panose="020B0604020202020204" pitchFamily="34" charset="0"/>
              </a:rPr>
              <a:t>idarelerin kuruluşları, kendi aralarında birlik kurmaları, görevleri, yetkileri, malîye ve kolluk işleri ve merkezi idare ile karşılıklı bağ ve ilgileri kanunla düzenlenir. Bu idarelere, görevleri ile orantılı gelir kaynakları sağlanır.</a:t>
            </a:r>
            <a:endParaRPr lang="tr-TR"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62029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Kent Yönetimi Anayasal Temelleri</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682752" y="1201776"/>
            <a:ext cx="7717536" cy="4401205"/>
          </a:xfrm>
          <a:prstGeom prst="rect">
            <a:avLst/>
          </a:prstGeom>
        </p:spPr>
        <p:txBody>
          <a:bodyPr wrap="square">
            <a:spAutoFit/>
          </a:bodyPr>
          <a:lstStyle/>
          <a:p>
            <a:pPr marL="285750" indent="-285750" algn="just">
              <a:buFont typeface="Arial" panose="020B0604020202020204" pitchFamily="34" charset="0"/>
              <a:buChar char="•"/>
            </a:pPr>
            <a:r>
              <a:rPr lang="tr-TR" sz="2000" b="1" dirty="0" smtClean="0">
                <a:latin typeface="Arial" panose="020B0604020202020204" pitchFamily="34" charset="0"/>
                <a:cs typeface="Arial" panose="020B0604020202020204" pitchFamily="34" charset="0"/>
              </a:rPr>
              <a:t>1961 Anayasası  </a:t>
            </a:r>
          </a:p>
          <a:p>
            <a:pPr algn="ctr"/>
            <a:endParaRPr lang="tr-TR" sz="2000" b="1"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tr-TR" sz="2000" dirty="0">
                <a:latin typeface="Arial" panose="020B0604020202020204" pitchFamily="34" charset="0"/>
                <a:cs typeface="Arial" panose="020B0604020202020204" pitchFamily="34" charset="0"/>
              </a:rPr>
              <a:t>1961 Anayasası’nda yerel yönetimlerin birer kamu tüzel kişisi olduğu </a:t>
            </a:r>
            <a:r>
              <a:rPr lang="tr-TR" sz="2000" dirty="0" smtClean="0">
                <a:latin typeface="Arial" panose="020B0604020202020204" pitchFamily="34" charset="0"/>
                <a:cs typeface="Arial" panose="020B0604020202020204" pitchFamily="34" charset="0"/>
              </a:rPr>
              <a:t>açıklanmıştır. Yerel </a:t>
            </a:r>
            <a:r>
              <a:rPr lang="tr-TR" sz="2000" dirty="0">
                <a:latin typeface="Arial" panose="020B0604020202020204" pitchFamily="34" charset="0"/>
                <a:cs typeface="Arial" panose="020B0604020202020204" pitchFamily="34" charset="0"/>
              </a:rPr>
              <a:t>yönetimlerin genel karar organlarının halk tarafından tek dereceli ve genel </a:t>
            </a:r>
            <a:r>
              <a:rPr lang="tr-TR" sz="2000" dirty="0" smtClean="0">
                <a:latin typeface="Arial" panose="020B0604020202020204" pitchFamily="34" charset="0"/>
                <a:cs typeface="Arial" panose="020B0604020202020204" pitchFamily="34" charset="0"/>
              </a:rPr>
              <a:t>oy esasına </a:t>
            </a:r>
            <a:r>
              <a:rPr lang="tr-TR" sz="2000" dirty="0">
                <a:latin typeface="Arial" panose="020B0604020202020204" pitchFamily="34" charset="0"/>
                <a:cs typeface="Arial" panose="020B0604020202020204" pitchFamily="34" charset="0"/>
              </a:rPr>
              <a:t>göre seçileceği belirtilmiştir. Yürütme organının durumu ise kanun koyucunun</a:t>
            </a:r>
          </a:p>
          <a:p>
            <a:pPr marL="285750" indent="-285750" algn="just">
              <a:buFont typeface="Arial" panose="020B0604020202020204" pitchFamily="34" charset="0"/>
              <a:buChar char="•"/>
            </a:pPr>
            <a:r>
              <a:rPr lang="tr-TR" sz="2000" dirty="0">
                <a:latin typeface="Arial" panose="020B0604020202020204" pitchFamily="34" charset="0"/>
                <a:cs typeface="Arial" panose="020B0604020202020204" pitchFamily="34" charset="0"/>
              </a:rPr>
              <a:t>takdirine bırakılmıştır. Yerel yönetimler üzerindeki vesayet denetimi hafifletilmiş </a:t>
            </a:r>
            <a:r>
              <a:rPr lang="tr-TR" sz="2000" dirty="0" smtClean="0">
                <a:latin typeface="Arial" panose="020B0604020202020204" pitchFamily="34" charset="0"/>
                <a:cs typeface="Arial" panose="020B0604020202020204" pitchFamily="34" charset="0"/>
              </a:rPr>
              <a:t>ve yerel </a:t>
            </a:r>
            <a:r>
              <a:rPr lang="tr-TR" sz="2000" dirty="0">
                <a:latin typeface="Arial" panose="020B0604020202020204" pitchFamily="34" charset="0"/>
                <a:cs typeface="Arial" panose="020B0604020202020204" pitchFamily="34" charset="0"/>
              </a:rPr>
              <a:t>yönetimlerin seçilmiş organlarının organlık sıfatlarını kazanma ve </a:t>
            </a:r>
            <a:r>
              <a:rPr lang="tr-TR" sz="2000" dirty="0" smtClean="0">
                <a:latin typeface="Arial" panose="020B0604020202020204" pitchFamily="34" charset="0"/>
                <a:cs typeface="Arial" panose="020B0604020202020204" pitchFamily="34" charset="0"/>
              </a:rPr>
              <a:t>kaybetmeleri konusundaki </a:t>
            </a:r>
            <a:r>
              <a:rPr lang="tr-TR" sz="2000" dirty="0">
                <a:latin typeface="Arial" panose="020B0604020202020204" pitchFamily="34" charset="0"/>
                <a:cs typeface="Arial" panose="020B0604020202020204" pitchFamily="34" charset="0"/>
              </a:rPr>
              <a:t>denetimin ancak yargı yolu ile olacağı esası kabul edilmiştir. </a:t>
            </a:r>
            <a:r>
              <a:rPr lang="tr-TR" sz="2000" dirty="0" smtClean="0">
                <a:latin typeface="Arial" panose="020B0604020202020204" pitchFamily="34" charset="0"/>
                <a:cs typeface="Arial" panose="020B0604020202020204" pitchFamily="34" charset="0"/>
              </a:rPr>
              <a:t>Yerel yönetimlere</a:t>
            </a:r>
            <a:r>
              <a:rPr lang="tr-TR" sz="2000" dirty="0">
                <a:latin typeface="Arial" panose="020B0604020202020204" pitchFamily="34" charset="0"/>
                <a:cs typeface="Arial" panose="020B0604020202020204" pitchFamily="34" charset="0"/>
              </a:rPr>
              <a:t>, görevleri ile orantılı gelir ve kaynakların sağlanması gerektiğine </a:t>
            </a:r>
            <a:r>
              <a:rPr lang="tr-TR" sz="2000" dirty="0" smtClean="0">
                <a:latin typeface="Arial" panose="020B0604020202020204" pitchFamily="34" charset="0"/>
                <a:cs typeface="Arial" panose="020B0604020202020204" pitchFamily="34" charset="0"/>
              </a:rPr>
              <a:t>işaret edilmiştir</a:t>
            </a:r>
            <a:r>
              <a:rPr lang="tr-TR" sz="2000" dirty="0">
                <a:latin typeface="Arial" panose="020B0604020202020204" pitchFamily="34" charset="0"/>
                <a:cs typeface="Arial" panose="020B0604020202020204" pitchFamily="34" charset="0"/>
              </a:rPr>
              <a:t>. Yerel yönetimlerin kuruluşlarının ve merkezi idare ile olan </a:t>
            </a:r>
            <a:r>
              <a:rPr lang="tr-TR" sz="2000" dirty="0" smtClean="0">
                <a:latin typeface="Arial" panose="020B0604020202020204" pitchFamily="34" charset="0"/>
                <a:cs typeface="Arial" panose="020B0604020202020204" pitchFamily="34" charset="0"/>
              </a:rPr>
              <a:t>münasebetlerinin kanunla </a:t>
            </a:r>
            <a:r>
              <a:rPr lang="tr-TR" sz="2000" dirty="0">
                <a:latin typeface="Arial" panose="020B0604020202020204" pitchFamily="34" charset="0"/>
                <a:cs typeface="Arial" panose="020B0604020202020204" pitchFamily="34" charset="0"/>
              </a:rPr>
              <a:t>düzenleneceği esası </a:t>
            </a:r>
            <a:r>
              <a:rPr lang="tr-TR" sz="2000" dirty="0" smtClean="0">
                <a:latin typeface="Arial" panose="020B0604020202020204" pitchFamily="34" charset="0"/>
                <a:cs typeface="Arial" panose="020B0604020202020204" pitchFamily="34" charset="0"/>
              </a:rPr>
              <a:t>konmuştur (Kahraman, </a:t>
            </a:r>
            <a:r>
              <a:rPr lang="tr-TR" sz="2000" dirty="0" err="1" smtClean="0">
                <a:latin typeface="Arial" panose="020B0604020202020204" pitchFamily="34" charset="0"/>
                <a:cs typeface="Arial" panose="020B0604020202020204" pitchFamily="34" charset="0"/>
              </a:rPr>
              <a:t>t.y</a:t>
            </a:r>
            <a:r>
              <a:rPr lang="tr-TR" sz="2000"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4360657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Kent Yönetimi Anayasal Temelleri</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682752" y="1201776"/>
            <a:ext cx="7717536" cy="4401205"/>
          </a:xfrm>
          <a:prstGeom prst="rect">
            <a:avLst/>
          </a:prstGeom>
        </p:spPr>
        <p:txBody>
          <a:bodyPr wrap="square">
            <a:spAutoFit/>
          </a:bodyPr>
          <a:lstStyle/>
          <a:p>
            <a:pPr marL="285750" indent="-285750" algn="just">
              <a:buFont typeface="Arial" panose="020B0604020202020204" pitchFamily="34" charset="0"/>
              <a:buChar char="•"/>
            </a:pPr>
            <a:r>
              <a:rPr lang="tr-TR" sz="2000" b="1" dirty="0" smtClean="0">
                <a:latin typeface="Arial" panose="020B0604020202020204" pitchFamily="34" charset="0"/>
                <a:cs typeface="Arial" panose="020B0604020202020204" pitchFamily="34" charset="0"/>
              </a:rPr>
              <a:t>1982 Anayasası  </a:t>
            </a:r>
          </a:p>
          <a:p>
            <a:pPr algn="ctr"/>
            <a:endParaRPr lang="tr-TR" sz="2000" b="1"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tr-TR" sz="2000" b="1" dirty="0">
                <a:latin typeface="Arial" panose="020B0604020202020204" pitchFamily="34" charset="0"/>
                <a:cs typeface="Arial" panose="020B0604020202020204" pitchFamily="34" charset="0"/>
              </a:rPr>
              <a:t>Madde 127</a:t>
            </a:r>
            <a:r>
              <a:rPr lang="tr-TR" sz="2000" dirty="0">
                <a:latin typeface="Arial" panose="020B0604020202020204" pitchFamily="34" charset="0"/>
                <a:cs typeface="Arial" panose="020B0604020202020204" pitchFamily="34" charset="0"/>
              </a:rPr>
              <a:t> – Mahalli idareler; il, belediye veya köy halkının mahalli müşterek </a:t>
            </a:r>
            <a:r>
              <a:rPr lang="tr-TR" sz="2000" dirty="0" smtClean="0">
                <a:latin typeface="Arial" panose="020B0604020202020204" pitchFamily="34" charset="0"/>
                <a:cs typeface="Arial" panose="020B0604020202020204" pitchFamily="34" charset="0"/>
              </a:rPr>
              <a:t>ihtiyaçlarını karşılamak </a:t>
            </a:r>
            <a:r>
              <a:rPr lang="tr-TR" sz="2000" dirty="0">
                <a:latin typeface="Arial" panose="020B0604020202020204" pitchFamily="34" charset="0"/>
                <a:cs typeface="Arial" panose="020B0604020202020204" pitchFamily="34" charset="0"/>
              </a:rPr>
              <a:t>üzere kuruluş esasları kanunla belirtilen ve karar organları, gene kanunda </a:t>
            </a:r>
            <a:r>
              <a:rPr lang="tr-TR" sz="2000" dirty="0" smtClean="0">
                <a:latin typeface="Arial" panose="020B0604020202020204" pitchFamily="34" charset="0"/>
                <a:cs typeface="Arial" panose="020B0604020202020204" pitchFamily="34" charset="0"/>
              </a:rPr>
              <a:t>gösterilen, seçmenler </a:t>
            </a:r>
            <a:r>
              <a:rPr lang="tr-TR" sz="2000" dirty="0">
                <a:latin typeface="Arial" panose="020B0604020202020204" pitchFamily="34" charset="0"/>
                <a:cs typeface="Arial" panose="020B0604020202020204" pitchFamily="34" charset="0"/>
              </a:rPr>
              <a:t>tarafından seçilerek oluşturulan kamu </a:t>
            </a:r>
            <a:r>
              <a:rPr lang="tr-TR" sz="2000" dirty="0" smtClean="0">
                <a:latin typeface="Arial" panose="020B0604020202020204" pitchFamily="34" charset="0"/>
                <a:cs typeface="Arial" panose="020B0604020202020204" pitchFamily="34" charset="0"/>
              </a:rPr>
              <a:t>tüzelkişileridir. Mahalli </a:t>
            </a:r>
            <a:r>
              <a:rPr lang="tr-TR" sz="2000" dirty="0">
                <a:latin typeface="Arial" panose="020B0604020202020204" pitchFamily="34" charset="0"/>
                <a:cs typeface="Arial" panose="020B0604020202020204" pitchFamily="34" charset="0"/>
              </a:rPr>
              <a:t>idarelerin kuruluş ve görevleri ile yetkileri, yerinden yönetim ilkesine uygun </a:t>
            </a:r>
            <a:r>
              <a:rPr lang="tr-TR" sz="2000" dirty="0" smtClean="0">
                <a:latin typeface="Arial" panose="020B0604020202020204" pitchFamily="34" charset="0"/>
                <a:cs typeface="Arial" panose="020B0604020202020204" pitchFamily="34" charset="0"/>
              </a:rPr>
              <a:t>olarak kanunla düzenlenir (…)</a:t>
            </a:r>
          </a:p>
          <a:p>
            <a:pPr marL="285750"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(…)Merkezi </a:t>
            </a:r>
            <a:r>
              <a:rPr lang="tr-TR" sz="2000" dirty="0">
                <a:latin typeface="Arial" panose="020B0604020202020204" pitchFamily="34" charset="0"/>
                <a:cs typeface="Arial" panose="020B0604020202020204" pitchFamily="34" charset="0"/>
              </a:rPr>
              <a:t>idare, mahalli idareler üzerinde, mahalli hizmetlerin idarenin bütünlüğü </a:t>
            </a:r>
            <a:r>
              <a:rPr lang="tr-TR" sz="2000" dirty="0" smtClean="0">
                <a:latin typeface="Arial" panose="020B0604020202020204" pitchFamily="34" charset="0"/>
                <a:cs typeface="Arial" panose="020B0604020202020204" pitchFamily="34" charset="0"/>
              </a:rPr>
              <a:t>ilkesine uygun </a:t>
            </a:r>
            <a:r>
              <a:rPr lang="tr-TR" sz="2000" dirty="0">
                <a:latin typeface="Arial" panose="020B0604020202020204" pitchFamily="34" charset="0"/>
                <a:cs typeface="Arial" panose="020B0604020202020204" pitchFamily="34" charset="0"/>
              </a:rPr>
              <a:t>şekilde yürütülmesi, kamu görevlerinde birliğin sağlanması, toplum yararının korunması </a:t>
            </a:r>
            <a:r>
              <a:rPr lang="tr-TR" sz="2000" dirty="0" smtClean="0">
                <a:latin typeface="Arial" panose="020B0604020202020204" pitchFamily="34" charset="0"/>
                <a:cs typeface="Arial" panose="020B0604020202020204" pitchFamily="34" charset="0"/>
              </a:rPr>
              <a:t>ve mahalli </a:t>
            </a:r>
            <a:r>
              <a:rPr lang="tr-TR" sz="2000" dirty="0">
                <a:latin typeface="Arial" panose="020B0604020202020204" pitchFamily="34" charset="0"/>
                <a:cs typeface="Arial" panose="020B0604020202020204" pitchFamily="34" charset="0"/>
              </a:rPr>
              <a:t>ihtiyaçların gereği gibi karşılanması amacıyla, kanunda belirtilen esas ve usuller </a:t>
            </a:r>
            <a:r>
              <a:rPr lang="tr-TR" sz="2000" dirty="0" smtClean="0">
                <a:latin typeface="Arial" panose="020B0604020202020204" pitchFamily="34" charset="0"/>
                <a:cs typeface="Arial" panose="020B0604020202020204" pitchFamily="34" charset="0"/>
              </a:rPr>
              <a:t>dairesinde idari </a:t>
            </a:r>
            <a:r>
              <a:rPr lang="tr-TR" sz="2000" dirty="0">
                <a:latin typeface="Arial" panose="020B0604020202020204" pitchFamily="34" charset="0"/>
                <a:cs typeface="Arial" panose="020B0604020202020204" pitchFamily="34" charset="0"/>
              </a:rPr>
              <a:t>vesayet yetkisine sahiptir. </a:t>
            </a:r>
            <a:r>
              <a:rPr lang="tr-TR" sz="2000"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6566824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Kent Yönetimi Yasal Temelleri</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780288" y="1348080"/>
            <a:ext cx="7717536" cy="3477875"/>
          </a:xfrm>
          <a:prstGeom prst="rect">
            <a:avLst/>
          </a:prstGeom>
        </p:spPr>
        <p:txBody>
          <a:bodyPr wrap="square">
            <a:spAutoFit/>
          </a:bodyPr>
          <a:lstStyle/>
          <a:p>
            <a:pPr marL="285750" indent="-285750" algn="just">
              <a:buFont typeface="Arial" panose="020B0604020202020204" pitchFamily="34" charset="0"/>
              <a:buChar char="•"/>
            </a:pPr>
            <a:r>
              <a:rPr lang="tr-TR" sz="2000" b="1" dirty="0" smtClean="0">
                <a:latin typeface="Arial" panose="020B0604020202020204" pitchFamily="34" charset="0"/>
                <a:cs typeface="Arial" panose="020B0604020202020204" pitchFamily="34" charset="0"/>
              </a:rPr>
              <a:t>5393 Sayılı Belediye Kanunu</a:t>
            </a:r>
          </a:p>
          <a:p>
            <a:pPr marL="285750" indent="-285750" algn="just">
              <a:buFont typeface="Arial" panose="020B0604020202020204" pitchFamily="34" charset="0"/>
              <a:buChar char="•"/>
            </a:pPr>
            <a:r>
              <a:rPr lang="tr-TR" sz="2000" b="1" dirty="0" smtClean="0">
                <a:latin typeface="Arial" panose="020B0604020202020204" pitchFamily="34" charset="0"/>
                <a:cs typeface="Arial" panose="020B0604020202020204" pitchFamily="34" charset="0"/>
              </a:rPr>
              <a:t>5216 Sayılı Büyükşehir Belediyesi Kanunu</a:t>
            </a:r>
          </a:p>
          <a:p>
            <a:pPr marL="285750" indent="-285750" algn="just">
              <a:buFont typeface="Arial" panose="020B0604020202020204" pitchFamily="34" charset="0"/>
              <a:buChar char="•"/>
            </a:pPr>
            <a:r>
              <a:rPr lang="tr-TR" sz="2000" b="1" dirty="0" smtClean="0">
                <a:latin typeface="Arial" panose="020B0604020202020204" pitchFamily="34" charset="0"/>
                <a:cs typeface="Arial" panose="020B0604020202020204" pitchFamily="34" charset="0"/>
              </a:rPr>
              <a:t>6360 Sayılı On Dört İlde Büyükşehir Belediyesi ve Yirmi Yedi İlçe Kurulması ile Bazı Kanun ve Kanun Hükmünde Kararnamelerde Değişiklik Yapılmasında Dair Kanun</a:t>
            </a:r>
          </a:p>
          <a:p>
            <a:pPr marL="285750" indent="-285750" algn="just">
              <a:buFont typeface="Arial" panose="020B0604020202020204" pitchFamily="34" charset="0"/>
              <a:buChar char="•"/>
            </a:pPr>
            <a:r>
              <a:rPr lang="tr-TR" sz="2000" b="1" dirty="0" smtClean="0">
                <a:latin typeface="Arial" panose="020B0604020202020204" pitchFamily="34" charset="0"/>
                <a:cs typeface="Arial" panose="020B0604020202020204" pitchFamily="34" charset="0"/>
              </a:rPr>
              <a:t>5355 Mahalli İdare Birlikleri Kanunu</a:t>
            </a:r>
          </a:p>
          <a:p>
            <a:pPr marL="285750" indent="-285750" algn="just">
              <a:buFont typeface="Arial" panose="020B0604020202020204" pitchFamily="34" charset="0"/>
              <a:buChar char="•"/>
            </a:pPr>
            <a:r>
              <a:rPr lang="tr-TR" sz="2000" b="1" dirty="0" smtClean="0">
                <a:latin typeface="Arial" panose="020B0604020202020204" pitchFamily="34" charset="0"/>
                <a:cs typeface="Arial" panose="020B0604020202020204" pitchFamily="34" charset="0"/>
              </a:rPr>
              <a:t>2464 Sayılı Belediye Gelirleri Kanunu</a:t>
            </a:r>
          </a:p>
          <a:p>
            <a:pPr marL="285750" indent="-285750" algn="just">
              <a:buFont typeface="Arial" panose="020B0604020202020204" pitchFamily="34" charset="0"/>
              <a:buChar char="•"/>
            </a:pPr>
            <a:r>
              <a:rPr lang="tr-TR" sz="2000" b="1" dirty="0" smtClean="0">
                <a:latin typeface="Arial" panose="020B0604020202020204" pitchFamily="34" charset="0"/>
                <a:cs typeface="Arial" panose="020B0604020202020204" pitchFamily="34" charset="0"/>
              </a:rPr>
              <a:t>5779 Sayılı İl Özel İdarelerine ve Belediyelere Genel Bütçe Vergi Gelirlerinden Pay Verilmesi Hakkında Kanun</a:t>
            </a:r>
          </a:p>
          <a:p>
            <a:pPr marL="285750" indent="-285750" algn="just">
              <a:buFont typeface="Arial" panose="020B0604020202020204" pitchFamily="34" charset="0"/>
              <a:buChar char="•"/>
            </a:pPr>
            <a:r>
              <a:rPr lang="tr-TR" sz="2000" b="1" dirty="0" smtClean="0">
                <a:latin typeface="Arial" panose="020B0604020202020204" pitchFamily="34" charset="0"/>
                <a:cs typeface="Arial" panose="020B0604020202020204" pitchFamily="34" charset="0"/>
              </a:rPr>
              <a:t>2972 Sayılı Mahalli İdareler ile Mahalle Muhtarlıkları ve İhtiyar Heyetler Seçimi Hakkında Kanun</a:t>
            </a:r>
          </a:p>
        </p:txBody>
      </p:sp>
    </p:spTree>
    <p:extLst>
      <p:ext uri="{BB962C8B-B14F-4D97-AF65-F5344CB8AC3E}">
        <p14:creationId xmlns:p14="http://schemas.microsoft.com/office/powerpoint/2010/main" val="28562398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İçerik Yer Tutucusu 2"/>
          <p:cNvSpPr txBox="1">
            <a:spLocks/>
          </p:cNvSpPr>
          <p:nvPr/>
        </p:nvSpPr>
        <p:spPr>
          <a:xfrm>
            <a:off x="313080" y="1355271"/>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endParaRPr lang="tr-TR" sz="1600" dirty="0" smtClean="0"/>
          </a:p>
          <a:p>
            <a:pPr algn="just">
              <a:lnSpc>
                <a:spcPct val="100000"/>
              </a:lnSpc>
              <a:buClr>
                <a:srgbClr val="000099"/>
              </a:buClr>
              <a:buFont typeface="Wingdings" panose="05000000000000000000" pitchFamily="2" charset="2"/>
              <a:buChar char="q"/>
            </a:pPr>
            <a:endParaRPr lang="tr-TR"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dirty="0">
              <a:latin typeface="Arial" panose="020B0604020202020204" pitchFamily="34" charset="0"/>
              <a:cs typeface="Arial" panose="020B0604020202020204" pitchFamily="34" charset="0"/>
            </a:endParaRPr>
          </a:p>
        </p:txBody>
      </p:sp>
      <p:sp>
        <p:nvSpPr>
          <p:cNvPr id="7" name="Dikdörtgen 6"/>
          <p:cNvSpPr/>
          <p:nvPr/>
        </p:nvSpPr>
        <p:spPr>
          <a:xfrm>
            <a:off x="585216" y="1111431"/>
            <a:ext cx="7790688" cy="6463308"/>
          </a:xfrm>
          <a:prstGeom prst="rect">
            <a:avLst/>
          </a:prstGeom>
        </p:spPr>
        <p:txBody>
          <a:bodyPr wrap="square">
            <a:spAutoFit/>
          </a:bodyPr>
          <a:lstStyle/>
          <a:p>
            <a:pPr marL="536575" indent="-536575" algn="just"/>
            <a:r>
              <a:rPr lang="tr-TR" dirty="0">
                <a:solidFill>
                  <a:srgbClr val="222222"/>
                </a:solidFill>
                <a:latin typeface="Arial" panose="020B0604020202020204" pitchFamily="34" charset="0"/>
                <a:cs typeface="Arial" panose="020B0604020202020204" pitchFamily="34" charset="0"/>
              </a:rPr>
              <a:t>Aytaç, F. (1990). Belediye Kanunu’nun Oluşumu, Uygulaması ve Değişiklikler. Türk Belediyeciliğinde 60 Yıl, Uluslararası </a:t>
            </a:r>
            <a:r>
              <a:rPr lang="tr-TR" dirty="0" err="1">
                <a:solidFill>
                  <a:srgbClr val="222222"/>
                </a:solidFill>
                <a:latin typeface="Arial" panose="020B0604020202020204" pitchFamily="34" charset="0"/>
                <a:cs typeface="Arial" panose="020B0604020202020204" pitchFamily="34" charset="0"/>
              </a:rPr>
              <a:t>Sempozyun</a:t>
            </a:r>
            <a:r>
              <a:rPr lang="tr-TR" dirty="0">
                <a:solidFill>
                  <a:srgbClr val="222222"/>
                </a:solidFill>
                <a:latin typeface="Arial" panose="020B0604020202020204" pitchFamily="34" charset="0"/>
                <a:cs typeface="Arial" panose="020B0604020202020204" pitchFamily="34" charset="0"/>
              </a:rPr>
              <a:t>, Ankara, 23-24 Kasım 1990, Bildiri ve Tartışmalar</a:t>
            </a:r>
            <a:r>
              <a:rPr lang="tr-TR" dirty="0" smtClean="0">
                <a:solidFill>
                  <a:srgbClr val="222222"/>
                </a:solidFill>
                <a:latin typeface="Arial" panose="020B0604020202020204" pitchFamily="34" charset="0"/>
                <a:cs typeface="Arial" panose="020B0604020202020204" pitchFamily="34" charset="0"/>
              </a:rPr>
              <a:t>.</a:t>
            </a:r>
          </a:p>
          <a:p>
            <a:pPr marL="536575" indent="-536575" algn="just"/>
            <a:r>
              <a:rPr lang="tr-TR" dirty="0" smtClean="0">
                <a:solidFill>
                  <a:srgbClr val="222222"/>
                </a:solidFill>
                <a:latin typeface="Arial" panose="020B0604020202020204" pitchFamily="34" charset="0"/>
                <a:cs typeface="Arial" panose="020B0604020202020204" pitchFamily="34" charset="0"/>
              </a:rPr>
              <a:t>Kahraman, M.A. (</a:t>
            </a:r>
            <a:r>
              <a:rPr lang="tr-TR" dirty="0" err="1" smtClean="0">
                <a:solidFill>
                  <a:srgbClr val="222222"/>
                </a:solidFill>
                <a:latin typeface="Arial" panose="020B0604020202020204" pitchFamily="34" charset="0"/>
                <a:cs typeface="Arial" panose="020B0604020202020204" pitchFamily="34" charset="0"/>
              </a:rPr>
              <a:t>t.y</a:t>
            </a:r>
            <a:r>
              <a:rPr lang="tr-TR" dirty="0" smtClean="0">
                <a:solidFill>
                  <a:srgbClr val="222222"/>
                </a:solidFill>
                <a:latin typeface="Arial" panose="020B0604020202020204" pitchFamily="34" charset="0"/>
                <a:cs typeface="Arial" panose="020B0604020202020204" pitchFamily="34" charset="0"/>
              </a:rPr>
              <a:t>.) Özerk Yerel Yönetimler ve Türkiye. </a:t>
            </a:r>
            <a:r>
              <a:rPr lang="tr-TR" dirty="0">
                <a:solidFill>
                  <a:srgbClr val="222222"/>
                </a:solidFill>
                <a:latin typeface="Arial" panose="020B0604020202020204" pitchFamily="34" charset="0"/>
                <a:cs typeface="Arial" panose="020B0604020202020204" pitchFamily="34" charset="0"/>
              </a:rPr>
              <a:t>Web Sitesi: http://</a:t>
            </a:r>
            <a:r>
              <a:rPr lang="tr-TR" dirty="0" smtClean="0">
                <a:solidFill>
                  <a:srgbClr val="222222"/>
                </a:solidFill>
                <a:latin typeface="Arial" panose="020B0604020202020204" pitchFamily="34" charset="0"/>
                <a:cs typeface="Arial" panose="020B0604020202020204" pitchFamily="34" charset="0"/>
              </a:rPr>
              <a:t>www.tohav.org/Content/UserFiles/ListItem/Docs/katalog9336ozerk-yerel-yonetimler-ve-turkiye.pdf , Erişim Tarihi: 21.04.2020</a:t>
            </a:r>
            <a:endParaRPr lang="tr-TR" dirty="0">
              <a:solidFill>
                <a:srgbClr val="222222"/>
              </a:solidFill>
              <a:latin typeface="Arial" panose="020B0604020202020204" pitchFamily="34" charset="0"/>
              <a:cs typeface="Arial" panose="020B0604020202020204" pitchFamily="34" charset="0"/>
            </a:endParaRPr>
          </a:p>
          <a:p>
            <a:pPr marL="536575" indent="-536575" algn="just"/>
            <a:r>
              <a:rPr lang="tr-TR" dirty="0" smtClean="0">
                <a:solidFill>
                  <a:srgbClr val="222222"/>
                </a:solidFill>
                <a:latin typeface="Arial" panose="020B0604020202020204" pitchFamily="34" charset="0"/>
                <a:cs typeface="Arial" panose="020B0604020202020204" pitchFamily="34" charset="0"/>
              </a:rPr>
              <a:t>Ortaylı</a:t>
            </a:r>
            <a:r>
              <a:rPr lang="tr-TR" dirty="0">
                <a:solidFill>
                  <a:srgbClr val="222222"/>
                </a:solidFill>
                <a:latin typeface="Arial" panose="020B0604020202020204" pitchFamily="34" charset="0"/>
                <a:cs typeface="Arial" panose="020B0604020202020204" pitchFamily="34" charset="0"/>
              </a:rPr>
              <a:t>, </a:t>
            </a:r>
            <a:r>
              <a:rPr lang="tr-TR" dirty="0" smtClean="0">
                <a:solidFill>
                  <a:srgbClr val="222222"/>
                </a:solidFill>
                <a:latin typeface="Arial" panose="020B0604020202020204" pitchFamily="34" charset="0"/>
                <a:cs typeface="Arial" panose="020B0604020202020204" pitchFamily="34" charset="0"/>
              </a:rPr>
              <a:t>İ.(</a:t>
            </a:r>
            <a:r>
              <a:rPr lang="tr-TR" dirty="0">
                <a:solidFill>
                  <a:srgbClr val="222222"/>
                </a:solidFill>
                <a:latin typeface="Arial" panose="020B0604020202020204" pitchFamily="34" charset="0"/>
                <a:cs typeface="Arial" panose="020B0604020202020204" pitchFamily="34" charset="0"/>
              </a:rPr>
              <a:t>1982). “Osmanlı İmparatorluğunda İdari Modernleşme ve Mahalli İdare Alanındaki Gelişmeler”, </a:t>
            </a:r>
            <a:r>
              <a:rPr lang="tr-TR" dirty="0" smtClean="0">
                <a:solidFill>
                  <a:srgbClr val="222222"/>
                </a:solidFill>
                <a:latin typeface="Arial" panose="020B0604020202020204" pitchFamily="34" charset="0"/>
                <a:cs typeface="Arial" panose="020B0604020202020204" pitchFamily="34" charset="0"/>
              </a:rPr>
              <a:t>İdare Hukuku </a:t>
            </a:r>
            <a:r>
              <a:rPr lang="tr-TR" dirty="0">
                <a:solidFill>
                  <a:srgbClr val="222222"/>
                </a:solidFill>
                <a:latin typeface="Arial" panose="020B0604020202020204" pitchFamily="34" charset="0"/>
                <a:cs typeface="Arial" panose="020B0604020202020204" pitchFamily="34" charset="0"/>
              </a:rPr>
              <a:t>ve İlimler Dergisi (İHİD) , Sarıca’ya Armağan,Yıl:3 Sayı:1-3, ss.137-148 </a:t>
            </a:r>
          </a:p>
          <a:p>
            <a:pPr marL="536575" indent="-536575" algn="just"/>
            <a:r>
              <a:rPr lang="tr-TR" dirty="0" smtClean="0">
                <a:solidFill>
                  <a:srgbClr val="222222"/>
                </a:solidFill>
                <a:latin typeface="Arial" panose="020B0604020202020204" pitchFamily="34" charset="0"/>
                <a:cs typeface="Arial" panose="020B0604020202020204" pitchFamily="34" charset="0"/>
              </a:rPr>
              <a:t>Ortaylı</a:t>
            </a:r>
            <a:r>
              <a:rPr lang="tr-TR" dirty="0">
                <a:solidFill>
                  <a:srgbClr val="222222"/>
                </a:solidFill>
                <a:latin typeface="Arial" panose="020B0604020202020204" pitchFamily="34" charset="0"/>
                <a:cs typeface="Arial" panose="020B0604020202020204" pitchFamily="34" charset="0"/>
              </a:rPr>
              <a:t>, İ. (1990). Yerel Yönetim: Devraldığımız Miras. Türk belediyeciliğinde 60 yıl bildiri metinleri, 63-74</a:t>
            </a:r>
            <a:r>
              <a:rPr lang="tr-TR" dirty="0" smtClean="0">
                <a:solidFill>
                  <a:srgbClr val="222222"/>
                </a:solidFill>
                <a:latin typeface="Arial" panose="020B0604020202020204" pitchFamily="34" charset="0"/>
                <a:cs typeface="Arial" panose="020B0604020202020204" pitchFamily="34" charset="0"/>
              </a:rPr>
              <a:t>.</a:t>
            </a:r>
          </a:p>
          <a:p>
            <a:pPr marL="536575" indent="-536575" algn="just"/>
            <a:r>
              <a:rPr lang="tr-TR" dirty="0" err="1" smtClean="0">
                <a:solidFill>
                  <a:srgbClr val="222222"/>
                </a:solidFill>
                <a:latin typeface="Arial" panose="020B0604020202020204" pitchFamily="34" charset="0"/>
                <a:cs typeface="Arial" panose="020B0604020202020204" pitchFamily="34" charset="0"/>
              </a:rPr>
              <a:t>Öçal</a:t>
            </a:r>
            <a:r>
              <a:rPr lang="tr-TR" dirty="0" smtClean="0">
                <a:solidFill>
                  <a:srgbClr val="222222"/>
                </a:solidFill>
                <a:latin typeface="Arial" panose="020B0604020202020204" pitchFamily="34" charset="0"/>
                <a:cs typeface="Arial" panose="020B0604020202020204" pitchFamily="34" charset="0"/>
              </a:rPr>
              <a:t>, E.U. </a:t>
            </a:r>
            <a:r>
              <a:rPr lang="tr-TR" dirty="0">
                <a:solidFill>
                  <a:srgbClr val="222222"/>
                </a:solidFill>
                <a:latin typeface="Arial" panose="020B0604020202020204" pitchFamily="34" charset="0"/>
                <a:cs typeface="Arial" panose="020B0604020202020204" pitchFamily="34" charset="0"/>
              </a:rPr>
              <a:t>(2018). </a:t>
            </a:r>
            <a:r>
              <a:rPr lang="tr-TR" dirty="0" smtClean="0">
                <a:solidFill>
                  <a:srgbClr val="222222"/>
                </a:solidFill>
                <a:latin typeface="Arial" panose="020B0604020202020204" pitchFamily="34" charset="0"/>
                <a:cs typeface="Arial" panose="020B0604020202020204" pitchFamily="34" charset="0"/>
              </a:rPr>
              <a:t>Alan Yönetimi ve Kent Yönetimi Temelinde Yerel Yönetim ve Mülki İdare Ayrışması. Memleket Siyaset Yönetim (MSY), 13(30), 71-102.</a:t>
            </a:r>
          </a:p>
          <a:p>
            <a:pPr marL="536575" indent="-536575" algn="just"/>
            <a:r>
              <a:rPr lang="tr-TR" dirty="0">
                <a:solidFill>
                  <a:srgbClr val="222222"/>
                </a:solidFill>
                <a:latin typeface="Arial" panose="020B0604020202020204" pitchFamily="34" charset="0"/>
                <a:cs typeface="Arial" panose="020B0604020202020204" pitchFamily="34" charset="0"/>
              </a:rPr>
              <a:t>Sunay, C. (2002). Belediyeciliğin Doğuşu Sürecinde Osmanlı Mirası. Kocaeli Üniversitesi Sosyal Bilimler Dergisi, (3), 113-133</a:t>
            </a:r>
            <a:r>
              <a:rPr lang="tr-TR" dirty="0" smtClean="0">
                <a:solidFill>
                  <a:srgbClr val="222222"/>
                </a:solidFill>
                <a:latin typeface="Arial" panose="020B0604020202020204" pitchFamily="34" charset="0"/>
                <a:cs typeface="Arial" panose="020B0604020202020204" pitchFamily="34" charset="0"/>
              </a:rPr>
              <a:t>.</a:t>
            </a:r>
          </a:p>
          <a:p>
            <a:pPr marL="536575" indent="-536575" algn="just"/>
            <a:r>
              <a:rPr lang="tr-TR" dirty="0">
                <a:solidFill>
                  <a:srgbClr val="222222"/>
                </a:solidFill>
                <a:latin typeface="Arial" panose="020B0604020202020204" pitchFamily="34" charset="0"/>
                <a:cs typeface="Arial" panose="020B0604020202020204" pitchFamily="34" charset="0"/>
              </a:rPr>
              <a:t>Toprak, Z. (1990). Tanzimat’tan Cumhuriyete Şehremaneti. Türk belediyeciliğinde 60 yıl bildiri metinleri, </a:t>
            </a:r>
            <a:r>
              <a:rPr lang="tr-TR" dirty="0" smtClean="0">
                <a:solidFill>
                  <a:srgbClr val="222222"/>
                </a:solidFill>
                <a:latin typeface="Arial" panose="020B0604020202020204" pitchFamily="34" charset="0"/>
                <a:cs typeface="Arial" panose="020B0604020202020204" pitchFamily="34" charset="0"/>
              </a:rPr>
              <a:t>75-84.</a:t>
            </a:r>
          </a:p>
          <a:p>
            <a:pPr marL="536575" indent="-536575" algn="just"/>
            <a:r>
              <a:rPr lang="tr-TR" dirty="0">
                <a:solidFill>
                  <a:srgbClr val="222222"/>
                </a:solidFill>
                <a:latin typeface="Arial" panose="020B0604020202020204" pitchFamily="34" charset="0"/>
                <a:cs typeface="Arial" panose="020B0604020202020204" pitchFamily="34" charset="0"/>
              </a:rPr>
              <a:t>Uygun, O. (2015). Yerel Yönetim Reformu için Anayasal İlkeler. Strategic </a:t>
            </a:r>
            <a:r>
              <a:rPr lang="tr-TR" dirty="0" err="1">
                <a:solidFill>
                  <a:srgbClr val="222222"/>
                </a:solidFill>
                <a:latin typeface="Arial" panose="020B0604020202020204" pitchFamily="34" charset="0"/>
                <a:cs typeface="Arial" panose="020B0604020202020204" pitchFamily="34" charset="0"/>
              </a:rPr>
              <a:t>Public</a:t>
            </a:r>
            <a:r>
              <a:rPr lang="tr-TR" dirty="0">
                <a:solidFill>
                  <a:srgbClr val="222222"/>
                </a:solidFill>
                <a:latin typeface="Arial" panose="020B0604020202020204" pitchFamily="34" charset="0"/>
                <a:cs typeface="Arial" panose="020B0604020202020204" pitchFamily="34" charset="0"/>
              </a:rPr>
              <a:t> Management </a:t>
            </a:r>
            <a:r>
              <a:rPr lang="tr-TR" dirty="0" err="1">
                <a:solidFill>
                  <a:srgbClr val="222222"/>
                </a:solidFill>
                <a:latin typeface="Arial" panose="020B0604020202020204" pitchFamily="34" charset="0"/>
                <a:cs typeface="Arial" panose="020B0604020202020204" pitchFamily="34" charset="0"/>
              </a:rPr>
              <a:t>Journal</a:t>
            </a:r>
            <a:r>
              <a:rPr lang="tr-TR" dirty="0">
                <a:solidFill>
                  <a:srgbClr val="222222"/>
                </a:solidFill>
                <a:latin typeface="Arial" panose="020B0604020202020204" pitchFamily="34" charset="0"/>
                <a:cs typeface="Arial" panose="020B0604020202020204" pitchFamily="34" charset="0"/>
              </a:rPr>
              <a:t>, 1(2), 1-27.</a:t>
            </a:r>
            <a:endParaRPr lang="tr-TR" dirty="0" smtClean="0">
              <a:solidFill>
                <a:srgbClr val="222222"/>
              </a:solidFill>
              <a:latin typeface="Arial" panose="020B0604020202020204" pitchFamily="34" charset="0"/>
              <a:cs typeface="Arial" panose="020B0604020202020204" pitchFamily="34" charset="0"/>
            </a:endParaRPr>
          </a:p>
          <a:p>
            <a:pPr marL="536575" indent="-536575" algn="just"/>
            <a:r>
              <a:rPr lang="tr-TR" dirty="0" smtClean="0">
                <a:solidFill>
                  <a:srgbClr val="222222"/>
                </a:solidFill>
                <a:latin typeface="Arial" panose="020B0604020202020204" pitchFamily="34" charset="0"/>
                <a:cs typeface="Arial" panose="020B0604020202020204" pitchFamily="34" charset="0"/>
              </a:rPr>
              <a:t>Yaylı, </a:t>
            </a:r>
            <a:r>
              <a:rPr lang="tr-TR" dirty="0">
                <a:solidFill>
                  <a:srgbClr val="222222"/>
                </a:solidFill>
                <a:latin typeface="Arial" panose="020B0604020202020204" pitchFamily="34" charset="0"/>
                <a:cs typeface="Arial" panose="020B0604020202020204" pitchFamily="34" charset="0"/>
              </a:rPr>
              <a:t>H., &amp; Pustu, Y. (2010). </a:t>
            </a:r>
            <a:r>
              <a:rPr lang="tr-TR" dirty="0" smtClean="0">
                <a:solidFill>
                  <a:srgbClr val="222222"/>
                </a:solidFill>
                <a:latin typeface="Arial" panose="020B0604020202020204" pitchFamily="34" charset="0"/>
                <a:cs typeface="Arial" panose="020B0604020202020204" pitchFamily="34" charset="0"/>
              </a:rPr>
              <a:t>Klasik Dönem Osmanlıda Kent Yönetimi ve Kentliler. </a:t>
            </a:r>
            <a:r>
              <a:rPr lang="tr-TR" dirty="0">
                <a:solidFill>
                  <a:srgbClr val="222222"/>
                </a:solidFill>
                <a:latin typeface="Arial" panose="020B0604020202020204" pitchFamily="34" charset="0"/>
                <a:cs typeface="Arial" panose="020B0604020202020204" pitchFamily="34" charset="0"/>
              </a:rPr>
              <a:t>Muhafazakar </a:t>
            </a:r>
            <a:r>
              <a:rPr lang="tr-TR" dirty="0" smtClean="0">
                <a:solidFill>
                  <a:srgbClr val="222222"/>
                </a:solidFill>
                <a:latin typeface="Arial" panose="020B0604020202020204" pitchFamily="34" charset="0"/>
                <a:cs typeface="Arial" panose="020B0604020202020204" pitchFamily="34" charset="0"/>
              </a:rPr>
              <a:t>Düşünce/</a:t>
            </a:r>
            <a:r>
              <a:rPr lang="tr-TR" dirty="0" err="1" smtClean="0">
                <a:solidFill>
                  <a:srgbClr val="222222"/>
                </a:solidFill>
                <a:latin typeface="Arial" panose="020B0604020202020204" pitchFamily="34" charset="0"/>
                <a:cs typeface="Arial" panose="020B0604020202020204" pitchFamily="34" charset="0"/>
              </a:rPr>
              <a:t>Conservative</a:t>
            </a:r>
            <a:r>
              <a:rPr lang="tr-TR" dirty="0" smtClean="0">
                <a:solidFill>
                  <a:srgbClr val="222222"/>
                </a:solidFill>
                <a:latin typeface="Arial" panose="020B0604020202020204" pitchFamily="34" charset="0"/>
                <a:cs typeface="Arial" panose="020B0604020202020204" pitchFamily="34" charset="0"/>
              </a:rPr>
              <a:t> </a:t>
            </a:r>
            <a:r>
              <a:rPr lang="tr-TR" dirty="0" err="1">
                <a:solidFill>
                  <a:srgbClr val="222222"/>
                </a:solidFill>
                <a:latin typeface="Arial" panose="020B0604020202020204" pitchFamily="34" charset="0"/>
                <a:cs typeface="Arial" panose="020B0604020202020204" pitchFamily="34" charset="0"/>
              </a:rPr>
              <a:t>Thought</a:t>
            </a:r>
            <a:r>
              <a:rPr lang="tr-TR" dirty="0">
                <a:solidFill>
                  <a:srgbClr val="222222"/>
                </a:solidFill>
                <a:latin typeface="Arial" panose="020B0604020202020204" pitchFamily="34" charset="0"/>
                <a:cs typeface="Arial" panose="020B0604020202020204" pitchFamily="34" charset="0"/>
              </a:rPr>
              <a:t>, 6(23).</a:t>
            </a:r>
            <a:endParaRPr lang="tr-TR" dirty="0" smtClean="0">
              <a:solidFill>
                <a:srgbClr val="222222"/>
              </a:solidFill>
              <a:latin typeface="Arial" panose="020B0604020202020204" pitchFamily="34" charset="0"/>
              <a:cs typeface="Arial" panose="020B0604020202020204" pitchFamily="34" charset="0"/>
            </a:endParaRPr>
          </a:p>
          <a:p>
            <a:pPr marL="536575" indent="-536575" algn="just"/>
            <a:endParaRPr lang="tr-TR" dirty="0">
              <a:solidFill>
                <a:srgbClr val="22222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2262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Kent Yönetimi Tarihçe</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621792" y="1445616"/>
            <a:ext cx="7717536" cy="4708981"/>
          </a:xfrm>
          <a:prstGeom prst="rect">
            <a:avLst/>
          </a:prstGeom>
        </p:spPr>
        <p:txBody>
          <a:bodyPr wrap="square">
            <a:spAutoFit/>
          </a:bodyPr>
          <a:lstStyle/>
          <a:p>
            <a:pPr marL="285750"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Kent varlığı ve kent yönetimi Akdeniz dünyasında oldukça geniş bir tarihi dönemde oluşmuş, Akdeniz’in doğusu ve </a:t>
            </a:r>
            <a:r>
              <a:rPr lang="tr-TR" sz="2000" dirty="0" err="1" smtClean="0">
                <a:latin typeface="Arial" panose="020B0604020202020204" pitchFamily="34" charset="0"/>
                <a:cs typeface="Arial" panose="020B0604020202020204" pitchFamily="34" charset="0"/>
              </a:rPr>
              <a:t>ortadoğusu</a:t>
            </a:r>
            <a:r>
              <a:rPr lang="tr-TR" sz="2000" dirty="0" smtClean="0">
                <a:latin typeface="Arial" panose="020B0604020202020204" pitchFamily="34" charset="0"/>
                <a:cs typeface="Arial" panose="020B0604020202020204" pitchFamily="34" charset="0"/>
              </a:rPr>
              <a:t> olarak anılan bölge kent uygarlığının doğuşu olarak gösterilmektedir. Ancak bu bölgede yer alan kentler özerk bir yapı kazanamadığı için bugün anladığımız ve kökeni Avrupa’ya dayanan özerk yerel yönetimler yapısında olmamışlardır (Ortaylı, 1990).</a:t>
            </a:r>
          </a:p>
          <a:p>
            <a:pPr marL="285750" indent="-285750" algn="just">
              <a:buFont typeface="Arial" panose="020B0604020202020204" pitchFamily="34" charset="0"/>
              <a:buChar char="•"/>
            </a:pPr>
            <a:endParaRPr lang="tr-TR" sz="2000"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Klasik dönemde Osmanlı’da şehirlerin idaresi ve yargı görevleri kadılara verilmiş, kadı sadece şehrin değil civardaki köy ve nahiyelerin de mülki amiri ve yargıcı olarak bulunmuştur. Kadı şehir idaresinde görevli olmasına karşın merkezden belirli bir süreliğine atanan bir görevli olması nedeniyle merkezi idarenin bir uzantısı olarak ifade edilebilir (Ortaylı, 1982).</a:t>
            </a:r>
          </a:p>
          <a:p>
            <a:pPr marL="285750" indent="-285750" algn="just">
              <a:buFont typeface="Arial" panose="020B0604020202020204" pitchFamily="34" charset="0"/>
              <a:buChar char="•"/>
            </a:pPr>
            <a:endParaRPr lang="tr-TR"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6779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Kent Yönetimi Tarihçe</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621792" y="1445616"/>
            <a:ext cx="7717536" cy="4093428"/>
          </a:xfrm>
          <a:prstGeom prst="rect">
            <a:avLst/>
          </a:prstGeom>
        </p:spPr>
        <p:txBody>
          <a:bodyPr wrap="square">
            <a:spAutoFit/>
          </a:bodyPr>
          <a:lstStyle/>
          <a:p>
            <a:pPr marL="285750"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Osmanlı’da Tanzimat dönemine kadar şehir ve eyalet idaresinden, vakıflar ve esnaf loncaları gibi çeşitli hizmetler üzerine odaklanmış örgütlenmelerden söz edilebilir ancak yerel yönetim gibi </a:t>
            </a:r>
            <a:r>
              <a:rPr lang="tr-TR" sz="2000" dirty="0" err="1" smtClean="0">
                <a:latin typeface="Arial" panose="020B0604020202020204" pitchFamily="34" charset="0"/>
                <a:cs typeface="Arial" panose="020B0604020202020204" pitchFamily="34" charset="0"/>
              </a:rPr>
              <a:t>kavrm</a:t>
            </a:r>
            <a:r>
              <a:rPr lang="tr-TR" sz="2000" dirty="0" smtClean="0">
                <a:latin typeface="Arial" panose="020B0604020202020204" pitchFamily="34" charset="0"/>
                <a:cs typeface="Arial" panose="020B0604020202020204" pitchFamily="34" charset="0"/>
              </a:rPr>
              <a:t> ve kurumdan ya da idareye yardımcı olan devamlılık ve genele yayılmış mahalli kurullardan söz etmek mümkün değildir (Ortaylı, 1990, 1982).</a:t>
            </a:r>
          </a:p>
          <a:p>
            <a:pPr marL="285750" indent="-285750" algn="just">
              <a:buFont typeface="Arial" panose="020B0604020202020204" pitchFamily="34" charset="0"/>
              <a:buChar char="•"/>
            </a:pPr>
            <a:endParaRPr lang="tr-TR" sz="20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Osmanlı şehirlerinde merkez ve yerleşim birimi ayrımı bulunmaktaydı. Merkezde ekonomik, dini ve kültürel faaliyetlere yönelik yapılar ve alanlar yer alırken bu merkezin çevresinde mahalleler her bir mahallenin merkezinde ise cami ve Pazar yerleri yer almaktaydı (</a:t>
            </a:r>
            <a:r>
              <a:rPr lang="tr-TR" sz="2000" dirty="0" err="1" smtClean="0">
                <a:latin typeface="Arial" panose="020B0604020202020204" pitchFamily="34" charset="0"/>
                <a:cs typeface="Arial" panose="020B0604020202020204" pitchFamily="34" charset="0"/>
              </a:rPr>
              <a:t>Yayli</a:t>
            </a:r>
            <a:r>
              <a:rPr lang="tr-TR" sz="2000" dirty="0" smtClean="0">
                <a:latin typeface="Arial" panose="020B0604020202020204" pitchFamily="34" charset="0"/>
                <a:cs typeface="Arial" panose="020B0604020202020204" pitchFamily="34" charset="0"/>
              </a:rPr>
              <a:t> ve Pustu, 2010).</a:t>
            </a:r>
          </a:p>
          <a:p>
            <a:pPr marL="285750" indent="-285750" algn="just">
              <a:buFont typeface="Arial" panose="020B0604020202020204" pitchFamily="34" charset="0"/>
              <a:buChar char="•"/>
            </a:pPr>
            <a:endParaRPr lang="tr-TR"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9508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Kent Yönetimi Tarihçe</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560832" y="1201776"/>
            <a:ext cx="7717536" cy="3170099"/>
          </a:xfrm>
          <a:prstGeom prst="rect">
            <a:avLst/>
          </a:prstGeom>
        </p:spPr>
        <p:txBody>
          <a:bodyPr wrap="square">
            <a:spAutoFit/>
          </a:bodyPr>
          <a:lstStyle/>
          <a:p>
            <a:pPr marL="285750" indent="-285750" algn="just">
              <a:buFont typeface="Arial" panose="020B0604020202020204" pitchFamily="34" charset="0"/>
              <a:buChar char="•"/>
            </a:pPr>
            <a:r>
              <a:rPr lang="tr-TR" sz="2000" dirty="0">
                <a:latin typeface="Arial" panose="020B0604020202020204" pitchFamily="34" charset="0"/>
                <a:cs typeface="Arial" panose="020B0604020202020204" pitchFamily="34" charset="0"/>
              </a:rPr>
              <a:t>Taşraya ilişkin düzenlemelerin 19. yüzyıldan günümüze kadar olan serüveni incelendiğinde alan yönetimi ve kent yönetimi temelinde yükseldiği görülmektedir. Bir yandan alanı yönetmek diğer yandan kenti yönetmek için kurulan yapılar bu dönemde ortaya çıkmaya başlamıştır. Başlangıçta aynı örgütsel yapının sorumlu tutulduğu alan ve kent yönetimi zamanla farklı </a:t>
            </a:r>
            <a:r>
              <a:rPr lang="tr-TR" sz="2000" dirty="0" smtClean="0">
                <a:latin typeface="Arial" panose="020B0604020202020204" pitchFamily="34" charset="0"/>
                <a:cs typeface="Arial" panose="020B0604020202020204" pitchFamily="34" charset="0"/>
              </a:rPr>
              <a:t>örgütsel yapıların </a:t>
            </a:r>
            <a:r>
              <a:rPr lang="tr-TR" sz="2000" dirty="0">
                <a:latin typeface="Arial" panose="020B0604020202020204" pitchFamily="34" charset="0"/>
                <a:cs typeface="Arial" panose="020B0604020202020204" pitchFamily="34" charset="0"/>
              </a:rPr>
              <a:t>sorumluluğuna </a:t>
            </a:r>
            <a:r>
              <a:rPr lang="tr-TR" sz="2000" dirty="0" smtClean="0">
                <a:latin typeface="Arial" panose="020B0604020202020204" pitchFamily="34" charset="0"/>
                <a:cs typeface="Arial" panose="020B0604020202020204" pitchFamily="34" charset="0"/>
              </a:rPr>
              <a:t>verilmiştir (</a:t>
            </a:r>
            <a:r>
              <a:rPr lang="tr-TR" sz="2000" dirty="0" err="1" smtClean="0">
                <a:latin typeface="Arial" panose="020B0604020202020204" pitchFamily="34" charset="0"/>
                <a:cs typeface="Arial" panose="020B0604020202020204" pitchFamily="34" charset="0"/>
              </a:rPr>
              <a:t>Öçal</a:t>
            </a:r>
            <a:r>
              <a:rPr lang="tr-TR" sz="2000" dirty="0" smtClean="0">
                <a:latin typeface="Arial" panose="020B0604020202020204" pitchFamily="34" charset="0"/>
                <a:cs typeface="Arial" panose="020B0604020202020204" pitchFamily="34" charset="0"/>
              </a:rPr>
              <a:t>, 2018).</a:t>
            </a:r>
          </a:p>
          <a:p>
            <a:pPr marL="285750" indent="-285750" algn="just">
              <a:buFont typeface="Arial" panose="020B0604020202020204" pitchFamily="34" charset="0"/>
              <a:buChar char="•"/>
            </a:pPr>
            <a:endParaRPr lang="tr-TR" sz="2000"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endParaRPr lang="tr-TR" sz="20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endParaRPr lang="tr-TR" sz="2000" dirty="0" smtClean="0">
              <a:latin typeface="Arial" panose="020B0604020202020204" pitchFamily="34" charset="0"/>
              <a:cs typeface="Arial" panose="020B0604020202020204" pitchFamily="34" charset="0"/>
            </a:endParaRPr>
          </a:p>
        </p:txBody>
      </p:sp>
      <p:pic>
        <p:nvPicPr>
          <p:cNvPr id="1026" name="Picture 2" descr="http://www.tarihtendersler.com/makale_img/tasra.png"/>
          <p:cNvPicPr>
            <a:picLocks noChangeAspect="1" noChangeArrowheads="1"/>
          </p:cNvPicPr>
          <p:nvPr/>
        </p:nvPicPr>
        <p:blipFill rotWithShape="1">
          <a:blip r:embed="rId2">
            <a:extLst>
              <a:ext uri="{28A0092B-C50C-407E-A947-70E740481C1C}">
                <a14:useLocalDpi xmlns:a14="http://schemas.microsoft.com/office/drawing/2010/main" val="0"/>
              </a:ext>
            </a:extLst>
          </a:blip>
          <a:srcRect l="4990" t="14372" r="8354" b="14998"/>
          <a:stretch/>
        </p:blipFill>
        <p:spPr bwMode="auto">
          <a:xfrm>
            <a:off x="1109472" y="3377185"/>
            <a:ext cx="6473951"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709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Kent Yönetimi Tarihçe</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512064" y="1067193"/>
            <a:ext cx="7717536" cy="5016758"/>
          </a:xfrm>
          <a:prstGeom prst="rect">
            <a:avLst/>
          </a:prstGeom>
        </p:spPr>
        <p:txBody>
          <a:bodyPr wrap="square">
            <a:spAutoFit/>
          </a:bodyPr>
          <a:lstStyle/>
          <a:p>
            <a:pPr marL="285750"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Kentlerde idari </a:t>
            </a:r>
            <a:r>
              <a:rPr lang="tr-TR" sz="2000" dirty="0">
                <a:latin typeface="Arial" panose="020B0604020202020204" pitchFamily="34" charset="0"/>
                <a:cs typeface="Arial" panose="020B0604020202020204" pitchFamily="34" charset="0"/>
              </a:rPr>
              <a:t>yapının temel ayaklarını Kadı, Vakıflar, Loncalar ve Mahalleler oluşturuyordu. Aynı zamanda adli yetkilere </a:t>
            </a:r>
            <a:r>
              <a:rPr lang="tr-TR" sz="2000" dirty="0" smtClean="0">
                <a:latin typeface="Arial" panose="020B0604020202020204" pitchFamily="34" charset="0"/>
                <a:cs typeface="Arial" panose="020B0604020202020204" pitchFamily="34" charset="0"/>
              </a:rPr>
              <a:t>de sahip </a:t>
            </a:r>
            <a:r>
              <a:rPr lang="tr-TR" sz="2000" dirty="0">
                <a:latin typeface="Arial" panose="020B0604020202020204" pitchFamily="34" charset="0"/>
                <a:cs typeface="Arial" panose="020B0604020202020204" pitchFamily="34" charset="0"/>
              </a:rPr>
              <a:t>olan kadı, vakıfların denetleyicisi olmakla birlikte beledi-mahalli kolluk </a:t>
            </a:r>
            <a:r>
              <a:rPr lang="tr-TR" sz="2000" dirty="0" smtClean="0">
                <a:latin typeface="Arial" panose="020B0604020202020204" pitchFamily="34" charset="0"/>
                <a:cs typeface="Arial" panose="020B0604020202020204" pitchFamily="34" charset="0"/>
              </a:rPr>
              <a:t>hizmetlerinin de amiriydi</a:t>
            </a:r>
            <a:r>
              <a:rPr lang="tr-TR" sz="2000" dirty="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(Sunay, 2002, Ortaylı, 1982).</a:t>
            </a:r>
          </a:p>
          <a:p>
            <a:pPr marL="285750" indent="-285750" algn="just">
              <a:buFont typeface="Arial" panose="020B0604020202020204" pitchFamily="34" charset="0"/>
              <a:buChar char="•"/>
            </a:pPr>
            <a:endParaRPr lang="tr-TR" sz="20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Vakıflar </a:t>
            </a:r>
            <a:r>
              <a:rPr lang="tr-TR" sz="2000" dirty="0">
                <a:latin typeface="Arial" panose="020B0604020202020204" pitchFamily="34" charset="0"/>
                <a:cs typeface="Arial" panose="020B0604020202020204" pitchFamily="34" charset="0"/>
              </a:rPr>
              <a:t>kentin, hastane, medrese, han, hamam, çeşme, köprü gibi eğitim, </a:t>
            </a:r>
            <a:r>
              <a:rPr lang="tr-TR" sz="2000" dirty="0" smtClean="0">
                <a:latin typeface="Arial" panose="020B0604020202020204" pitchFamily="34" charset="0"/>
                <a:cs typeface="Arial" panose="020B0604020202020204" pitchFamily="34" charset="0"/>
              </a:rPr>
              <a:t>kültür, sağlık </a:t>
            </a:r>
            <a:r>
              <a:rPr lang="tr-TR" sz="2000" dirty="0">
                <a:latin typeface="Arial" panose="020B0604020202020204" pitchFamily="34" charset="0"/>
                <a:cs typeface="Arial" panose="020B0604020202020204" pitchFamily="34" charset="0"/>
              </a:rPr>
              <a:t>ve sosyal yardım tesislerini yapıyorlar; meslek kuruluşları olan loncalar çarşı ve pazarların düzen, temizlik ve aydınlatma işlerine </a:t>
            </a:r>
            <a:r>
              <a:rPr lang="tr-TR" sz="2000" dirty="0" smtClean="0">
                <a:latin typeface="Arial" panose="020B0604020202020204" pitchFamily="34" charset="0"/>
                <a:cs typeface="Arial" panose="020B0604020202020204" pitchFamily="34" charset="0"/>
              </a:rPr>
              <a:t>bakıyorlardı</a:t>
            </a:r>
            <a:r>
              <a:rPr lang="tr-TR" sz="2000" dirty="0">
                <a:latin typeface="Arial" panose="020B0604020202020204" pitchFamily="34" charset="0"/>
                <a:cs typeface="Arial" panose="020B0604020202020204" pitchFamily="34" charset="0"/>
              </a:rPr>
              <a:t> (Sunay, 2002, Ortaylı, 1982)</a:t>
            </a:r>
            <a:r>
              <a:rPr lang="tr-TR" sz="2000" dirty="0" smtClean="0">
                <a:latin typeface="Arial" panose="020B0604020202020204" pitchFamily="34" charset="0"/>
                <a:cs typeface="Arial" panose="020B0604020202020204" pitchFamily="34" charset="0"/>
              </a:rPr>
              <a:t>. </a:t>
            </a:r>
          </a:p>
          <a:p>
            <a:pPr marL="285750" indent="-285750" algn="just">
              <a:buFont typeface="Arial" panose="020B0604020202020204" pitchFamily="34" charset="0"/>
              <a:buChar char="•"/>
            </a:pPr>
            <a:endParaRPr lang="tr-TR" sz="20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Şehirde </a:t>
            </a:r>
            <a:r>
              <a:rPr lang="tr-TR" sz="2000" dirty="0">
                <a:latin typeface="Arial" panose="020B0604020202020204" pitchFamily="34" charset="0"/>
                <a:cs typeface="Arial" panose="020B0604020202020204" pitchFamily="34" charset="0"/>
              </a:rPr>
              <a:t>fiyatlar genel </a:t>
            </a:r>
            <a:r>
              <a:rPr lang="tr-TR" sz="2000" dirty="0" smtClean="0">
                <a:latin typeface="Arial" panose="020B0604020202020204" pitchFamily="34" charset="0"/>
                <a:cs typeface="Arial" panose="020B0604020202020204" pitchFamily="34" charset="0"/>
              </a:rPr>
              <a:t>düzeyinin gidişatını </a:t>
            </a:r>
            <a:r>
              <a:rPr lang="tr-TR" sz="2000" dirty="0">
                <a:latin typeface="Arial" panose="020B0604020202020204" pitchFamily="34" charset="0"/>
                <a:cs typeface="Arial" panose="020B0604020202020204" pitchFamily="34" charset="0"/>
              </a:rPr>
              <a:t>düzenleyen, gerektiğinde cezai tedbirler alabilen bir muhtesipler kurulunun bulunduğu ihtisap müessesesi de söz </a:t>
            </a:r>
            <a:r>
              <a:rPr lang="tr-TR" sz="2000" dirty="0" smtClean="0">
                <a:latin typeface="Arial" panose="020B0604020202020204" pitchFamily="34" charset="0"/>
                <a:cs typeface="Arial" panose="020B0604020202020204" pitchFamily="34" charset="0"/>
              </a:rPr>
              <a:t>konusudur (Sunay</a:t>
            </a:r>
            <a:r>
              <a:rPr lang="tr-TR" sz="2000" dirty="0">
                <a:latin typeface="Arial" panose="020B0604020202020204" pitchFamily="34" charset="0"/>
                <a:cs typeface="Arial" panose="020B0604020202020204" pitchFamily="34" charset="0"/>
              </a:rPr>
              <a:t>, 2002, Ortaylı, 1982</a:t>
            </a:r>
            <a:r>
              <a:rPr lang="tr-TR" sz="2000" dirty="0" smtClean="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778363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Kent Yönetimi Tarihçe</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573024" y="1225689"/>
            <a:ext cx="7717536" cy="3477875"/>
          </a:xfrm>
          <a:prstGeom prst="rect">
            <a:avLst/>
          </a:prstGeom>
        </p:spPr>
        <p:txBody>
          <a:bodyPr wrap="square">
            <a:spAutoFit/>
          </a:bodyPr>
          <a:lstStyle/>
          <a:p>
            <a:pPr marL="285750" indent="-285750" algn="just">
              <a:buFont typeface="Arial" panose="020B0604020202020204" pitchFamily="34" charset="0"/>
              <a:buChar char="•"/>
            </a:pPr>
            <a:r>
              <a:rPr lang="tr-TR" sz="2000" dirty="0">
                <a:latin typeface="Arial" panose="020B0604020202020204" pitchFamily="34" charset="0"/>
                <a:cs typeface="Arial" panose="020B0604020202020204" pitchFamily="34" charset="0"/>
              </a:rPr>
              <a:t>Mahallelerde oturan mahalle halkı da kendi bekçisini seçiyor, mahallenin düzenini, temizliğini ve benzer ortak yerel ihtiyaçlarını </a:t>
            </a:r>
            <a:r>
              <a:rPr lang="tr-TR" sz="2000" dirty="0" smtClean="0">
                <a:latin typeface="Arial" panose="020B0604020202020204" pitchFamily="34" charset="0"/>
                <a:cs typeface="Arial" panose="020B0604020202020204" pitchFamily="34" charset="0"/>
              </a:rPr>
              <a:t>karşılıyordu. </a:t>
            </a:r>
            <a:r>
              <a:rPr lang="tr-TR" sz="2000" b="1" dirty="0" smtClean="0">
                <a:latin typeface="Arial" panose="020B0604020202020204" pitchFamily="34" charset="0"/>
                <a:cs typeface="Arial" panose="020B0604020202020204" pitchFamily="34" charset="0"/>
              </a:rPr>
              <a:t>1850 </a:t>
            </a:r>
            <a:r>
              <a:rPr lang="tr-TR" sz="2000" b="1" dirty="0">
                <a:latin typeface="Arial" panose="020B0604020202020204" pitchFamily="34" charset="0"/>
                <a:cs typeface="Arial" panose="020B0604020202020204" pitchFamily="34" charset="0"/>
              </a:rPr>
              <a:t>yılında Galata-Beyoğlu bölgesinde Altıncı Daire-i Belediye</a:t>
            </a:r>
            <a:r>
              <a:rPr lang="tr-TR" sz="2000" dirty="0">
                <a:latin typeface="Arial" panose="020B0604020202020204" pitchFamily="34" charset="0"/>
                <a:cs typeface="Arial" panose="020B0604020202020204" pitchFamily="34" charset="0"/>
              </a:rPr>
              <a:t> adı altında batılı </a:t>
            </a:r>
            <a:r>
              <a:rPr lang="tr-TR" sz="2000" dirty="0" smtClean="0">
                <a:latin typeface="Arial" panose="020B0604020202020204" pitchFamily="34" charset="0"/>
                <a:cs typeface="Arial" panose="020B0604020202020204" pitchFamily="34" charset="0"/>
              </a:rPr>
              <a:t>tarzda </a:t>
            </a:r>
            <a:r>
              <a:rPr lang="tr-TR" sz="2000" dirty="0">
                <a:latin typeface="Arial" panose="020B0604020202020204" pitchFamily="34" charset="0"/>
                <a:cs typeface="Arial" panose="020B0604020202020204" pitchFamily="34" charset="0"/>
              </a:rPr>
              <a:t>ilk belediye kurulmuş, İstanbul Şehremaneti koordinasyonu sağlama </a:t>
            </a:r>
            <a:r>
              <a:rPr lang="tr-TR" sz="2000" dirty="0" smtClean="0">
                <a:latin typeface="Arial" panose="020B0604020202020204" pitchFamily="34" charset="0"/>
                <a:cs typeface="Arial" panose="020B0604020202020204" pitchFamily="34" charset="0"/>
              </a:rPr>
              <a:t>vazifesi yapmıştır</a:t>
            </a:r>
            <a:r>
              <a:rPr lang="tr-TR" sz="2000" dirty="0">
                <a:latin typeface="Arial" panose="020B0604020202020204" pitchFamily="34" charset="0"/>
                <a:cs typeface="Arial" panose="020B0604020202020204" pitchFamily="34" charset="0"/>
              </a:rPr>
              <a:t>. İlgili hukuki düzenlemeler de sonrasında hızla </a:t>
            </a:r>
            <a:r>
              <a:rPr lang="tr-TR" sz="2000" dirty="0" smtClean="0">
                <a:latin typeface="Arial" panose="020B0604020202020204" pitchFamily="34" charset="0"/>
                <a:cs typeface="Arial" panose="020B0604020202020204" pitchFamily="34" charset="0"/>
              </a:rPr>
              <a:t>başlamıştır (</a:t>
            </a:r>
            <a:r>
              <a:rPr lang="tr-TR" sz="2000" dirty="0">
                <a:latin typeface="Arial" panose="020B0604020202020204" pitchFamily="34" charset="0"/>
                <a:cs typeface="Arial" panose="020B0604020202020204" pitchFamily="34" charset="0"/>
              </a:rPr>
              <a:t>Sunay, 2002, Ortaylı, 1982</a:t>
            </a:r>
            <a:r>
              <a:rPr lang="tr-TR" sz="2000" dirty="0" smtClean="0">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pPr>
            <a:endParaRPr lang="tr-TR" sz="20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1854 yılında Kırım Savaşı sürecinde müttefik devletlerin etkisi ve başkent İstanbul’da ortaya çıkan hareketlilik kenti düzenlemek amacıyla bir takım hukuki düzenlemelerin önünü açmıştır.</a:t>
            </a:r>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4452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Kent Yönetimi Tarihçe</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573024" y="1225689"/>
            <a:ext cx="7717536" cy="4708981"/>
          </a:xfrm>
          <a:prstGeom prst="rect">
            <a:avLst/>
          </a:prstGeom>
        </p:spPr>
        <p:txBody>
          <a:bodyPr wrap="square">
            <a:spAutoFit/>
          </a:bodyPr>
          <a:lstStyle/>
          <a:p>
            <a:pPr marL="285750"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Osmanlı 1850 sonrası kent yönetimine ilişkin yasal düzenlemeler (Toprak, 1990);</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1855 </a:t>
            </a:r>
            <a:r>
              <a:rPr lang="tr-TR" sz="2000" dirty="0" err="1" smtClean="0">
                <a:latin typeface="Arial" panose="020B0604020202020204" pitchFamily="34" charset="0"/>
                <a:cs typeface="Arial" panose="020B0604020202020204" pitchFamily="34" charset="0"/>
              </a:rPr>
              <a:t>Asayiş’in</a:t>
            </a:r>
            <a:r>
              <a:rPr lang="tr-TR" sz="2000" dirty="0" smtClean="0">
                <a:latin typeface="Arial" panose="020B0604020202020204" pitchFamily="34" charset="0"/>
                <a:cs typeface="Arial" panose="020B0604020202020204" pitchFamily="34" charset="0"/>
              </a:rPr>
              <a:t> Zaptiye Nezareti’ne devredilmesi</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1857 tarihli Nizamname ile İstanbul’un 14 belediye dairesine ayrılması</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1868 </a:t>
            </a:r>
            <a:r>
              <a:rPr lang="tr-TR" sz="2000" dirty="0" err="1" smtClean="0">
                <a:latin typeface="Arial" panose="020B0604020202020204" pitchFamily="34" charset="0"/>
                <a:cs typeface="Arial" panose="020B0604020202020204" pitchFamily="34" charset="0"/>
              </a:rPr>
              <a:t>Dersaadet</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İdar</a:t>
            </a:r>
            <a:r>
              <a:rPr lang="tr-TR" sz="2000" dirty="0" smtClean="0">
                <a:latin typeface="Arial" panose="020B0604020202020204" pitchFamily="34" charset="0"/>
                <a:cs typeface="Arial" panose="020B0604020202020204" pitchFamily="34" charset="0"/>
              </a:rPr>
              <a:t>-i Belediye Nizamnamesi ile diğer dairelerin kurulması.</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1877 Vilayet Belediye Kanunu ve </a:t>
            </a:r>
            <a:r>
              <a:rPr lang="tr-TR" sz="2000" dirty="0" err="1" smtClean="0">
                <a:latin typeface="Arial" panose="020B0604020202020204" pitchFamily="34" charset="0"/>
                <a:cs typeface="Arial" panose="020B0604020202020204" pitchFamily="34" charset="0"/>
              </a:rPr>
              <a:t>Dersaadet</a:t>
            </a:r>
            <a:r>
              <a:rPr lang="tr-TR" sz="2000" dirty="0" smtClean="0">
                <a:latin typeface="Arial" panose="020B0604020202020204" pitchFamily="34" charset="0"/>
                <a:cs typeface="Arial" panose="020B0604020202020204" pitchFamily="34" charset="0"/>
              </a:rPr>
              <a:t> Belediye Kanunu ile İstanbul Şehremaneti’nin 20 belediye dairesine ayrılması.</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1913 </a:t>
            </a:r>
            <a:r>
              <a:rPr lang="tr-TR" sz="2000" dirty="0" err="1" smtClean="0">
                <a:latin typeface="Arial" panose="020B0604020202020204" pitchFamily="34" charset="0"/>
                <a:cs typeface="Arial" panose="020B0604020202020204" pitchFamily="34" charset="0"/>
              </a:rPr>
              <a:t>Dersaadet</a:t>
            </a:r>
            <a:r>
              <a:rPr lang="tr-TR" sz="2000" dirty="0" smtClean="0">
                <a:latin typeface="Arial" panose="020B0604020202020204" pitchFamily="34" charset="0"/>
                <a:cs typeface="Arial" panose="020B0604020202020204" pitchFamily="34" charset="0"/>
              </a:rPr>
              <a:t> Teşkilat-ı Belediyesi Hakkında Kanun-ı Muvakkat (yeniden şehremaneti yetkilerinin artırılması)</a:t>
            </a:r>
          </a:p>
          <a:p>
            <a:pPr marL="285750"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1930’a kadar geçerliliğini koruyan 1877 Belediye Kanunu merkeziyetçi bir yapıda olmasına rağmen bir belediye prototipi olarak Türkiye’ye önemli bir miras bırakmıştır (Toprak, 1990).</a:t>
            </a:r>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3789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Kent Yönetimi Tarihçe</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573024" y="1225689"/>
            <a:ext cx="7717536" cy="5324535"/>
          </a:xfrm>
          <a:prstGeom prst="rect">
            <a:avLst/>
          </a:prstGeom>
        </p:spPr>
        <p:txBody>
          <a:bodyPr wrap="square">
            <a:spAutoFit/>
          </a:bodyPr>
          <a:lstStyle/>
          <a:p>
            <a:pPr marL="285750" indent="-285750" algn="just">
              <a:buFont typeface="Arial" panose="020B0604020202020204" pitchFamily="34" charset="0"/>
              <a:buChar char="•"/>
            </a:pPr>
            <a:r>
              <a:rPr lang="tr-TR" sz="2000" dirty="0">
                <a:latin typeface="Arial" panose="020B0604020202020204" pitchFamily="34" charset="0"/>
                <a:cs typeface="Arial" panose="020B0604020202020204" pitchFamily="34" charset="0"/>
              </a:rPr>
              <a:t>1877-1930 arası nüfus hemen hemen aynıdır. Her ne kadar bir aralık </a:t>
            </a:r>
            <a:r>
              <a:rPr lang="tr-TR" sz="2000" dirty="0" smtClean="0">
                <a:latin typeface="Arial" panose="020B0604020202020204" pitchFamily="34" charset="0"/>
                <a:cs typeface="Arial" panose="020B0604020202020204" pitchFamily="34" charset="0"/>
              </a:rPr>
              <a:t>bir milyona </a:t>
            </a:r>
            <a:r>
              <a:rPr lang="tr-TR" sz="2000" dirty="0">
                <a:latin typeface="Arial" panose="020B0604020202020204" pitchFamily="34" charset="0"/>
                <a:cs typeface="Arial" panose="020B0604020202020204" pitchFamily="34" charset="0"/>
              </a:rPr>
              <a:t>yaklaşmışsa da kent önemli bir nüfus çekim odağı olmamıştır. O </a:t>
            </a:r>
            <a:r>
              <a:rPr lang="tr-TR" sz="2000" dirty="0" smtClean="0">
                <a:latin typeface="Arial" panose="020B0604020202020204" pitchFamily="34" charset="0"/>
                <a:cs typeface="Arial" panose="020B0604020202020204" pitchFamily="34" charset="0"/>
              </a:rPr>
              <a:t>nedenle hızlı </a:t>
            </a:r>
            <a:r>
              <a:rPr lang="tr-TR" sz="2000" dirty="0">
                <a:latin typeface="Arial" panose="020B0604020202020204" pitchFamily="34" charset="0"/>
                <a:cs typeface="Arial" panose="020B0604020202020204" pitchFamily="34" charset="0"/>
              </a:rPr>
              <a:t>büyüyen Batı kentlerinin sorunlarıyla karşılaşmamıştır. Kentin </a:t>
            </a:r>
            <a:r>
              <a:rPr lang="tr-TR" sz="2000" dirty="0" smtClean="0">
                <a:latin typeface="Arial" panose="020B0604020202020204" pitchFamily="34" charset="0"/>
                <a:cs typeface="Arial" panose="020B0604020202020204" pitchFamily="34" charset="0"/>
              </a:rPr>
              <a:t>nüfusu büyük </a:t>
            </a:r>
            <a:r>
              <a:rPr lang="tr-TR" sz="2000" dirty="0">
                <a:latin typeface="Arial" panose="020B0604020202020204" pitchFamily="34" charset="0"/>
                <a:cs typeface="Arial" panose="020B0604020202020204" pitchFamily="34" charset="0"/>
              </a:rPr>
              <a:t>ölçüde istikrarını korumuştur. Etnik çeşniye karşın nüfus </a:t>
            </a:r>
            <a:r>
              <a:rPr lang="tr-TR" sz="2000" dirty="0" smtClean="0">
                <a:latin typeface="Arial" panose="020B0604020202020204" pitchFamily="34" charset="0"/>
                <a:cs typeface="Arial" panose="020B0604020202020204" pitchFamily="34" charset="0"/>
              </a:rPr>
              <a:t>hareketliliğinin sınırlı </a:t>
            </a:r>
            <a:r>
              <a:rPr lang="tr-TR" sz="2000" dirty="0">
                <a:latin typeface="Arial" panose="020B0604020202020204" pitchFamily="34" charset="0"/>
                <a:cs typeface="Arial" panose="020B0604020202020204" pitchFamily="34" charset="0"/>
              </a:rPr>
              <a:t>oluşu götürülecek hizmetlerde </a:t>
            </a:r>
            <a:r>
              <a:rPr lang="tr-TR" sz="2000" dirty="0" err="1">
                <a:latin typeface="Arial" panose="020B0604020202020204" pitchFamily="34" charset="0"/>
                <a:cs typeface="Arial" panose="020B0604020202020204" pitchFamily="34" charset="0"/>
              </a:rPr>
              <a:t>nicesel</a:t>
            </a:r>
            <a:r>
              <a:rPr lang="tr-TR" sz="2000" dirty="0">
                <a:latin typeface="Arial" panose="020B0604020202020204" pitchFamily="34" charset="0"/>
                <a:cs typeface="Arial" panose="020B0604020202020204" pitchFamily="34" charset="0"/>
              </a:rPr>
              <a:t> bir artışı </a:t>
            </a:r>
            <a:r>
              <a:rPr lang="tr-TR" sz="2000" dirty="0" smtClean="0">
                <a:latin typeface="Arial" panose="020B0604020202020204" pitchFamily="34" charset="0"/>
                <a:cs typeface="Arial" panose="020B0604020202020204" pitchFamily="34" charset="0"/>
              </a:rPr>
              <a:t>gerektirmemiştir (Toprak, 1990).</a:t>
            </a:r>
          </a:p>
          <a:p>
            <a:pPr marL="285750" indent="-285750" algn="just">
              <a:buFont typeface="Arial" panose="020B0604020202020204" pitchFamily="34" charset="0"/>
              <a:buChar char="•"/>
            </a:pPr>
            <a:endParaRPr lang="tr-TR" sz="2000" dirty="0" smtClean="0">
              <a:latin typeface="Arial" panose="020B0604020202020204" pitchFamily="34" charset="0"/>
              <a:cs typeface="Arial" panose="020B0604020202020204" pitchFamily="34" charset="0"/>
            </a:endParaRP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1912 yılında </a:t>
            </a:r>
            <a:r>
              <a:rPr lang="tr-TR" sz="2000" dirty="0" err="1" smtClean="0">
                <a:latin typeface="Arial" panose="020B0604020202020204" pitchFamily="34" charset="0"/>
                <a:cs typeface="Arial" panose="020B0604020202020204" pitchFamily="34" charset="0"/>
              </a:rPr>
              <a:t>Dersaadet</a:t>
            </a:r>
            <a:r>
              <a:rPr lang="tr-TR" sz="2000" dirty="0" smtClean="0">
                <a:latin typeface="Arial" panose="020B0604020202020204" pitchFamily="34" charset="0"/>
                <a:cs typeface="Arial" panose="020B0604020202020204" pitchFamily="34" charset="0"/>
              </a:rPr>
              <a:t> Teşkilatı </a:t>
            </a:r>
            <a:r>
              <a:rPr lang="tr-TR" sz="2000" b="1" dirty="0" smtClean="0">
                <a:latin typeface="Arial" panose="020B0604020202020204" pitchFamily="34" charset="0"/>
                <a:cs typeface="Arial" panose="020B0604020202020204" pitchFamily="34" charset="0"/>
              </a:rPr>
              <a:t>Belediyesi</a:t>
            </a:r>
            <a:r>
              <a:rPr lang="tr-TR" sz="2000" dirty="0" smtClean="0">
                <a:latin typeface="Arial" panose="020B0604020202020204" pitchFamily="34" charset="0"/>
                <a:cs typeface="Arial" panose="020B0604020202020204" pitchFamily="34" charset="0"/>
              </a:rPr>
              <a:t> Hakkında Kanunu Muvakkat</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1916’da taşra belediye başkanlarının meclis içerisinden atanmasına yönelik düzenleme</a:t>
            </a:r>
          </a:p>
          <a:p>
            <a:pPr marL="742950" lvl="1" indent="-285750" algn="just">
              <a:buFont typeface="Arial" panose="020B0604020202020204" pitchFamily="34" charset="0"/>
              <a:buChar char="•"/>
            </a:pPr>
            <a:r>
              <a:rPr lang="tr-TR" sz="2000" dirty="0" smtClean="0">
                <a:latin typeface="Arial" panose="020B0604020202020204" pitchFamily="34" charset="0"/>
                <a:cs typeface="Arial" panose="020B0604020202020204" pitchFamily="34" charset="0"/>
              </a:rPr>
              <a:t>Milli hükümetin 1922 yılında yürürlüğe koyduğu «278 </a:t>
            </a:r>
            <a:r>
              <a:rPr lang="tr-TR" sz="2000" dirty="0" err="1" smtClean="0">
                <a:latin typeface="Arial" panose="020B0604020202020204" pitchFamily="34" charset="0"/>
                <a:cs typeface="Arial" panose="020B0604020202020204" pitchFamily="34" charset="0"/>
              </a:rPr>
              <a:t>sy</a:t>
            </a:r>
            <a:r>
              <a:rPr lang="tr-TR" sz="2000" dirty="0" smtClean="0">
                <a:latin typeface="Arial" panose="020B0604020202020204" pitchFamily="34" charset="0"/>
                <a:cs typeface="Arial" panose="020B0604020202020204" pitchFamily="34" charset="0"/>
              </a:rPr>
              <a:t>. Belediye İdarelerinin Başkanlarının Seçim Usullerine İlişkin Kanun</a:t>
            </a:r>
          </a:p>
          <a:p>
            <a:pPr marL="285750" indent="-285750" algn="just">
              <a:buFont typeface="Arial" panose="020B0604020202020204" pitchFamily="34" charset="0"/>
              <a:buChar char="•"/>
            </a:pPr>
            <a:endParaRPr lang="tr-TR" sz="2000"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58010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13054</TotalTime>
  <Words>1983</Words>
  <Application>Microsoft Office PowerPoint</Application>
  <PresentationFormat>Ekran Gösterisi (4:3)</PresentationFormat>
  <Paragraphs>161</Paragraphs>
  <Slides>25</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25</vt:i4>
      </vt:variant>
    </vt:vector>
  </HeadingPairs>
  <TitlesOfParts>
    <vt:vector size="33"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user</cp:lastModifiedBy>
  <cp:revision>860</cp:revision>
  <cp:lastPrinted>2016-10-24T07:53:35Z</cp:lastPrinted>
  <dcterms:created xsi:type="dcterms:W3CDTF">2016-09-18T09:35:24Z</dcterms:created>
  <dcterms:modified xsi:type="dcterms:W3CDTF">2020-04-21T12:43:24Z</dcterms:modified>
</cp:coreProperties>
</file>