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74" r:id="rId2"/>
    <p:sldId id="256" r:id="rId3"/>
    <p:sldId id="298" r:id="rId4"/>
    <p:sldId id="295" r:id="rId5"/>
    <p:sldId id="296" r:id="rId6"/>
    <p:sldId id="287" r:id="rId7"/>
    <p:sldId id="289" r:id="rId8"/>
    <p:sldId id="288" r:id="rId9"/>
    <p:sldId id="257" r:id="rId10"/>
    <p:sldId id="259" r:id="rId11"/>
    <p:sldId id="260" r:id="rId12"/>
    <p:sldId id="290" r:id="rId13"/>
    <p:sldId id="293" r:id="rId14"/>
    <p:sldId id="261" r:id="rId15"/>
    <p:sldId id="262" r:id="rId16"/>
    <p:sldId id="271" r:id="rId17"/>
    <p:sldId id="264" r:id="rId18"/>
    <p:sldId id="272" r:id="rId19"/>
    <p:sldId id="299" r:id="rId20"/>
    <p:sldId id="300" r:id="rId21"/>
    <p:sldId id="301" r:id="rId22"/>
    <p:sldId id="280" r:id="rId23"/>
    <p:sldId id="279" r:id="rId24"/>
    <p:sldId id="273" r:id="rId25"/>
    <p:sldId id="292" r:id="rId26"/>
    <p:sldId id="294" r:id="rId27"/>
    <p:sldId id="277" r:id="rId28"/>
    <p:sldId id="284" r:id="rId29"/>
    <p:sldId id="302" r:id="rId30"/>
    <p:sldId id="304" r:id="rId31"/>
    <p:sldId id="305" r:id="rId32"/>
    <p:sldId id="306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32" autoAdjust="0"/>
  </p:normalViewPr>
  <p:slideViewPr>
    <p:cSldViewPr snapToGrid="0">
      <p:cViewPr varScale="1">
        <p:scale>
          <a:sx n="87" d="100"/>
          <a:sy n="87" d="100"/>
        </p:scale>
        <p:origin x="6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7D40C3-11A4-4612-995F-C1CD67DEE7DF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AEFF17-C51B-4E81-91C0-A9895647961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7885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EFF17-C51B-4E81-91C0-A9895647961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5860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261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1369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203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21007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29790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462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632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2425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0593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692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389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678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263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530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859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146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5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F373CEE-EA57-4237-A493-4AFAB1CEB630}" type="datetimeFigureOut">
              <a:rPr lang="tr-TR" smtClean="0"/>
              <a:t>5 Eki 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19B62E7-7FB8-40F5-99C7-EA9033CFA92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370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404446"/>
            <a:ext cx="10515600" cy="57725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tr-TR" sz="5400" b="1" dirty="0" smtClean="0"/>
          </a:p>
          <a:p>
            <a:pPr marL="0" indent="0" algn="ctr">
              <a:buNone/>
            </a:pPr>
            <a:r>
              <a:rPr lang="tr-TR" sz="4000" b="1" dirty="0" smtClean="0">
                <a:solidFill>
                  <a:srgbClr val="FF0000"/>
                </a:solidFill>
              </a:rPr>
              <a:t>ULUSAL ECZACILIK ÇEKİRDEK EĞİTİM PROGRAMI</a:t>
            </a:r>
          </a:p>
          <a:p>
            <a:pPr marL="0" indent="0" algn="ctr">
              <a:buNone/>
            </a:pPr>
            <a:r>
              <a:rPr lang="tr-TR" sz="4000" b="1" dirty="0" smtClean="0"/>
              <a:t>ECZÇEP-2015</a:t>
            </a:r>
            <a:endParaRPr lang="tr-TR" sz="4000" b="1" dirty="0"/>
          </a:p>
          <a:p>
            <a:pPr marL="0" indent="0" algn="ctr">
              <a:buNone/>
            </a:pPr>
            <a:r>
              <a:rPr lang="tr-TR" sz="4000" b="1" dirty="0" smtClean="0"/>
              <a:t>ECZÇEP-2019</a:t>
            </a:r>
          </a:p>
          <a:p>
            <a:pPr marL="0" indent="0" algn="ctr">
              <a:buNone/>
            </a:pPr>
            <a:r>
              <a:rPr lang="tr-TR" sz="4000" b="1" dirty="0" smtClean="0"/>
              <a:t>ECZÇEP-2021</a:t>
            </a:r>
            <a:endParaRPr lang="tr-TR" sz="5400" b="1" dirty="0"/>
          </a:p>
          <a:p>
            <a:pPr marL="0" indent="0" algn="ctr">
              <a:buNone/>
            </a:pPr>
            <a:r>
              <a:rPr lang="tr-TR" sz="3600" b="1" dirty="0" err="1" smtClean="0"/>
              <a:t>Prof.Dr.Gülbin</a:t>
            </a:r>
            <a:r>
              <a:rPr lang="tr-TR" sz="3600" b="1" dirty="0" smtClean="0"/>
              <a:t> </a:t>
            </a:r>
            <a:r>
              <a:rPr lang="tr-TR" sz="3600" b="1" dirty="0" smtClean="0"/>
              <a:t>ÖZÇELİKAY</a:t>
            </a:r>
            <a:endParaRPr lang="tr-TR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69282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705080" y="650012"/>
            <a:ext cx="111891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3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Dekanlar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Konseyi’nin İstanbul Üniversitesi’nde </a:t>
            </a:r>
            <a:r>
              <a:rPr lang="tr-TR" sz="3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06.12.2018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tarihinde yapılan toplantısında “Ulusal 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EczÇEP-2015 Revizyon </a:t>
            </a:r>
            <a:r>
              <a:rPr lang="tr-TR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Komisyonu”nun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kurulması kararı alınmıştır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6.09.2019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tarihinde Ege Üniversitesi ev sahipliğinde yapılan Dekanlar Konseyinde oy birliği ile kabul edilmiştir. </a:t>
            </a:r>
            <a:endParaRPr lang="tr-TR" sz="30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7E73CA19-85F2-4257-BE7A-539ED16327F2}"/>
              </a:ext>
            </a:extLst>
          </p:cNvPr>
          <p:cNvSpPr/>
          <p:nvPr/>
        </p:nvSpPr>
        <p:spPr>
          <a:xfrm>
            <a:off x="1516081" y="812110"/>
            <a:ext cx="66841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ECZÇEP-2015’e İLİŞKİN GERİ BİLDİRİMLER</a:t>
            </a:r>
          </a:p>
        </p:txBody>
      </p:sp>
    </p:spTree>
    <p:extLst>
      <p:ext uri="{BB962C8B-B14F-4D97-AF65-F5344CB8AC3E}">
        <p14:creationId xmlns:p14="http://schemas.microsoft.com/office/powerpoint/2010/main" val="2852039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833577" y="1013568"/>
            <a:ext cx="1121386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Eczacılık Fakülteleri, EczÇEP-2015’te yer </a:t>
            </a:r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alan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Yetkinliklerin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Kapsam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 düzeylerinin revizyonuna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000" dirty="0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Yeterliliklerin,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ise birbirini tekrarlaması, yetkinlikler içinde de yer alması nedeniyle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tekrarlarının 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giderilmesine v</a:t>
            </a:r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çok daha öz olarak verilmesine</a:t>
            </a:r>
            <a:endParaRPr lang="tr-TR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yönelik </a:t>
            </a: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geri bildirimler yapmıştır. </a:t>
            </a:r>
          </a:p>
          <a:p>
            <a:endParaRPr lang="tr-TR" sz="3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EczÇEP-2015’in sunum formatı ile ilgili görüş ve eleştiriler yer almadığı için genel akış içeriği aynen korunmuştur. </a:t>
            </a:r>
            <a:endParaRPr lang="tr-TR" sz="3000" dirty="0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FAAD6FCF-C985-4EB3-898F-4B17EE9EC4EE}"/>
              </a:ext>
            </a:extLst>
          </p:cNvPr>
          <p:cNvSpPr/>
          <p:nvPr/>
        </p:nvSpPr>
        <p:spPr>
          <a:xfrm>
            <a:off x="2496582" y="459570"/>
            <a:ext cx="66841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ECZÇEP-2015’e İLİŞKİN GERİ BİLDİRİMLER</a:t>
            </a:r>
          </a:p>
        </p:txBody>
      </p:sp>
    </p:spTree>
    <p:extLst>
      <p:ext uri="{BB962C8B-B14F-4D97-AF65-F5344CB8AC3E}">
        <p14:creationId xmlns:p14="http://schemas.microsoft.com/office/powerpoint/2010/main" val="77262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747" y="456919"/>
            <a:ext cx="3898373" cy="541911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509179" y="5752618"/>
            <a:ext cx="76810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19.12.2019 tarihinde ise revize edilen </a:t>
            </a:r>
            <a:r>
              <a:rPr lang="tr-TR" sz="2800" b="1" dirty="0" smtClean="0">
                <a:solidFill>
                  <a:srgbClr val="FF0000"/>
                </a:solidFill>
              </a:rPr>
              <a:t>EczÇEP-2019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83475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7863" y="598026"/>
            <a:ext cx="10515600" cy="5964527"/>
          </a:xfrm>
        </p:spPr>
        <p:txBody>
          <a:bodyPr>
            <a:normAutofit fontScale="62500" lnSpcReduction="20000"/>
          </a:bodyPr>
          <a:lstStyle/>
          <a:p>
            <a:r>
              <a:rPr lang="tr-TR" sz="6400" dirty="0" smtClean="0">
                <a:solidFill>
                  <a:srgbClr val="FF0000"/>
                </a:solidFill>
              </a:rPr>
              <a:t>ECZÇEP-2019</a:t>
            </a:r>
            <a:endParaRPr lang="tr-TR" sz="6400" b="1" dirty="0" smtClean="0"/>
          </a:p>
          <a:p>
            <a:r>
              <a:rPr lang="tr-TR" b="1" dirty="0" smtClean="0"/>
              <a:t>ECZACININ GÖREV, YETKİ ve SORUMLULUKLARI</a:t>
            </a:r>
          </a:p>
          <a:p>
            <a:r>
              <a:rPr lang="tr-TR" b="1" dirty="0" smtClean="0"/>
              <a:t>EczÇEP-2019’un AMACI, HEDEFLERİ ve İLKELERİ</a:t>
            </a:r>
          </a:p>
          <a:p>
            <a:r>
              <a:rPr lang="tr-TR" b="1" dirty="0" smtClean="0"/>
              <a:t>ECZACILIK EĞİTİMİNİN HEDEFLERİ VE TEMEL BİLEŞENLERİ</a:t>
            </a:r>
          </a:p>
          <a:p>
            <a:r>
              <a:rPr lang="tr-TR" b="1" dirty="0" smtClean="0"/>
              <a:t>EĞİTİM YÖNTEMİ ve MODELİ</a:t>
            </a:r>
          </a:p>
          <a:p>
            <a:r>
              <a:rPr lang="tr-TR" b="1" dirty="0" smtClean="0"/>
              <a:t>ÖLÇME VE DEĞERLENDİRME YÖNTEMLERİ </a:t>
            </a:r>
          </a:p>
          <a:p>
            <a:r>
              <a:rPr lang="tr-TR" b="1" dirty="0" smtClean="0">
                <a:solidFill>
                  <a:srgbClr val="FF0000"/>
                </a:solidFill>
              </a:rPr>
              <a:t>STAJ KAPSAMI, İŞLEYİŞİ ve HEDEFLERİ </a:t>
            </a:r>
          </a:p>
          <a:p>
            <a:r>
              <a:rPr lang="tr-TR" b="1" dirty="0" smtClean="0"/>
              <a:t>BİTİRME/MEZUNİYET PROJESİ</a:t>
            </a:r>
          </a:p>
          <a:p>
            <a:r>
              <a:rPr lang="tr-TR" b="1" dirty="0" smtClean="0"/>
              <a:t>KARİYER PLANLAMA VE DEĞİŞİM PROGRAMLARI</a:t>
            </a:r>
          </a:p>
          <a:p>
            <a:r>
              <a:rPr lang="tr-TR" b="1" dirty="0"/>
              <a:t>ECZACILIK EĞİTİMİNDE </a:t>
            </a:r>
            <a:r>
              <a:rPr lang="tr-TR" b="1" dirty="0" smtClean="0"/>
              <a:t>AKREDİTASYON</a:t>
            </a:r>
          </a:p>
          <a:p>
            <a:r>
              <a:rPr lang="tr-TR" b="1" dirty="0">
                <a:solidFill>
                  <a:srgbClr val="FF0000"/>
                </a:solidFill>
              </a:rPr>
              <a:t>EczÇEP-2019’in TEMEL </a:t>
            </a:r>
            <a:r>
              <a:rPr lang="tr-TR" b="1" dirty="0" smtClean="0">
                <a:solidFill>
                  <a:srgbClr val="FF0000"/>
                </a:solidFill>
              </a:rPr>
              <a:t>BİLEŞENLERİ</a:t>
            </a:r>
          </a:p>
          <a:p>
            <a:pPr lvl="1"/>
            <a:r>
              <a:rPr lang="tr-TR" b="1" dirty="0">
                <a:solidFill>
                  <a:srgbClr val="FF0000"/>
                </a:solidFill>
              </a:rPr>
              <a:t>A) SOSYAL YETERLİLİKLER </a:t>
            </a:r>
            <a:endParaRPr lang="tr-TR" b="1" dirty="0" smtClean="0">
              <a:solidFill>
                <a:srgbClr val="FF0000"/>
              </a:solidFill>
            </a:endParaRPr>
          </a:p>
          <a:p>
            <a:pPr lvl="1"/>
            <a:r>
              <a:rPr lang="tr-TR" b="1" dirty="0">
                <a:solidFill>
                  <a:srgbClr val="FF0000"/>
                </a:solidFill>
              </a:rPr>
              <a:t>B) TEKNİK </a:t>
            </a:r>
            <a:r>
              <a:rPr lang="tr-TR" b="1" dirty="0" smtClean="0">
                <a:solidFill>
                  <a:srgbClr val="FF0000"/>
                </a:solidFill>
              </a:rPr>
              <a:t>YETERLİLİKLER</a:t>
            </a:r>
          </a:p>
          <a:p>
            <a:r>
              <a:rPr lang="tr-TR" b="1" dirty="0" smtClean="0"/>
              <a:t>EczÇEP-2019’in </a:t>
            </a:r>
            <a:r>
              <a:rPr lang="tr-TR" b="1" dirty="0"/>
              <a:t>PAYDAŞLAR TARAFINDAN </a:t>
            </a:r>
            <a:r>
              <a:rPr lang="tr-TR" b="1" dirty="0" smtClean="0"/>
              <a:t>KULLANIMI</a:t>
            </a:r>
          </a:p>
          <a:p>
            <a:r>
              <a:rPr lang="tr-TR" b="1" dirty="0">
                <a:solidFill>
                  <a:srgbClr val="FF0000"/>
                </a:solidFill>
              </a:rPr>
              <a:t>ECZACILIK FAKÜLTESİ PROGRAM GELİŞTİRME SÜREÇLERİ 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/>
              <a:t>SONUÇ VE ÖNERİLER</a:t>
            </a:r>
          </a:p>
          <a:p>
            <a:r>
              <a:rPr lang="tr-TR" b="1" dirty="0"/>
              <a:t>KAYNAKLAR</a:t>
            </a:r>
            <a:endParaRPr lang="tr-TR" b="1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5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904946" y="1523961"/>
            <a:ext cx="101867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EczÇEP-2019, eczacılık yeterliliklerini eğitimin temel dayanakları olan iki bileşen halinde sunar; </a:t>
            </a:r>
            <a:endParaRPr lang="tr-TR" sz="3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tr-TR" sz="30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Eczacılık Program Yeterlilikleri</a:t>
            </a:r>
            <a:endParaRPr lang="tr-TR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tr-TR" sz="3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Sosyal Yeterlilikler</a:t>
            </a:r>
          </a:p>
          <a:p>
            <a:pPr marL="342900" lvl="0" indent="-342900" algn="just"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  <a:tabLst>
                <a:tab pos="180340" algn="l"/>
              </a:tabLst>
            </a:pPr>
            <a:r>
              <a:rPr lang="tr-TR" sz="3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Yeterlilikler</a:t>
            </a:r>
          </a:p>
          <a:p>
            <a:pPr lvl="0" algn="just">
              <a:spcBef>
                <a:spcPts val="600"/>
              </a:spcBef>
              <a:spcAft>
                <a:spcPts val="600"/>
              </a:spcAft>
              <a:tabLst>
                <a:tab pos="180340" algn="l"/>
              </a:tabLst>
            </a:pPr>
            <a:endParaRPr lang="tr-TR" sz="30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1F3FC9C0-2B6A-4CBD-981E-9EE3468C1562}"/>
              </a:ext>
            </a:extLst>
          </p:cNvPr>
          <p:cNvSpPr/>
          <p:nvPr/>
        </p:nvSpPr>
        <p:spPr>
          <a:xfrm>
            <a:off x="725391" y="893944"/>
            <a:ext cx="862204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 smtClean="0">
                <a:solidFill>
                  <a:srgbClr val="FF0000"/>
                </a:solidFill>
              </a:rPr>
              <a:t>ECZÇEP-2019 DA YER </a:t>
            </a:r>
            <a:r>
              <a:rPr lang="tr-TR" sz="3000" b="1" dirty="0">
                <a:solidFill>
                  <a:srgbClr val="FF0000"/>
                </a:solidFill>
              </a:rPr>
              <a:t>ALAN </a:t>
            </a:r>
            <a:r>
              <a:rPr lang="tr-TR" sz="3000" b="1" dirty="0" smtClean="0">
                <a:solidFill>
                  <a:srgbClr val="FF0000"/>
                </a:solidFill>
              </a:rPr>
              <a:t>PROGRAM YETERLİLİKLER</a:t>
            </a:r>
            <a:endParaRPr lang="tr-TR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720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24395" y="836736"/>
            <a:ext cx="1114321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Programdan mezun olan eczacının;</a:t>
            </a:r>
          </a:p>
          <a:p>
            <a:pPr algn="just"/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Karşı karşıya olduğu sağlıkla ilgili durumları etkin bir şekilde anlayabilmesi, değerlendirebilmesi ve yönetebilmesi,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Nitelikli bir sağlık hizmeti sunabilmesi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Sağlık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alanında üstlendiği görevleri nitelikli bir şekilde yerine getirebilmesi için sahip olması ve bu görevler sırasında sergilemesi gereken 	mesleki davranışlardır. </a:t>
            </a:r>
          </a:p>
          <a:p>
            <a:pPr algn="just"/>
            <a:endParaRPr lang="tr-TR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tr-TR" sz="30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başka ifade ile, eczacının mezun olurken fakültesi tarafından kazandırılması hedeflenen tutum ve özelliklerdir. </a:t>
            </a:r>
            <a:endParaRPr lang="tr-TR" sz="3000" b="1" i="1" u="sng" dirty="0"/>
          </a:p>
          <a:p>
            <a:pPr algn="just"/>
            <a:endParaRPr lang="tr-TR" sz="3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endParaRPr lang="tr-TR" sz="3000" dirty="0">
              <a:highlight>
                <a:srgbClr val="00FF00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3B60DBD1-8E14-4571-B7F4-8A25F6E2EC8F}"/>
              </a:ext>
            </a:extLst>
          </p:cNvPr>
          <p:cNvSpPr/>
          <p:nvPr/>
        </p:nvSpPr>
        <p:spPr>
          <a:xfrm>
            <a:off x="3560710" y="0"/>
            <a:ext cx="3735190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SOSYAL YETERLİLİKLER</a:t>
            </a:r>
          </a:p>
        </p:txBody>
      </p:sp>
    </p:spTree>
    <p:extLst>
      <p:ext uri="{BB962C8B-B14F-4D97-AF65-F5344CB8AC3E}">
        <p14:creationId xmlns:p14="http://schemas.microsoft.com/office/powerpoint/2010/main" val="68193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Metin kutusu 9">
            <a:extLst>
              <a:ext uri="{FF2B5EF4-FFF2-40B4-BE49-F238E27FC236}">
                <a16:creationId xmlns:a16="http://schemas.microsoft.com/office/drawing/2014/main" id="{2C412A9F-96E8-4328-AAA1-C00A7169088E}"/>
              </a:ext>
            </a:extLst>
          </p:cNvPr>
          <p:cNvSpPr txBox="1"/>
          <p:nvPr/>
        </p:nvSpPr>
        <p:spPr>
          <a:xfrm>
            <a:off x="1026688" y="1787285"/>
            <a:ext cx="1017902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Sürekli </a:t>
            </a: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öğrenir. </a:t>
            </a:r>
            <a:endParaRPr lang="tr-TR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Öğretir. </a:t>
            </a: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Araştırır, mesleğini kanıta dayalı uygular. </a:t>
            </a:r>
            <a:endParaRPr lang="tr-TR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Etkin iletişim yapar. </a:t>
            </a: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 verir. </a:t>
            </a: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Liderlik yapar. </a:t>
            </a:r>
          </a:p>
          <a:p>
            <a:pPr marL="342900" lvl="0" indent="-342900" algn="just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Takım oyuncusudur ve ekip ruhu ile mesleğini uygular.</a:t>
            </a:r>
          </a:p>
          <a:p>
            <a:pPr marL="342900" lvl="0" indent="-342900" fontAlgn="base">
              <a:buFont typeface="+mj-lt"/>
              <a:buAutoNum type="arabicPeriod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Girişimci ve aktif bir yöneticidir. </a:t>
            </a:r>
            <a:endParaRPr lang="tr-TR" sz="3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sz="3000" dirty="0"/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4980640D-F6E6-4BE1-A27B-3AC290685427}"/>
              </a:ext>
            </a:extLst>
          </p:cNvPr>
          <p:cNvSpPr/>
          <p:nvPr/>
        </p:nvSpPr>
        <p:spPr>
          <a:xfrm>
            <a:off x="3369070" y="0"/>
            <a:ext cx="39948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SOSYAL YETERLİLİKLER </a:t>
            </a:r>
            <a:r>
              <a:rPr lang="tr-TR" sz="3000" b="1" dirty="0" smtClean="0">
                <a:solidFill>
                  <a:srgbClr val="FF0000"/>
                </a:solidFill>
              </a:rPr>
              <a:t>  </a:t>
            </a:r>
            <a:endParaRPr lang="tr-TR" sz="3000" b="1" dirty="0">
              <a:solidFill>
                <a:srgbClr val="FF0000"/>
              </a:solidFill>
            </a:endParaRPr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7FF3B3B-8F2A-4FD5-BFC0-29BBA051B7EF}"/>
              </a:ext>
            </a:extLst>
          </p:cNvPr>
          <p:cNvSpPr/>
          <p:nvPr/>
        </p:nvSpPr>
        <p:spPr>
          <a:xfrm>
            <a:off x="807141" y="772189"/>
            <a:ext cx="106181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ECZÇEP-2019’daki Sosyal Yeterlilikler, </a:t>
            </a:r>
            <a:r>
              <a:rPr lang="tr-TR" dirty="0" smtClean="0"/>
              <a:t>Eczacılık </a:t>
            </a:r>
            <a:r>
              <a:rPr lang="tr-TR" dirty="0"/>
              <a:t>mesleğinin yetki alanlarını belirleyen yasa ve yönetmelikler göz önüne alınarak değerlendirildiğinde eczacı aşağıda listelenen sosyal yeterliliklere sahip olmalıdır. </a:t>
            </a:r>
            <a:endParaRPr lang="tr-TR" sz="3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58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75481" y="1762699"/>
            <a:ext cx="1010579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Eczacının mesleği ile ilgili sahip olması gereken </a:t>
            </a:r>
            <a:r>
              <a:rPr lang="tr-TR" sz="3000" b="1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beceriler/yapması gereken görevlerdir.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Eczacının, mezun olurken hangi görevleri hangi düzeyde yerine getirebileceğini gösterir.</a:t>
            </a:r>
            <a:r>
              <a:rPr lang="tr-TR" sz="30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 </a:t>
            </a:r>
            <a:endParaRPr lang="tr-TR" sz="3000" dirty="0" smtClean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tr-TR" sz="3000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  <a:p>
            <a:pPr marL="457200" indent="-4572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tr-TR" sz="3000" dirty="0">
                <a:latin typeface="Calibri" panose="020F0502020204030204" pitchFamily="34" charset="0"/>
                <a:ea typeface="MS Mincho"/>
                <a:cs typeface="Times New Roman" panose="02020603050405020304" pitchFamily="18" charset="0"/>
              </a:rPr>
              <a:t>Temel eczacılık uygulamaları sırasında sergilemesi gereken performansın asgari düzeyi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dört farklı düzey ile kodlanmıştır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3000" dirty="0">
              <a:latin typeface="Calibri" panose="020F0502020204030204" pitchFamily="34" charset="0"/>
              <a:ea typeface="MS Mincho"/>
              <a:cs typeface="Times New Roman" panose="02020603050405020304" pitchFamily="18" charset="0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01EA0756-C9BA-4FC3-9396-D80C687C8382}"/>
              </a:ext>
            </a:extLst>
          </p:cNvPr>
          <p:cNvSpPr/>
          <p:nvPr/>
        </p:nvSpPr>
        <p:spPr>
          <a:xfrm>
            <a:off x="3856512" y="1018686"/>
            <a:ext cx="37128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TEKNİK YETERLİLİKLER</a:t>
            </a:r>
          </a:p>
        </p:txBody>
      </p:sp>
    </p:spTree>
    <p:extLst>
      <p:ext uri="{BB962C8B-B14F-4D97-AF65-F5344CB8AC3E}">
        <p14:creationId xmlns:p14="http://schemas.microsoft.com/office/powerpoint/2010/main" val="281555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713686"/>
              </p:ext>
            </p:extLst>
          </p:nvPr>
        </p:nvGraphicFramePr>
        <p:xfrm>
          <a:off x="674021" y="1416667"/>
          <a:ext cx="10453016" cy="25935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11502">
                  <a:extLst>
                    <a:ext uri="{9D8B030D-6E8A-4147-A177-3AD203B41FA5}">
                      <a16:colId xmlns:a16="http://schemas.microsoft.com/office/drawing/2014/main" val="2512531623"/>
                    </a:ext>
                  </a:extLst>
                </a:gridCol>
                <a:gridCol w="725564">
                  <a:extLst>
                    <a:ext uri="{9D8B030D-6E8A-4147-A177-3AD203B41FA5}">
                      <a16:colId xmlns:a16="http://schemas.microsoft.com/office/drawing/2014/main" val="446590231"/>
                    </a:ext>
                  </a:extLst>
                </a:gridCol>
                <a:gridCol w="915950">
                  <a:extLst>
                    <a:ext uri="{9D8B030D-6E8A-4147-A177-3AD203B41FA5}">
                      <a16:colId xmlns:a16="http://schemas.microsoft.com/office/drawing/2014/main" val="3062929123"/>
                    </a:ext>
                  </a:extLst>
                </a:gridCol>
              </a:tblGrid>
              <a:tr h="26321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SAHİP OLUNMASI GEREKEN DÜZEY 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1281573"/>
                  </a:ext>
                </a:extLst>
              </a:tr>
              <a:tr h="17208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300" dirty="0">
                          <a:effectLst/>
                        </a:rPr>
                        <a:t>Uygulamanın nasıl yapıldığı konusunda bilgi sahibidir ve yönlendirme yapar.</a:t>
                      </a:r>
                      <a:endParaRPr lang="tr-TR" sz="23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 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85908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Kaynak/kılavuz/yönerge ile veya yardım alarak uygulamayı yapar.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 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7172019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Genel uygulamalarda yardım almadan yapar.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 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431281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Karmaşık durumlarda tek başına yapar.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>
                          <a:effectLst/>
                        </a:rPr>
                        <a:t> 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3035942"/>
                  </a:ext>
                </a:extLst>
              </a:tr>
            </a:tbl>
          </a:graphicData>
        </a:graphic>
      </p:graphicFrame>
      <p:sp>
        <p:nvSpPr>
          <p:cNvPr id="6" name="Dikdörtgen 5">
            <a:extLst>
              <a:ext uri="{FF2B5EF4-FFF2-40B4-BE49-F238E27FC236}">
                <a16:creationId xmlns:a16="http://schemas.microsoft.com/office/drawing/2014/main" id="{01EA0756-C9BA-4FC3-9396-D80C687C8382}"/>
              </a:ext>
            </a:extLst>
          </p:cNvPr>
          <p:cNvSpPr/>
          <p:nvPr/>
        </p:nvSpPr>
        <p:spPr>
          <a:xfrm>
            <a:off x="3990167" y="512662"/>
            <a:ext cx="371287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dirty="0">
                <a:solidFill>
                  <a:srgbClr val="FF0000"/>
                </a:solidFill>
              </a:rPr>
              <a:t>TEKNİK YETERLİLİKLER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87BB738-381A-468C-9F3E-C0DC5084619E}"/>
              </a:ext>
            </a:extLst>
          </p:cNvPr>
          <p:cNvSpPr/>
          <p:nvPr/>
        </p:nvSpPr>
        <p:spPr>
          <a:xfrm>
            <a:off x="674021" y="4340394"/>
            <a:ext cx="1091322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Eczacılık program </a:t>
            </a:r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yetkinlikleri </a:t>
            </a: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birbiri içine girişimlerini ve tekrarlarının giderilmesin için yapılan </a:t>
            </a:r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Ecz-ÇEP-2015’in revizyonu </a:t>
            </a: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sonrasında </a:t>
            </a:r>
            <a:r>
              <a:rPr lang="tr-TR" sz="300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169+65=234 </a:t>
            </a: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adet  olan teknik yeterlilik sayısı </a:t>
            </a:r>
            <a:r>
              <a:rPr lang="tr-TR" sz="3000" b="1" u="sng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108</a:t>
            </a:r>
            <a:r>
              <a:rPr lang="tr-TR" sz="30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’e </a:t>
            </a:r>
            <a:r>
              <a:rPr lang="tr-TR" sz="3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düşmüştür.</a:t>
            </a:r>
          </a:p>
        </p:txBody>
      </p:sp>
    </p:spTree>
    <p:extLst>
      <p:ext uri="{BB962C8B-B14F-4D97-AF65-F5344CB8AC3E}">
        <p14:creationId xmlns:p14="http://schemas.microsoft.com/office/powerpoint/2010/main" val="327932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736" y="2381250"/>
            <a:ext cx="5748528" cy="20955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313542" y="815248"/>
            <a:ext cx="7755875" cy="848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/>
              <a:t>Tablo 4. Eczacılık Teknik Yeterlilikleri ve Düzeyleri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93199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269474" y="1564394"/>
            <a:ext cx="799824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smtClean="0">
                <a:solidFill>
                  <a:srgbClr val="FF0000"/>
                </a:solidFill>
              </a:rPr>
              <a:t>	NEDEN </a:t>
            </a:r>
            <a:r>
              <a:rPr lang="tr-TR" sz="3000" b="1" dirty="0">
                <a:solidFill>
                  <a:srgbClr val="FF0000"/>
                </a:solidFill>
              </a:rPr>
              <a:t>ÇEP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000" dirty="0"/>
          </a:p>
          <a:p>
            <a:pPr indent="-457200">
              <a:buFont typeface="Wingdings" panose="05000000000000000000" pitchFamily="2" charset="2"/>
              <a:buChar char="Ø"/>
            </a:pPr>
            <a:r>
              <a:rPr lang="tr-TR" sz="3000" dirty="0"/>
              <a:t>Mezuniyet öncesi eczacılık eğitiminin ulusal ölçekte ana hatlarını </a:t>
            </a:r>
            <a:r>
              <a:rPr lang="tr-TR" sz="3000" dirty="0" smtClean="0"/>
              <a:t>çizmek </a:t>
            </a:r>
          </a:p>
          <a:p>
            <a:pPr indent="-457200">
              <a:buFont typeface="Wingdings" panose="05000000000000000000" pitchFamily="2" charset="2"/>
              <a:buChar char="Ø"/>
            </a:pPr>
            <a:r>
              <a:rPr lang="tr-TR" sz="3000" dirty="0" smtClean="0"/>
              <a:t>Fakültelerin müfredatlarının standardizasyonunu </a:t>
            </a:r>
            <a:r>
              <a:rPr lang="tr-TR" sz="3000" dirty="0"/>
              <a:t>sağlamak </a:t>
            </a:r>
          </a:p>
          <a:p>
            <a:pPr indent="-457200">
              <a:buFont typeface="Wingdings" panose="05000000000000000000" pitchFamily="2" charset="2"/>
              <a:buChar char="Ø"/>
            </a:pPr>
            <a:r>
              <a:rPr lang="tr-TR" sz="3000" dirty="0" smtClean="0"/>
              <a:t>Asgari düzeyde </a:t>
            </a:r>
            <a:r>
              <a:rPr lang="tr-TR" sz="3000" dirty="0"/>
              <a:t>temel bilgi ve </a:t>
            </a:r>
            <a:r>
              <a:rPr lang="tr-TR" sz="3000" dirty="0" smtClean="0"/>
              <a:t>becerilere, aynı düzeyde sahip eczacılar yetiştirmek</a:t>
            </a:r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12996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4769" y="2557463"/>
            <a:ext cx="5722462" cy="3317875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245" y="843583"/>
            <a:ext cx="789500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3229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4618" y="2022449"/>
            <a:ext cx="5748528" cy="431139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1549" y="839722"/>
            <a:ext cx="7895004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047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İçerik Yer Tutucusu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altLang="en-US" sz="3200" b="1" dirty="0" smtClean="0">
                <a:solidFill>
                  <a:srgbClr val="FF0000"/>
                </a:solidFill>
              </a:rPr>
              <a:t>EczÇEP-2019 </a:t>
            </a:r>
            <a:r>
              <a:rPr lang="tr-TR" altLang="en-US" sz="3200" b="1" dirty="0">
                <a:solidFill>
                  <a:srgbClr val="FF0000"/>
                </a:solidFill>
              </a:rPr>
              <a:t>NE DEĞİLDİR?</a:t>
            </a:r>
          </a:p>
          <a:p>
            <a:pPr marL="0" indent="0" algn="just">
              <a:buNone/>
            </a:pPr>
            <a:r>
              <a:rPr lang="tr-TR" altLang="en-US" dirty="0" smtClean="0"/>
              <a:t/>
            </a:r>
            <a:br>
              <a:rPr lang="tr-TR" altLang="en-US" dirty="0" smtClean="0"/>
            </a:br>
            <a:r>
              <a:rPr lang="tr-T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Bir ders </a:t>
            </a:r>
            <a:r>
              <a:rPr lang="tr-TR" alt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müfredatı </a:t>
            </a:r>
            <a:r>
              <a:rPr lang="tr-TR" alt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değildir,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bir eczacının mezun olurken sahip olması gereken </a:t>
            </a:r>
            <a:r>
              <a:rPr lang="tr-TR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görevleri (Teknik Yeterlilikler) ve düzeyleri 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ile sergilemesi istenen mesleki tutum ve </a:t>
            </a:r>
            <a:r>
              <a:rPr lang="tr-TR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 (Sosyal Yeterlilikler) tanımlayan </a:t>
            </a:r>
            <a:r>
              <a:rPr lang="tr-TR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bir rehber olma özelliğine sahiptir</a:t>
            </a:r>
            <a:r>
              <a:rPr lang="tr-TR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tr-TR" alt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en-US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5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van 1"/>
          <p:cNvSpPr>
            <a:spLocks noGrp="1"/>
          </p:cNvSpPr>
          <p:nvPr>
            <p:ph type="title"/>
          </p:nvPr>
        </p:nvSpPr>
        <p:spPr>
          <a:xfrm>
            <a:off x="2029769" y="2708821"/>
            <a:ext cx="1867535" cy="994410"/>
          </a:xfrm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tr-TR" noProof="1" smtClean="0">
                <a:solidFill>
                  <a:srgbClr val="FFFF00"/>
                </a:solidFill>
              </a:rPr>
              <a:t>GEP </a:t>
            </a:r>
            <a:r>
              <a:rPr lang="tr-TR" sz="1300" noProof="1" smtClean="0">
                <a:solidFill>
                  <a:schemeClr val="tx1"/>
                </a:solidFill>
              </a:rPr>
              <a:t>GELİŞTİRİLMİŞ EĞİTİM PROGRAMI</a:t>
            </a:r>
            <a:endParaRPr lang="tr-TR" sz="1300" noProof="1">
              <a:solidFill>
                <a:schemeClr val="tx1"/>
              </a:solidFill>
            </a:endParaRPr>
          </a:p>
        </p:txBody>
      </p:sp>
      <p:pic>
        <p:nvPicPr>
          <p:cNvPr id="7169" name="İçerik Yer Tutucusu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86975" y="807243"/>
            <a:ext cx="5964238" cy="5072063"/>
          </a:xfrm>
        </p:spPr>
      </p:pic>
      <p:sp>
        <p:nvSpPr>
          <p:cNvPr id="5" name="20 Yuvarlatılmış Dikdörtgen"/>
          <p:cNvSpPr/>
          <p:nvPr/>
        </p:nvSpPr>
        <p:spPr>
          <a:xfrm>
            <a:off x="2493284" y="3732321"/>
            <a:ext cx="2306529" cy="1152575"/>
          </a:xfrm>
          <a:prstGeom prst="roundRect">
            <a:avLst/>
          </a:prstGeom>
          <a:solidFill>
            <a:schemeClr val="accent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tr-TR" sz="1650" noProof="1">
                <a:solidFill>
                  <a:srgbClr val="FFFF00"/>
                </a:solidFill>
              </a:rPr>
              <a:t>Fakülteyi   </a:t>
            </a:r>
            <a:r>
              <a:rPr lang="tr-TR" sz="1650" u="sng" noProof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Diğer Fakültelerden </a:t>
            </a:r>
            <a:r>
              <a:rPr lang="tr-TR" sz="1650" u="sng" noProof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Ayıran </a:t>
            </a:r>
            <a:r>
              <a:rPr lang="tr-TR" sz="1650" noProof="1">
                <a:solidFill>
                  <a:srgbClr val="FFFF00"/>
                </a:solidFill>
              </a:rPr>
              <a:t>Eğitim </a:t>
            </a:r>
            <a:r>
              <a:rPr lang="tr-TR" sz="1650" u="sng" noProof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Hedefler</a:t>
            </a:r>
            <a:r>
              <a:rPr lang="tr-TR" sz="1650" noProof="1">
                <a:solidFill>
                  <a:srgbClr val="FFFF00"/>
                </a:solidFill>
              </a:rPr>
              <a:t>i</a:t>
            </a:r>
          </a:p>
        </p:txBody>
      </p:sp>
      <p:sp>
        <p:nvSpPr>
          <p:cNvPr id="2" name="Yuvarlatılmış Dikdörtgen 1"/>
          <p:cNvSpPr/>
          <p:nvPr/>
        </p:nvSpPr>
        <p:spPr>
          <a:xfrm>
            <a:off x="9069314" y="184790"/>
            <a:ext cx="2831335" cy="12449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tr-TR" dirty="0"/>
              <a:t>Seçmeli dersler, fakültenin tüm öğrencileri tarafından alınmadığı için ÇEP ve GEP dışında değerlendirilir. </a:t>
            </a:r>
          </a:p>
        </p:txBody>
      </p:sp>
      <p:sp>
        <p:nvSpPr>
          <p:cNvPr id="3" name="Yuvarlatılmış Dikdörtgen 2"/>
          <p:cNvSpPr/>
          <p:nvPr/>
        </p:nvSpPr>
        <p:spPr>
          <a:xfrm>
            <a:off x="9782978" y="2324559"/>
            <a:ext cx="2117671" cy="11574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Çıktı odaklı, yeterlilikleri </a:t>
            </a:r>
            <a:r>
              <a:rPr lang="tr-TR" dirty="0"/>
              <a:t>tanımlanmış bir eczacı</a:t>
            </a:r>
          </a:p>
        </p:txBody>
      </p:sp>
      <p:sp>
        <p:nvSpPr>
          <p:cNvPr id="4" name="Yuvarlatılmış Dikdörtgen 3"/>
          <p:cNvSpPr/>
          <p:nvPr/>
        </p:nvSpPr>
        <p:spPr>
          <a:xfrm>
            <a:off x="10004531" y="4308609"/>
            <a:ext cx="1787165" cy="8115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Güncel </a:t>
            </a:r>
            <a:r>
              <a:rPr lang="tr-TR" dirty="0"/>
              <a:t>şartlar ve teknolojiye uygun</a:t>
            </a:r>
          </a:p>
        </p:txBody>
      </p:sp>
      <p:sp>
        <p:nvSpPr>
          <p:cNvPr id="6" name="Yuvarlatılmış Dikdörtgen 5"/>
          <p:cNvSpPr/>
          <p:nvPr/>
        </p:nvSpPr>
        <p:spPr>
          <a:xfrm>
            <a:off x="396607" y="330506"/>
            <a:ext cx="2566930" cy="1099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Entegre</a:t>
            </a:r>
            <a:r>
              <a:rPr lang="tr-TR" dirty="0"/>
              <a:t>, karma, öğrenci merkezli, probleme dayalı öğrenme yöntemi</a:t>
            </a:r>
          </a:p>
        </p:txBody>
      </p:sp>
      <p:sp>
        <p:nvSpPr>
          <p:cNvPr id="8" name="Yuvarlatılmış Dikdörtgen 7"/>
          <p:cNvSpPr/>
          <p:nvPr/>
        </p:nvSpPr>
        <p:spPr>
          <a:xfrm>
            <a:off x="352540" y="1961002"/>
            <a:ext cx="1619479" cy="11567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Öğrenci, aktif </a:t>
            </a:r>
            <a:r>
              <a:rPr lang="tr-TR" dirty="0"/>
              <a:t>araştırıcı ve öğrenici </a:t>
            </a:r>
            <a:r>
              <a:rPr lang="tr-TR" dirty="0" smtClean="0"/>
              <a:t>pozisyonda</a:t>
            </a:r>
            <a:endParaRPr lang="tr-TR" dirty="0"/>
          </a:p>
        </p:txBody>
      </p:sp>
      <p:sp>
        <p:nvSpPr>
          <p:cNvPr id="9" name="Yuvarlatılmış Dikdörtgen 8"/>
          <p:cNvSpPr/>
          <p:nvPr/>
        </p:nvSpPr>
        <p:spPr>
          <a:xfrm>
            <a:off x="84274" y="3690651"/>
            <a:ext cx="2005069" cy="14294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/>
              <a:t>Geleneksel eğitimden yapılandırılmış beceri eğitimlerine geçiş</a:t>
            </a:r>
          </a:p>
        </p:txBody>
      </p:sp>
      <p:sp>
        <p:nvSpPr>
          <p:cNvPr id="11" name="Metin kutusu 10"/>
          <p:cNvSpPr txBox="1"/>
          <p:nvPr/>
        </p:nvSpPr>
        <p:spPr>
          <a:xfrm>
            <a:off x="10366872" y="33821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12" name="Yuvarlatılmış Dikdörtgen 11"/>
          <p:cNvSpPr/>
          <p:nvPr/>
        </p:nvSpPr>
        <p:spPr>
          <a:xfrm>
            <a:off x="4920458" y="5661091"/>
            <a:ext cx="4073255" cy="7028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Çok </a:t>
            </a:r>
            <a:r>
              <a:rPr lang="tr-TR" dirty="0"/>
              <a:t>basamaklı </a:t>
            </a:r>
            <a:r>
              <a:rPr lang="tr-TR" dirty="0" smtClean="0"/>
              <a:t>Ölçme Değerlendirme Yöntemleri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2353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8ACF8BF7-B7BE-48BF-8EF6-1EC27E0B2E4D}"/>
              </a:ext>
            </a:extLst>
          </p:cNvPr>
          <p:cNvSpPr/>
          <p:nvPr/>
        </p:nvSpPr>
        <p:spPr>
          <a:xfrm>
            <a:off x="804671" y="-207264"/>
            <a:ext cx="10728683" cy="6119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</a:pPr>
            <a:r>
              <a:rPr lang="tr-TR" sz="3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GEP GELİŞTİRME SÜREÇ BASAMAKLARI</a:t>
            </a:r>
          </a:p>
          <a:p>
            <a:pPr algn="just">
              <a:spcAft>
                <a:spcPts val="1000"/>
              </a:spcAft>
            </a:pP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ECZÇEP-2019 kapsamında </a:t>
            </a:r>
            <a:r>
              <a:rPr lang="tr-TR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ÇEP’ten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GEP’e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geçişte izlenecek yöntem ve takip edilecek basamaklar ECZÇEP-2015 ile kıyasla daha net açıklanmaya çalışılmış ve bu süreçte karşılaşılacak kavramlara ilişkin tanımlamalara yer verilmiştir. Süreç basamakları </a:t>
            </a:r>
            <a:r>
              <a:rPr lang="tr-TR" sz="3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 başlık </a:t>
            </a:r>
            <a:r>
              <a:rPr lang="tr-TR" sz="3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altında toplanmıştır.</a:t>
            </a: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Stratejik Plan </a:t>
            </a:r>
            <a:r>
              <a:rPr lang="tr-TR" sz="3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Oluşturma </a:t>
            </a:r>
            <a:r>
              <a:rPr lang="tr-TR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(Vizyon-Misyon)</a:t>
            </a:r>
            <a:endParaRPr lang="tr-TR" sz="3000" b="1" dirty="0">
              <a:solidFill>
                <a:srgbClr val="FF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 Yeterliliklerin </a:t>
            </a:r>
            <a:r>
              <a:rPr lang="tr-TR" sz="3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Belirtke </a:t>
            </a: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Tablosu Oluşturma</a:t>
            </a: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GEP için </a:t>
            </a: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Yeni Teknik Yeterlilik Ekleme</a:t>
            </a: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GEP için Teknik Yeterliliklerin Düzeylerinin Kontrolü</a:t>
            </a: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Eğitim Programı-ÇEP Uyum Ölçeği</a:t>
            </a:r>
          </a:p>
          <a:p>
            <a:pPr marL="342900" lvl="0" indent="-342900" algn="just">
              <a:buFont typeface="+mj-lt"/>
              <a:buAutoNum type="arabicParenR"/>
              <a:tabLst>
                <a:tab pos="180340" algn="l"/>
              </a:tabLst>
            </a:pPr>
            <a:r>
              <a:rPr lang="tr-TR" sz="3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Eğitim </a:t>
            </a:r>
            <a:r>
              <a:rPr lang="tr-TR" sz="3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Yöntemi ve Yaklaşımları</a:t>
            </a:r>
          </a:p>
        </p:txBody>
      </p:sp>
    </p:spTree>
    <p:extLst>
      <p:ext uri="{BB962C8B-B14F-4D97-AF65-F5344CB8AC3E}">
        <p14:creationId xmlns:p14="http://schemas.microsoft.com/office/powerpoint/2010/main" val="1023704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1860" y="870333"/>
            <a:ext cx="10917715" cy="517792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tr-TR" sz="3200" b="1" dirty="0" err="1" smtClean="0">
                <a:solidFill>
                  <a:srgbClr val="FF0000"/>
                </a:solidFill>
              </a:rPr>
              <a:t>EczSTAJ</a:t>
            </a:r>
            <a:r>
              <a:rPr lang="tr-TR" sz="3200" b="1" dirty="0">
                <a:solidFill>
                  <a:srgbClr val="FF0000"/>
                </a:solidFill>
              </a:rPr>
              <a:t>-</a:t>
            </a:r>
            <a:r>
              <a:rPr lang="tr-TR" sz="3200" b="1" dirty="0" smtClean="0">
                <a:solidFill>
                  <a:srgbClr val="FF0000"/>
                </a:solidFill>
              </a:rPr>
              <a:t>ÇEP</a:t>
            </a: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TEB inin düzenlediği, 14.Türkiye </a:t>
            </a: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Eczacılık Kongresi bünyesinde 1 Kasım 2018 tarihinde yapılan Dekanlar Konseyinde Staj-</a:t>
            </a:r>
            <a:r>
              <a:rPr lang="tr-TR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ÇEP’in</a:t>
            </a: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çalışmalarının 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yapılmasına </a:t>
            </a: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karar verilmiştir. </a:t>
            </a:r>
            <a:endParaRPr lang="tr-T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İstanbul </a:t>
            </a:r>
            <a:r>
              <a:rPr lang="tr-TR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Üniversitesi Eczacılık Fakültesi’nde 6 Aralık 2018 tarihinde yapılan Dekanlar Konseyi toplantısı, Staj-ÇEP gündemi altında, serbest eczane, hastane eczacısı, kamu eczacısı, İlaç Endüstrisi İşverenler Sendikası (İEİS), Araştırmacı İlaç Firmaları Derneği (AİFD), Türk Eczacılar Birliği (TEB) ve Eczacı Odalarının paydaş katılımı ile </a:t>
            </a:r>
            <a:r>
              <a:rPr lang="tr-TR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yapılmıştır. </a:t>
            </a:r>
          </a:p>
          <a:p>
            <a:pPr algn="just"/>
            <a:endParaRPr lang="tr-TR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6.09.2019</a:t>
            </a:r>
            <a:r>
              <a:rPr lang="tr-TR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tarihinde Ege Üniversitesi ev sahipliğinde yapılan Dekanlar Konseyinde oy birliği ile kabul edilmiştir.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tr-TR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424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1265883"/>
              </p:ext>
            </p:extLst>
          </p:nvPr>
        </p:nvGraphicFramePr>
        <p:xfrm>
          <a:off x="647352" y="1225509"/>
          <a:ext cx="10961782" cy="4207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8889">
                  <a:extLst>
                    <a:ext uri="{9D8B030D-6E8A-4147-A177-3AD203B41FA5}">
                      <a16:colId xmlns:a16="http://schemas.microsoft.com/office/drawing/2014/main" val="130723743"/>
                    </a:ext>
                  </a:extLst>
                </a:gridCol>
                <a:gridCol w="3791377">
                  <a:extLst>
                    <a:ext uri="{9D8B030D-6E8A-4147-A177-3AD203B41FA5}">
                      <a16:colId xmlns:a16="http://schemas.microsoft.com/office/drawing/2014/main" val="1124294073"/>
                    </a:ext>
                  </a:extLst>
                </a:gridCol>
                <a:gridCol w="3187628">
                  <a:extLst>
                    <a:ext uri="{9D8B030D-6E8A-4147-A177-3AD203B41FA5}">
                      <a16:colId xmlns:a16="http://schemas.microsoft.com/office/drawing/2014/main" val="80709238"/>
                    </a:ext>
                  </a:extLst>
                </a:gridCol>
                <a:gridCol w="1196240">
                  <a:extLst>
                    <a:ext uri="{9D8B030D-6E8A-4147-A177-3AD203B41FA5}">
                      <a16:colId xmlns:a16="http://schemas.microsoft.com/office/drawing/2014/main" val="2253938712"/>
                    </a:ext>
                  </a:extLst>
                </a:gridCol>
                <a:gridCol w="1197648">
                  <a:extLst>
                    <a:ext uri="{9D8B030D-6E8A-4147-A177-3AD203B41FA5}">
                      <a16:colId xmlns:a16="http://schemas.microsoft.com/office/drawing/2014/main" val="3578613403"/>
                    </a:ext>
                  </a:extLst>
                </a:gridCol>
              </a:tblGrid>
              <a:tr h="45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Staj Adı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Staj Yeri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Staj Zamanı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Staj Süresi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dirty="0"/>
                        <a:t>İş Günü      </a:t>
                      </a:r>
                      <a:r>
                        <a:rPr lang="tr-TR" dirty="0" smtClean="0"/>
                        <a:t>          Ay</a:t>
                      </a:r>
                      <a:endParaRPr lang="tr-TR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426316"/>
                  </a:ext>
                </a:extLst>
              </a:tr>
              <a:tr h="45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Staj 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Toplum Eczanesi/ Hastane Eczanesi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2.sınıf yaz dönemi </a:t>
                      </a:r>
                      <a:endParaRPr lang="tr-TR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(</a:t>
                      </a:r>
                      <a:r>
                        <a:rPr lang="tr-TR" sz="2000" dirty="0">
                          <a:effectLst/>
                        </a:rPr>
                        <a:t>4.yarıyıl sonrası)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20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4961072"/>
                  </a:ext>
                </a:extLst>
              </a:tr>
              <a:tr h="45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Staj II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Toplum Eczanesi/ Hastane Eczanesi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3.sınıf yaz dönemi </a:t>
                      </a:r>
                      <a:endParaRPr lang="tr-TR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(</a:t>
                      </a:r>
                      <a:r>
                        <a:rPr lang="tr-TR" sz="2000" dirty="0">
                          <a:effectLst/>
                        </a:rPr>
                        <a:t>6.yarıyıl sonrası)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20-30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1-1,5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45876046"/>
                  </a:ext>
                </a:extLst>
              </a:tr>
              <a:tr h="45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Staj III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Toplum Eczanesi/ Hastane Eczanesi/ Endüstri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4.sınıf yaz dönemi </a:t>
                      </a:r>
                      <a:endParaRPr lang="tr-TR" sz="2000" dirty="0" smtClean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 smtClean="0">
                          <a:effectLst/>
                        </a:rPr>
                        <a:t>(</a:t>
                      </a:r>
                      <a:r>
                        <a:rPr lang="tr-TR" sz="2000" dirty="0">
                          <a:effectLst/>
                        </a:rPr>
                        <a:t>8.yarıyıl sonrası)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20-30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1-1,5 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5630212"/>
                  </a:ext>
                </a:extLst>
              </a:tr>
              <a:tr h="45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Staj IV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Toplum Eczanesi/ Hastane Eczanesi/  Endüstri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9. ve/veya 10. yarıyıl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40-60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2-3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49200286"/>
                  </a:ext>
                </a:extLst>
              </a:tr>
              <a:tr h="69479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TOPLAM STAJ SÜRESİ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120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6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01792833"/>
                  </a:ext>
                </a:extLst>
              </a:tr>
            </a:tbl>
          </a:graphicData>
        </a:graphic>
      </p:graphicFrame>
      <p:sp>
        <p:nvSpPr>
          <p:cNvPr id="5" name="Dikdörtgen 4"/>
          <p:cNvSpPr/>
          <p:nvPr/>
        </p:nvSpPr>
        <p:spPr>
          <a:xfrm>
            <a:off x="1784734" y="154236"/>
            <a:ext cx="7359268" cy="716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</a:rPr>
              <a:t>EczSTAJ</a:t>
            </a:r>
            <a:r>
              <a:rPr lang="tr-TR" sz="3200" b="1" dirty="0" smtClean="0">
                <a:solidFill>
                  <a:srgbClr val="FF0000"/>
                </a:solidFill>
              </a:rPr>
              <a:t>-ÇEP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2421067" y="5432638"/>
            <a:ext cx="7414352" cy="9033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EczÇEP-2019 da yer alan sosyal yeterliliklerin ve  3 ve 4 düzeyinde olan Teknik yeterliliklerin sağlanması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5246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4619185"/>
              </p:ext>
            </p:extLst>
          </p:nvPr>
        </p:nvGraphicFramePr>
        <p:xfrm>
          <a:off x="561860" y="138544"/>
          <a:ext cx="11193138" cy="73691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6299">
                  <a:extLst>
                    <a:ext uri="{9D8B030D-6E8A-4147-A177-3AD203B41FA5}">
                      <a16:colId xmlns:a16="http://schemas.microsoft.com/office/drawing/2014/main" val="1189234042"/>
                    </a:ext>
                  </a:extLst>
                </a:gridCol>
                <a:gridCol w="5576839">
                  <a:extLst>
                    <a:ext uri="{9D8B030D-6E8A-4147-A177-3AD203B41FA5}">
                      <a16:colId xmlns:a16="http://schemas.microsoft.com/office/drawing/2014/main" val="3704676297"/>
                    </a:ext>
                  </a:extLst>
                </a:gridCol>
              </a:tblGrid>
              <a:tr h="534889">
                <a:tc>
                  <a:txBody>
                    <a:bodyPr/>
                    <a:lstStyle/>
                    <a:p>
                      <a:r>
                        <a:rPr lang="tr-TR" sz="4000" dirty="0" smtClean="0"/>
                        <a:t>ECZÇEP-2015</a:t>
                      </a:r>
                      <a:endParaRPr lang="tr-TR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4000" dirty="0" smtClean="0"/>
                        <a:t>ECZÇEP-2019</a:t>
                      </a:r>
                      <a:endParaRPr lang="tr-TR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105716"/>
                  </a:ext>
                </a:extLst>
              </a:tr>
              <a:tr h="3418641">
                <a:tc>
                  <a:txBody>
                    <a:bodyPr/>
                    <a:lstStyle/>
                    <a:p>
                      <a:r>
                        <a:rPr lang="tr-TR" altLang="en-US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 ana bileşeni, </a:t>
                      </a:r>
                    </a:p>
                    <a:p>
                      <a:r>
                        <a:rPr lang="tr-TR" alt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alt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altLang="en-US" sz="2400" b="1" dirty="0" smtClean="0">
                          <a:solidFill>
                            <a:srgbClr val="FF0000"/>
                          </a:solidFill>
                        </a:rPr>
                        <a:t>Eczacılık yeterlilikleri, </a:t>
                      </a:r>
                      <a:r>
                        <a:rPr lang="tr-TR" altLang="en-US" sz="2400" dirty="0" smtClean="0">
                          <a:solidFill>
                            <a:srgbClr val="000000"/>
                          </a:solidFill>
                        </a:rPr>
                        <a:t>Bir eczacının, Eczacılık Fakültesinden mezun olduğunda </a:t>
                      </a:r>
                      <a:r>
                        <a:rPr lang="tr-TR" altLang="en-US" sz="2400" dirty="0" smtClean="0"/>
                        <a:t>sahip olması gereken </a:t>
                      </a:r>
                      <a:r>
                        <a:rPr lang="tr-TR" altLang="en-US" sz="2400" b="1" dirty="0" smtClean="0"/>
                        <a:t>tutum ve özellikleri 169 adet</a:t>
                      </a:r>
                    </a:p>
                    <a:p>
                      <a:pPr algn="just"/>
                      <a:r>
                        <a:rPr lang="tr-TR" altLang="en-US" sz="2400" dirty="0" smtClean="0"/>
                        <a:t> </a:t>
                      </a:r>
                    </a:p>
                    <a:p>
                      <a:pPr algn="just"/>
                      <a:r>
                        <a:rPr lang="tr-TR" altLang="en-US" sz="2400" b="1" dirty="0" smtClean="0">
                          <a:solidFill>
                            <a:srgbClr val="FF0000"/>
                          </a:solidFill>
                        </a:rPr>
                        <a:t>Eczacılık yetkinlikleri, </a:t>
                      </a:r>
                      <a:r>
                        <a:rPr lang="tr-TR" altLang="en-US" sz="2400" dirty="0" smtClean="0">
                          <a:solidFill>
                            <a:srgbClr val="000000"/>
                          </a:solidFill>
                        </a:rPr>
                        <a:t>mezun bir eczacının mesleğini icra ederken asgari olarak </a:t>
                      </a:r>
                      <a:r>
                        <a:rPr lang="tr-TR" altLang="en-US" sz="2400" b="1" dirty="0" smtClean="0"/>
                        <a:t>hangi görevleri en az hangi düzeyde </a:t>
                      </a:r>
                      <a:r>
                        <a:rPr lang="tr-TR" altLang="en-US" sz="2400" dirty="0" smtClean="0">
                          <a:solidFill>
                            <a:srgbClr val="000000"/>
                          </a:solidFill>
                        </a:rPr>
                        <a:t>icra edeceğini ifade etmektedir. </a:t>
                      </a:r>
                      <a:r>
                        <a:rPr lang="tr-TR" altLang="en-US" sz="2400" b="1" dirty="0" smtClean="0">
                          <a:solidFill>
                            <a:srgbClr val="000000"/>
                          </a:solidFill>
                        </a:rPr>
                        <a:t>(</a:t>
                      </a:r>
                      <a:r>
                        <a:rPr lang="tr-TR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169+65=234 adet)</a:t>
                      </a:r>
                      <a:endParaRPr lang="tr-TR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tr-T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altLang="en-US" sz="2400" b="1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ana bileşeni, 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tr-TR" alt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/>
                      </a:r>
                      <a:br>
                        <a:rPr lang="tr-TR" altLang="en-US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1. Sosyal yeterlilikleri</a:t>
                      </a:r>
                      <a:r>
                        <a:rPr lang="tr-T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(8 adet)</a:t>
                      </a:r>
                    </a:p>
                    <a:p>
                      <a:r>
                        <a:rPr lang="tr-TR" sz="2400" b="1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2. Teknik yeterlilikleri</a:t>
                      </a:r>
                      <a:r>
                        <a:rPr lang="tr-TR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(108 adet)</a:t>
                      </a:r>
                    </a:p>
                    <a:p>
                      <a:endParaRPr lang="tr-TR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40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EczStaj</a:t>
                      </a: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ÇEP</a:t>
                      </a:r>
                    </a:p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r>
                        <a:rPr lang="tr-TR" sz="2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ÇEP yapılandırma ve  GEP oluşturma rehberi</a:t>
                      </a: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3082688"/>
                  </a:ext>
                </a:extLst>
              </a:tr>
              <a:tr h="2187539">
                <a:tc>
                  <a:txBody>
                    <a:bodyPr/>
                    <a:lstStyle/>
                    <a:p>
                      <a:pPr algn="just"/>
                      <a:endParaRPr lang="tr-TR" sz="24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Wingdings" panose="05000000000000000000" pitchFamily="2" charset="2"/>
                        <a:buChar char="q"/>
                      </a:pPr>
                      <a:endParaRPr lang="tr-TR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9947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911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4231" y="253388"/>
            <a:ext cx="10505502" cy="6202496"/>
          </a:xfrm>
        </p:spPr>
        <p:txBody>
          <a:bodyPr>
            <a:normAutofit fontScale="85000" lnSpcReduction="20000"/>
          </a:bodyPr>
          <a:lstStyle/>
          <a:p>
            <a:r>
              <a:rPr lang="tr-TR" sz="2800" b="1" dirty="0" smtClean="0">
                <a:solidFill>
                  <a:srgbClr val="FF0000"/>
                </a:solidFill>
              </a:rPr>
              <a:t>SON SÖZ</a:t>
            </a:r>
          </a:p>
          <a:p>
            <a:r>
              <a:rPr lang="tr-TR" dirty="0"/>
              <a:t>EczÇEP-2019 geri bildirimler ve uygulamalardan elde edilen deneyimlerle sürekli gelişime açık bir ortak akıl </a:t>
            </a:r>
            <a:r>
              <a:rPr lang="tr-TR" dirty="0" smtClean="0"/>
              <a:t>belgesidir,</a:t>
            </a:r>
            <a:endParaRPr lang="tr-TR" sz="2800" b="1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Eczacılık eğitiminde standardizasyon için ÇEP uygulanması,</a:t>
            </a:r>
          </a:p>
          <a:p>
            <a:pPr lvl="1"/>
            <a:r>
              <a:rPr lang="tr-TR" dirty="0">
                <a:solidFill>
                  <a:srgbClr val="FF0000"/>
                </a:solidFill>
              </a:rPr>
              <a:t>Kuruluş koşulları</a:t>
            </a:r>
          </a:p>
          <a:p>
            <a:pPr lvl="1" algn="just"/>
            <a:r>
              <a:rPr lang="tr-TR" dirty="0"/>
              <a:t>Yükseköğretim Yürütme Kurulu'nun 16/01/2019 tarihli toplantısında </a:t>
            </a:r>
            <a:r>
              <a:rPr lang="tr-TR" dirty="0" smtClean="0"/>
              <a:t>kabul edilen; </a:t>
            </a:r>
            <a:r>
              <a:rPr lang="tr-TR" b="1" dirty="0" smtClean="0"/>
              <a:t>ECZACILIK </a:t>
            </a:r>
            <a:r>
              <a:rPr lang="tr-TR" b="1" dirty="0"/>
              <a:t>PROGRAMLARINDA EĞİTİM VE ÖĞRETİME BAŞLANMASI VE SÜRDÜRÜLMESİ İÇİN ASGARİ KOŞULLAR</a:t>
            </a:r>
            <a:endParaRPr lang="tr-TR" dirty="0"/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Akreditasyon</a:t>
            </a:r>
          </a:p>
          <a:p>
            <a:pPr lvl="1"/>
            <a:r>
              <a:rPr lang="tr-TR" dirty="0"/>
              <a:t>Standart 2. Eğitim Programının Amaç ve Hedefleri </a:t>
            </a:r>
            <a:endParaRPr lang="tr-TR" dirty="0" smtClean="0"/>
          </a:p>
          <a:p>
            <a:pPr lvl="1"/>
            <a:r>
              <a:rPr lang="tr-TR" dirty="0"/>
              <a:t>Standart 7. Lisans Eğitim </a:t>
            </a:r>
            <a:r>
              <a:rPr lang="tr-TR" dirty="0" smtClean="0"/>
              <a:t>Programı</a:t>
            </a:r>
          </a:p>
          <a:p>
            <a:pPr lvl="1"/>
            <a:r>
              <a:rPr lang="tr-TR" dirty="0"/>
              <a:t>Standart 9. Öğretim ve Öğrenim Süreçleri </a:t>
            </a:r>
            <a:endParaRPr lang="tr-TR" dirty="0" smtClean="0"/>
          </a:p>
          <a:p>
            <a:pPr algn="just"/>
            <a:r>
              <a:rPr lang="tr-TR" dirty="0" smtClean="0"/>
              <a:t>EczÇEP-2019’un </a:t>
            </a:r>
            <a:r>
              <a:rPr lang="tr-TR" dirty="0"/>
              <a:t>uygulanmaya </a:t>
            </a:r>
            <a:r>
              <a:rPr lang="tr-TR" dirty="0" smtClean="0"/>
              <a:t>başlanan </a:t>
            </a:r>
            <a:r>
              <a:rPr lang="tr-TR" dirty="0"/>
              <a:t>2020-2021 Eğitim-Öğretim yılı dahil olmak üzere gerekli durumlar dışında (mevzuat değişikliği vb.) </a:t>
            </a:r>
            <a:r>
              <a:rPr lang="tr-TR" b="1" dirty="0"/>
              <a:t>her 2 yılda bir </a:t>
            </a:r>
            <a:r>
              <a:rPr lang="tr-TR" dirty="0"/>
              <a:t>Eczacılık Fakültesi Dekanlar Konseyi tarafından gözden </a:t>
            </a:r>
            <a:r>
              <a:rPr lang="tr-TR" dirty="0" smtClean="0"/>
              <a:t>geçirilir,</a:t>
            </a:r>
          </a:p>
          <a:p>
            <a:pPr marL="0" indent="0">
              <a:buNone/>
            </a:pPr>
            <a:endParaRPr lang="tr-TR" dirty="0" smtClean="0"/>
          </a:p>
          <a:p>
            <a:pPr algn="just"/>
            <a:r>
              <a:rPr lang="tr-TR" dirty="0"/>
              <a:t>EczÇEP-2019 gelecekteki fırsatları kaçırmamak ve sağlık sisteminin içinde eczacının etkin rolünün sürdürülebilir olması için, eczacılık mesleğindeki değişimleri, eczacının rolünü ve eczacılık yeterliliklerini göz önüne alınarak sürekli canlı </a:t>
            </a:r>
            <a:r>
              <a:rPr lang="tr-TR" dirty="0" smtClean="0"/>
              <a:t>tutularak güncellemeli </a:t>
            </a:r>
            <a:r>
              <a:rPr lang="tr-TR" dirty="0"/>
              <a:t>ve zenginleştirilmelidir</a:t>
            </a:r>
            <a:r>
              <a:rPr lang="tr-TR" dirty="0" smtClean="0"/>
              <a:t>.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8491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2704" y="914400"/>
            <a:ext cx="9783893" cy="4961468"/>
          </a:xfrm>
        </p:spPr>
        <p:txBody>
          <a:bodyPr>
            <a:norm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AKREDİTASYON</a:t>
            </a:r>
            <a:endParaRPr lang="tr-TR" sz="3200" b="1" dirty="0">
              <a:solidFill>
                <a:srgbClr val="FF000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461571" y="1475339"/>
            <a:ext cx="102383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Eczacılık Eğitimi Akreditasyon Kurulu (ECZAK) öncülüğünde  </a:t>
            </a:r>
            <a:r>
              <a:rPr lang="tr-TR" dirty="0" smtClean="0"/>
              <a:t>kurulan Eczacılık Eğitim Programlarını Değerlendirme ve Akreditasyon Derneği (ECZAKDER) tarafından </a:t>
            </a:r>
            <a:r>
              <a:rPr lang="tr-TR" dirty="0"/>
              <a:t>Eczacılık eğitimi programlarını değerlendirme, akredite etme ve bilgilendirme çalışmaları </a:t>
            </a:r>
            <a:r>
              <a:rPr lang="tr-TR" dirty="0" smtClean="0"/>
              <a:t>yapılmaktadır.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2703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2170322" y="1377108"/>
            <a:ext cx="80973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 algn="just">
              <a:buClr>
                <a:schemeClr val="accent3"/>
              </a:buClr>
              <a:buNone/>
              <a:defRPr/>
            </a:pPr>
            <a:endParaRPr lang="tr-TR" sz="3200" dirty="0" smtClean="0"/>
          </a:p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tr-TR" sz="3200" dirty="0" smtClean="0"/>
              <a:t>	İLK </a:t>
            </a:r>
            <a:r>
              <a:rPr lang="tr-TR" sz="3200" dirty="0"/>
              <a:t>KEZ </a:t>
            </a:r>
            <a:r>
              <a:rPr lang="tr-TR" sz="3200" b="1" dirty="0"/>
              <a:t>(EczÇEP-2015)</a:t>
            </a:r>
            <a:r>
              <a:rPr lang="tr-TR" sz="3200" dirty="0"/>
              <a:t>  23.12.2015 	</a:t>
            </a:r>
            <a:endParaRPr lang="tr-TR" sz="3200" dirty="0" smtClean="0"/>
          </a:p>
          <a:p>
            <a:pPr marL="365760" indent="-256032" algn="just">
              <a:buClr>
                <a:schemeClr val="accent3"/>
              </a:buClr>
              <a:buNone/>
              <a:defRPr/>
            </a:pPr>
            <a:endParaRPr lang="tr-TR" sz="3200" dirty="0"/>
          </a:p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tr-TR" sz="3200" dirty="0"/>
              <a:t>	EczÇEP-2015,  </a:t>
            </a:r>
            <a:endParaRPr lang="tr-TR" sz="3200" dirty="0" smtClean="0"/>
          </a:p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tr-TR" sz="3200" dirty="0"/>
              <a:t>	</a:t>
            </a:r>
            <a:r>
              <a:rPr lang="tr-TR" sz="3200" dirty="0" smtClean="0"/>
              <a:t>2017-2018 </a:t>
            </a:r>
            <a:r>
              <a:rPr lang="tr-TR" sz="3200" dirty="0"/>
              <a:t>Eğitim Öğretim yılında </a:t>
            </a:r>
            <a:endParaRPr lang="tr-TR" sz="3200" dirty="0" smtClean="0"/>
          </a:p>
          <a:p>
            <a:pPr marL="365760" indent="-256032" algn="just">
              <a:buClr>
                <a:schemeClr val="accent3"/>
              </a:buClr>
              <a:buNone/>
              <a:defRPr/>
            </a:pPr>
            <a:r>
              <a:rPr lang="tr-TR" sz="3200" dirty="0"/>
              <a:t>	</a:t>
            </a:r>
            <a:r>
              <a:rPr lang="tr-TR" sz="3200" dirty="0" smtClean="0"/>
              <a:t>uygulanmaya </a:t>
            </a:r>
            <a:r>
              <a:rPr lang="tr-TR" sz="3200" dirty="0"/>
              <a:t>başlanmıştır.</a:t>
            </a:r>
          </a:p>
        </p:txBody>
      </p:sp>
    </p:spTree>
    <p:extLst>
      <p:ext uri="{BB962C8B-B14F-4D97-AF65-F5344CB8AC3E}">
        <p14:creationId xmlns:p14="http://schemas.microsoft.com/office/powerpoint/2010/main" val="76752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4679479"/>
              </p:ext>
            </p:extLst>
          </p:nvPr>
        </p:nvGraphicFramePr>
        <p:xfrm>
          <a:off x="1024569" y="1215425"/>
          <a:ext cx="10565176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82588">
                  <a:extLst>
                    <a:ext uri="{9D8B030D-6E8A-4147-A177-3AD203B41FA5}">
                      <a16:colId xmlns:a16="http://schemas.microsoft.com/office/drawing/2014/main" val="46178083"/>
                    </a:ext>
                  </a:extLst>
                </a:gridCol>
                <a:gridCol w="5282588">
                  <a:extLst>
                    <a:ext uri="{9D8B030D-6E8A-4147-A177-3AD203B41FA5}">
                      <a16:colId xmlns:a16="http://schemas.microsoft.com/office/drawing/2014/main" val="4135851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1. AMAÇ VE HEDEFLER</a:t>
                      </a:r>
                    </a:p>
                    <a:p>
                      <a:r>
                        <a:rPr lang="tr-TR" dirty="0" smtClean="0"/>
                        <a:t> Standart 1. Kurumsal Amaç ve Hedefler</a:t>
                      </a:r>
                    </a:p>
                    <a:p>
                      <a:r>
                        <a:rPr lang="tr-TR" dirty="0" smtClean="0"/>
                        <a:t>Standart 2. Eğitim Programının Amaç ve Hedefleri</a:t>
                      </a:r>
                    </a:p>
                    <a:p>
                      <a:r>
                        <a:rPr lang="tr-TR" dirty="0" smtClean="0"/>
                        <a:t>Standart 3. Performans Değerlendirmesi</a:t>
                      </a:r>
                    </a:p>
                    <a:p>
                      <a:r>
                        <a:rPr lang="tr-TR" dirty="0" smtClean="0"/>
                        <a:t>2. ÖRGÜTLENME VE YÖNETİM</a:t>
                      </a:r>
                    </a:p>
                    <a:p>
                      <a:r>
                        <a:rPr lang="tr-TR" dirty="0" smtClean="0"/>
                        <a:t>Standart 4. Fakülte ve Üniversite Arasındaki İlişkiler</a:t>
                      </a:r>
                    </a:p>
                    <a:p>
                      <a:r>
                        <a:rPr lang="tr-TR" dirty="0" smtClean="0"/>
                        <a:t>Standart 5. Fakülte ve Sağlık Hizmet Kuruluşları Arasındaki İlişkiler</a:t>
                      </a:r>
                    </a:p>
                    <a:p>
                      <a:r>
                        <a:rPr lang="tr-TR" dirty="0" smtClean="0"/>
                        <a:t>Standart 6. Fakültenin Örgütlenmesi ve Yönetimi</a:t>
                      </a:r>
                    </a:p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3. LİSANS EĞİTİM PROGRAMI</a:t>
                      </a:r>
                    </a:p>
                    <a:p>
                      <a:r>
                        <a:rPr lang="tr-TR" dirty="0" smtClean="0"/>
                        <a:t>Standart 7. Lisans Eğitim Programı</a:t>
                      </a:r>
                    </a:p>
                    <a:p>
                      <a:r>
                        <a:rPr lang="tr-TR" dirty="0" smtClean="0"/>
                        <a:t>Standart 8. Stajlar ve mezuniyet projesi</a:t>
                      </a:r>
                    </a:p>
                    <a:p>
                      <a:r>
                        <a:rPr lang="tr-TR" dirty="0" smtClean="0"/>
                        <a:t>Standart 9. Öğretim ve Öğrenim Süreçleri</a:t>
                      </a:r>
                    </a:p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Standart 10. Öğrenme Durumunun Değerlendirilmesi</a:t>
                      </a:r>
                    </a:p>
                    <a:p>
                      <a:r>
                        <a:rPr lang="tr-TR" dirty="0" smtClean="0"/>
                        <a:t>Standart 11. Lisans Eğitim Programının Değerlendirilmesi ve Sürekli İyileştirme</a:t>
                      </a:r>
                    </a:p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4. ÖĞRENCİ</a:t>
                      </a:r>
                    </a:p>
                    <a:p>
                      <a:r>
                        <a:rPr lang="tr-TR" dirty="0" smtClean="0"/>
                        <a:t>Standart 12. Öğrenci Hizmetleri</a:t>
                      </a:r>
                    </a:p>
                    <a:p>
                      <a:r>
                        <a:rPr lang="tr-TR" dirty="0" smtClean="0"/>
                        <a:t>Standart 13. Öğrenci Temsili</a:t>
                      </a:r>
                    </a:p>
                    <a:p>
                      <a:r>
                        <a:rPr lang="tr-TR" dirty="0" smtClean="0"/>
                        <a:t>Standart 14. Öğrenci/Öğretim Elemanı İlişkileri</a:t>
                      </a:r>
                    </a:p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5. EĞİTİM ÖĞRETİM KADROSU</a:t>
                      </a:r>
                    </a:p>
                    <a:p>
                      <a:r>
                        <a:rPr lang="tr-TR" dirty="0" smtClean="0"/>
                        <a:t>Standart 15. Öğretim Elemanı</a:t>
                      </a:r>
                    </a:p>
                    <a:p>
                      <a:r>
                        <a:rPr lang="tr-TR" dirty="0" smtClean="0"/>
                        <a:t>Standart 16. Öğretim Elemanlarının Değerlendirilmesi</a:t>
                      </a:r>
                    </a:p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6. TESİSLER VE ÖĞRENME KAYNAKLARI</a:t>
                      </a:r>
                    </a:p>
                    <a:p>
                      <a:r>
                        <a:rPr lang="tr-TR" dirty="0" smtClean="0"/>
                        <a:t>Standart 17. Öğrenme Kaynakları</a:t>
                      </a:r>
                    </a:p>
                    <a:p>
                      <a:r>
                        <a:rPr lang="tr-TR" dirty="0" smtClean="0"/>
                        <a:t>Standart 18. Fiziksel Tesis ve Olanaklar</a:t>
                      </a:r>
                    </a:p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7. MALİ KAYNAKLAR</a:t>
                      </a:r>
                    </a:p>
                    <a:p>
                      <a:r>
                        <a:rPr lang="tr-TR" dirty="0" smtClean="0"/>
                        <a:t>Standart 19. Mali Kaynaklar</a:t>
                      </a:r>
                    </a:p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61269"/>
                  </a:ext>
                </a:extLst>
              </a:tr>
            </a:tbl>
          </a:graphicData>
        </a:graphic>
      </p:graphicFrame>
      <p:sp>
        <p:nvSpPr>
          <p:cNvPr id="5" name="Metin kutusu 4"/>
          <p:cNvSpPr txBox="1"/>
          <p:nvPr/>
        </p:nvSpPr>
        <p:spPr>
          <a:xfrm>
            <a:off x="1597447" y="630650"/>
            <a:ext cx="7061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</a:rPr>
              <a:t>AKREDİTASYON STANDARTLARI</a:t>
            </a:r>
            <a:endParaRPr lang="tr-T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5837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558886" y="1829431"/>
            <a:ext cx="85270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1.	Anadolu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  <a:p>
            <a:r>
              <a:rPr lang="tr-TR" dirty="0"/>
              <a:t>2.	</a:t>
            </a:r>
            <a:r>
              <a:rPr lang="tr-TR" dirty="0">
                <a:solidFill>
                  <a:srgbClr val="FF0000"/>
                </a:solidFill>
              </a:rPr>
              <a:t>Ankara Üniversitesi</a:t>
            </a:r>
          </a:p>
          <a:p>
            <a:r>
              <a:rPr lang="tr-TR" dirty="0">
                <a:solidFill>
                  <a:srgbClr val="FF0000"/>
                </a:solidFill>
              </a:rPr>
              <a:t>Eczacılık Fakültesi	</a:t>
            </a:r>
            <a:r>
              <a:rPr lang="tr-TR" dirty="0" smtClean="0">
                <a:solidFill>
                  <a:srgbClr val="FF0000"/>
                </a:solidFill>
              </a:rPr>
              <a:t>			Tam </a:t>
            </a:r>
            <a:r>
              <a:rPr lang="tr-TR" dirty="0">
                <a:solidFill>
                  <a:srgbClr val="FF0000"/>
                </a:solidFill>
              </a:rPr>
              <a:t>Akreditasyon	</a:t>
            </a:r>
            <a:r>
              <a:rPr lang="tr-TR" dirty="0" smtClean="0">
                <a:solidFill>
                  <a:srgbClr val="FF0000"/>
                </a:solidFill>
              </a:rPr>
              <a:t>		06.01.2015 </a:t>
            </a:r>
            <a:r>
              <a:rPr lang="tr-TR" dirty="0">
                <a:solidFill>
                  <a:srgbClr val="FF0000"/>
                </a:solidFill>
              </a:rPr>
              <a:t>- 06.01.2022</a:t>
            </a:r>
          </a:p>
          <a:p>
            <a:r>
              <a:rPr lang="tr-TR" dirty="0"/>
              <a:t>3.	Ege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  <a:p>
            <a:r>
              <a:rPr lang="tr-TR" dirty="0"/>
              <a:t>4.	Gazi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  <a:p>
            <a:r>
              <a:rPr lang="tr-TR" dirty="0"/>
              <a:t>5.	Hacettepe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  <a:p>
            <a:r>
              <a:rPr lang="tr-TR" dirty="0"/>
              <a:t>6.	İstanbul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  <a:p>
            <a:r>
              <a:rPr lang="tr-TR" dirty="0"/>
              <a:t>7.	Marmara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06.01.2015 </a:t>
            </a:r>
            <a:r>
              <a:rPr lang="tr-TR" dirty="0"/>
              <a:t>- 06.01.2022</a:t>
            </a:r>
          </a:p>
        </p:txBody>
      </p:sp>
      <p:sp>
        <p:nvSpPr>
          <p:cNvPr id="5" name="Dikdörtgen 4"/>
          <p:cNvSpPr/>
          <p:nvPr/>
        </p:nvSpPr>
        <p:spPr>
          <a:xfrm>
            <a:off x="396607" y="738130"/>
            <a:ext cx="10851615" cy="4516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400" b="1" dirty="0" smtClean="0"/>
              <a:t>ECZAKDER Tarafından Akreditasyon Verilen Eczacılık Lisans Programları</a:t>
            </a:r>
            <a:r>
              <a:rPr lang="tr-TR" sz="2400" b="1" dirty="0"/>
              <a:t> 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618224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134737" y="1166843"/>
            <a:ext cx="101906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8.	Atatürk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	Tam </a:t>
            </a:r>
            <a:r>
              <a:rPr lang="tr-TR" dirty="0"/>
              <a:t>Akreditasyon	</a:t>
            </a:r>
            <a:r>
              <a:rPr lang="tr-TR" dirty="0" smtClean="0"/>
              <a:t>			21.01.2016 </a:t>
            </a:r>
            <a:r>
              <a:rPr lang="tr-TR" dirty="0"/>
              <a:t>- 21.01.2022</a:t>
            </a:r>
          </a:p>
          <a:p>
            <a:r>
              <a:rPr lang="tr-TR" dirty="0"/>
              <a:t>9.	Yeditepe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	Tam </a:t>
            </a:r>
            <a:r>
              <a:rPr lang="tr-TR" dirty="0"/>
              <a:t>Akreditasyon	</a:t>
            </a:r>
            <a:r>
              <a:rPr lang="tr-TR" dirty="0" smtClean="0"/>
              <a:t>			21.01.2016 </a:t>
            </a:r>
            <a:r>
              <a:rPr lang="tr-TR" dirty="0"/>
              <a:t>- 21.01.2022</a:t>
            </a:r>
          </a:p>
          <a:p>
            <a:r>
              <a:rPr lang="tr-TR" dirty="0"/>
              <a:t>10.	Erciyes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	Tam </a:t>
            </a:r>
            <a:r>
              <a:rPr lang="tr-TR" dirty="0"/>
              <a:t>Akreditasyon	</a:t>
            </a:r>
            <a:r>
              <a:rPr lang="tr-TR" dirty="0" smtClean="0"/>
              <a:t>			21.01.2016 </a:t>
            </a:r>
            <a:r>
              <a:rPr lang="tr-TR" dirty="0"/>
              <a:t>- 21.01.2022</a:t>
            </a:r>
          </a:p>
          <a:p>
            <a:r>
              <a:rPr lang="tr-TR" dirty="0"/>
              <a:t>11.	Mersin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	Tam </a:t>
            </a:r>
            <a:r>
              <a:rPr lang="tr-TR" dirty="0"/>
              <a:t>Akreditasyon	</a:t>
            </a:r>
            <a:r>
              <a:rPr lang="tr-TR" dirty="0" smtClean="0"/>
              <a:t>			24.01.2019 </a:t>
            </a:r>
            <a:r>
              <a:rPr lang="tr-TR" dirty="0"/>
              <a:t>- 24.01.2025</a:t>
            </a:r>
          </a:p>
          <a:p>
            <a:r>
              <a:rPr lang="tr-TR" dirty="0"/>
              <a:t>12.	İstanbul </a:t>
            </a:r>
            <a:r>
              <a:rPr lang="tr-TR" dirty="0" err="1"/>
              <a:t>Medipol</a:t>
            </a:r>
            <a:r>
              <a:rPr lang="tr-TR" dirty="0"/>
              <a:t> Üniversitesi</a:t>
            </a:r>
          </a:p>
          <a:p>
            <a:r>
              <a:rPr lang="tr-TR" dirty="0"/>
              <a:t>Eczacılık Fakültesi	</a:t>
            </a:r>
            <a:r>
              <a:rPr lang="tr-TR" dirty="0" smtClean="0"/>
              <a:t>				Tam </a:t>
            </a:r>
            <a:r>
              <a:rPr lang="tr-TR" dirty="0"/>
              <a:t>Akreditasyon	</a:t>
            </a:r>
            <a:r>
              <a:rPr lang="tr-TR" dirty="0" smtClean="0"/>
              <a:t>			24.01.2019 </a:t>
            </a:r>
            <a:r>
              <a:rPr lang="tr-TR" dirty="0"/>
              <a:t>- 24.01.2025</a:t>
            </a:r>
          </a:p>
          <a:p>
            <a:pPr marL="342900" indent="-342900">
              <a:buAutoNum type="arabicPlain" startAt="13"/>
            </a:pPr>
            <a:r>
              <a:rPr lang="tr-TR" dirty="0" smtClean="0"/>
              <a:t>Karadeniz </a:t>
            </a:r>
            <a:r>
              <a:rPr lang="tr-TR" dirty="0"/>
              <a:t>Teknik Üniversitesi </a:t>
            </a:r>
            <a:r>
              <a:rPr lang="tr-TR" dirty="0" smtClean="0"/>
              <a:t>	</a:t>
            </a:r>
            <a:r>
              <a:rPr lang="tr-TR" dirty="0"/>
              <a:t>	Tam Akreditasyon	</a:t>
            </a:r>
            <a:r>
              <a:rPr lang="tr-TR" dirty="0" smtClean="0"/>
              <a:t>			27.01.2020 </a:t>
            </a:r>
            <a:r>
              <a:rPr lang="tr-TR" dirty="0"/>
              <a:t>- </a:t>
            </a:r>
            <a:r>
              <a:rPr lang="tr-TR" dirty="0" smtClean="0"/>
              <a:t>27.01.2026</a:t>
            </a:r>
          </a:p>
          <a:p>
            <a:r>
              <a:rPr lang="tr-TR" dirty="0"/>
              <a:t>Eczacılık Fakültesi</a:t>
            </a:r>
          </a:p>
          <a:p>
            <a:pPr marL="342900" indent="-342900">
              <a:buAutoNum type="arabicPlain" startAt="14"/>
            </a:pPr>
            <a:r>
              <a:rPr lang="tr-TR" dirty="0" smtClean="0"/>
              <a:t>Altınbaş </a:t>
            </a:r>
            <a:r>
              <a:rPr lang="tr-TR" dirty="0"/>
              <a:t>Üniversitesi 	</a:t>
            </a:r>
            <a:r>
              <a:rPr lang="tr-TR" dirty="0" smtClean="0"/>
              <a:t>			Tam </a:t>
            </a:r>
            <a:r>
              <a:rPr lang="tr-TR" dirty="0"/>
              <a:t>Akreditasyon	</a:t>
            </a:r>
            <a:r>
              <a:rPr lang="tr-TR" dirty="0" smtClean="0"/>
              <a:t>			27.01.2020 </a:t>
            </a:r>
            <a:r>
              <a:rPr lang="tr-TR" dirty="0"/>
              <a:t>- </a:t>
            </a:r>
            <a:r>
              <a:rPr lang="tr-TR" dirty="0" smtClean="0"/>
              <a:t>27.01.2026</a:t>
            </a:r>
          </a:p>
          <a:p>
            <a:r>
              <a:rPr lang="tr-TR" dirty="0"/>
              <a:t>Eczacılık Fakültesi</a:t>
            </a:r>
          </a:p>
          <a:p>
            <a:pPr marL="342900" indent="-342900">
              <a:buAutoNum type="arabicPlain" startAt="15"/>
            </a:pPr>
            <a:r>
              <a:rPr lang="tr-TR" dirty="0" err="1" smtClean="0"/>
              <a:t>Bezmialem</a:t>
            </a:r>
            <a:r>
              <a:rPr lang="tr-TR" dirty="0" smtClean="0"/>
              <a:t> </a:t>
            </a:r>
            <a:r>
              <a:rPr lang="tr-TR" dirty="0"/>
              <a:t>Vakıf Üniversitesi </a:t>
            </a:r>
            <a:r>
              <a:rPr lang="tr-TR" dirty="0" smtClean="0"/>
              <a:t>	</a:t>
            </a:r>
            <a:r>
              <a:rPr lang="tr-TR" dirty="0"/>
              <a:t>	</a:t>
            </a:r>
            <a:r>
              <a:rPr lang="tr-TR" dirty="0">
                <a:solidFill>
                  <a:srgbClr val="00B050"/>
                </a:solidFill>
              </a:rPr>
              <a:t>Koşullu Akreditasyon</a:t>
            </a:r>
            <a:r>
              <a:rPr lang="tr-TR" dirty="0"/>
              <a:t>	</a:t>
            </a:r>
            <a:r>
              <a:rPr lang="tr-TR" dirty="0" smtClean="0"/>
              <a:t>		06.06.2021 </a:t>
            </a:r>
            <a:r>
              <a:rPr lang="tr-TR" dirty="0"/>
              <a:t>- </a:t>
            </a:r>
            <a:r>
              <a:rPr lang="tr-TR" dirty="0" smtClean="0"/>
              <a:t>06.06.2023</a:t>
            </a:r>
          </a:p>
          <a:p>
            <a:r>
              <a:rPr lang="tr-TR" dirty="0"/>
              <a:t>Eczacılık Fakültesi</a:t>
            </a:r>
          </a:p>
        </p:txBody>
      </p:sp>
    </p:spTree>
    <p:extLst>
      <p:ext uri="{BB962C8B-B14F-4D97-AF65-F5344CB8AC3E}">
        <p14:creationId xmlns:p14="http://schemas.microsoft.com/office/powerpoint/2010/main" val="28779349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İçerik Yer Tutucusu 2"/>
          <p:cNvSpPr>
            <a:spLocks noGrp="1"/>
          </p:cNvSpPr>
          <p:nvPr>
            <p:ph idx="1"/>
          </p:nvPr>
        </p:nvSpPr>
        <p:spPr>
          <a:xfrm>
            <a:off x="748146" y="618837"/>
            <a:ext cx="10324722" cy="584661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altLang="tr-TR" sz="4500" b="1" dirty="0" smtClean="0">
                <a:solidFill>
                  <a:srgbClr val="FF0000"/>
                </a:solidFill>
              </a:rPr>
              <a:t>Ulusal Eczacılık Çekirdek Eğitim Programının Dayanakları</a:t>
            </a:r>
          </a:p>
          <a:p>
            <a:pPr eaLnBrk="1" hangingPunct="1"/>
            <a:endParaRPr lang="tr-TR" altLang="tr-TR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Eczacılar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Eczaneler Hakkında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Kanun/Yönetmelik,</a:t>
            </a:r>
          </a:p>
          <a:p>
            <a:pPr eaLnBrk="1" hangingPunct="1"/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Avrupa Birliği’nin 2005/36/EC sayılı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direktifi,</a:t>
            </a:r>
          </a:p>
          <a:p>
            <a:pPr eaLnBrk="1" hangingPunct="1"/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02 Şubat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2008, 31.12.2009 ve</a:t>
            </a:r>
            <a:r>
              <a:rPr lang="tr-TR" sz="3200" b="1" dirty="0"/>
              <a:t> </a:t>
            </a: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25 Mayıs 2018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tarihli Resmi </a:t>
            </a:r>
            <a:r>
              <a:rPr lang="tr-TR" altLang="tr-TR" sz="3200" dirty="0" err="1">
                <a:latin typeface="Arial" panose="020B0604020202020204" pitchFamily="34" charset="0"/>
                <a:cs typeface="Arial" panose="020B0604020202020204" pitchFamily="34" charset="0"/>
              </a:rPr>
              <a:t>Gazete’de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yayımlan “Doktorluk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, Hemşirelik, Ebelik, Diş Hekimliği, Veterinerlik,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Eczacılık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ve Mimarlık Eğitim Programlarının Asgari Eğitim Koşullarının Belirlenmesine Dair Yönetmelik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”,</a:t>
            </a:r>
          </a:p>
          <a:p>
            <a:endParaRPr lang="tr-TR" altLang="tr-T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 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Ulusal Eczacılık Eğitimi Programları Akreditasyon Standartları ve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Kılavuzları, </a:t>
            </a:r>
          </a:p>
          <a:p>
            <a:pPr eaLnBrk="1" hangingPunct="1"/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>Türkiye Yüksek Öğrenim Yeterlilikler 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Çerçevesi.</a:t>
            </a:r>
            <a: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altLang="tr-TR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alt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tr-TR" altLang="tr-TR" sz="1800" dirty="0"/>
              <a:t/>
            </a:r>
            <a:br>
              <a:rPr lang="tr-TR" altLang="tr-TR" sz="1800" dirty="0"/>
            </a:br>
            <a:endParaRPr lang="tr-TR" altLang="tr-TR" sz="1800" dirty="0"/>
          </a:p>
        </p:txBody>
      </p:sp>
    </p:spTree>
    <p:extLst>
      <p:ext uri="{BB962C8B-B14F-4D97-AF65-F5344CB8AC3E}">
        <p14:creationId xmlns:p14="http://schemas.microsoft.com/office/powerpoint/2010/main" val="99150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İçerik Yer Tutucusu 2"/>
          <p:cNvSpPr>
            <a:spLocks noGrp="1" noChangeArrowheads="1"/>
          </p:cNvSpPr>
          <p:nvPr>
            <p:ph idx="1"/>
          </p:nvPr>
        </p:nvSpPr>
        <p:spPr>
          <a:xfrm>
            <a:off x="1476260" y="1592498"/>
            <a:ext cx="7438019" cy="3230290"/>
          </a:xfrm>
        </p:spPr>
        <p:txBody>
          <a:bodyPr>
            <a:normAutofit fontScale="92500" lnSpcReduction="20000"/>
          </a:bodyPr>
          <a:lstStyle/>
          <a:p>
            <a:r>
              <a:rPr lang="tr-TR" altLang="en-US" sz="3500" b="1" dirty="0" err="1" smtClean="0">
                <a:solidFill>
                  <a:srgbClr val="FF0000"/>
                </a:solidFill>
              </a:rPr>
              <a:t>EczÇEP</a:t>
            </a:r>
            <a:r>
              <a:rPr lang="tr-TR" altLang="en-US" sz="3500" b="1" dirty="0" smtClean="0">
                <a:solidFill>
                  <a:srgbClr val="FF0000"/>
                </a:solidFill>
              </a:rPr>
              <a:t> </a:t>
            </a:r>
            <a:r>
              <a:rPr lang="tr-TR" altLang="en-US" sz="3500" b="1" dirty="0">
                <a:solidFill>
                  <a:srgbClr val="FF0000"/>
                </a:solidFill>
              </a:rPr>
              <a:t>i KİMLER KULLANACAK</a:t>
            </a:r>
          </a:p>
          <a:p>
            <a:endParaRPr lang="tr-TR" altLang="en-US" sz="1800" b="1" dirty="0">
              <a:solidFill>
                <a:srgbClr val="FF0000"/>
              </a:solidFill>
            </a:endParaRPr>
          </a:p>
          <a:p>
            <a:r>
              <a:rPr lang="tr-TR" altLang="en-US" sz="2000" b="1" dirty="0"/>
              <a:t>ÖĞRENCİLER</a:t>
            </a:r>
          </a:p>
          <a:p>
            <a:r>
              <a:rPr lang="tr-TR" altLang="en-US" sz="2000" b="1" dirty="0"/>
              <a:t>MEZUNLAR</a:t>
            </a:r>
          </a:p>
          <a:p>
            <a:r>
              <a:rPr lang="tr-TR" altLang="en-US" sz="2000" b="1" dirty="0"/>
              <a:t>MESLEK ÖRGÜTÜ, SİVİL TOPLUM KURULUŞLARI</a:t>
            </a:r>
          </a:p>
          <a:p>
            <a:r>
              <a:rPr lang="tr-TR" altLang="en-US" sz="2000" b="1" dirty="0"/>
              <a:t>SAĞLIK </a:t>
            </a:r>
            <a:r>
              <a:rPr lang="tr-TR" altLang="en-US" sz="2000" b="1" dirty="0" smtClean="0"/>
              <a:t>BAKANLIĞI-EUK</a:t>
            </a:r>
            <a:endParaRPr lang="tr-TR" altLang="en-US" sz="2000" b="1" dirty="0"/>
          </a:p>
          <a:p>
            <a:r>
              <a:rPr lang="tr-TR" altLang="en-US" sz="2000" b="1" dirty="0" smtClean="0"/>
              <a:t>YÖK</a:t>
            </a:r>
            <a:endParaRPr lang="tr-TR" altLang="en-US" sz="2000" b="1" dirty="0"/>
          </a:p>
          <a:p>
            <a:r>
              <a:rPr lang="tr-TR" altLang="en-US" sz="2000" b="1" dirty="0" smtClean="0"/>
              <a:t>ÖSYM</a:t>
            </a:r>
            <a:endParaRPr lang="tr-T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8852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Dikdörtgen 3"/>
          <p:cNvSpPr>
            <a:spLocks noChangeArrowheads="1"/>
          </p:cNvSpPr>
          <p:nvPr/>
        </p:nvSpPr>
        <p:spPr bwMode="auto">
          <a:xfrm>
            <a:off x="1077839" y="1684193"/>
            <a:ext cx="9005385" cy="3508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tr-TR" altLang="en-US" sz="2400" b="1" dirty="0">
                <a:solidFill>
                  <a:srgbClr val="FF0000"/>
                </a:solidFill>
              </a:rPr>
              <a:t>EczÇEP-2015’in 2 ana bileşeni, </a:t>
            </a:r>
            <a:r>
              <a:rPr lang="tr-TR" altLang="en-US" dirty="0"/>
              <a:t/>
            </a:r>
            <a:br>
              <a:rPr lang="tr-TR" altLang="en-US" dirty="0"/>
            </a:br>
            <a:endParaRPr lang="tr-TR" altLang="en-US" b="1" dirty="0">
              <a:solidFill>
                <a:srgbClr val="FF0000"/>
              </a:solidFill>
            </a:endParaRPr>
          </a:p>
          <a:p>
            <a:endParaRPr lang="tr-TR" altLang="en-US" b="1" dirty="0">
              <a:solidFill>
                <a:srgbClr val="FF0000"/>
              </a:solidFill>
            </a:endParaRPr>
          </a:p>
          <a:p>
            <a:pPr algn="just"/>
            <a:r>
              <a:rPr lang="tr-TR" altLang="en-US" b="1" dirty="0" smtClean="0">
                <a:solidFill>
                  <a:srgbClr val="FF0000"/>
                </a:solidFill>
              </a:rPr>
              <a:t>Mezun </a:t>
            </a:r>
            <a:r>
              <a:rPr lang="tr-TR" altLang="en-US" b="1" dirty="0">
                <a:solidFill>
                  <a:srgbClr val="FF0000"/>
                </a:solidFill>
              </a:rPr>
              <a:t>yeterlilikleri, </a:t>
            </a:r>
            <a:r>
              <a:rPr lang="tr-TR" altLang="en-US" dirty="0">
                <a:solidFill>
                  <a:srgbClr val="000000"/>
                </a:solidFill>
              </a:rPr>
              <a:t>Bir eczacının, Eczacılık Fakültesinden mezun olduğunda </a:t>
            </a:r>
            <a:r>
              <a:rPr lang="tr-TR" altLang="en-US" dirty="0" smtClean="0"/>
              <a:t>sahip olması gereken tutum ve özellikler (169)</a:t>
            </a:r>
            <a:endParaRPr lang="tr-TR" altLang="en-US" dirty="0"/>
          </a:p>
          <a:p>
            <a:pPr algn="just"/>
            <a:r>
              <a:rPr lang="tr-TR" altLang="en-US" dirty="0"/>
              <a:t> </a:t>
            </a:r>
            <a:br>
              <a:rPr lang="tr-TR" altLang="en-US" dirty="0"/>
            </a:br>
            <a:endParaRPr lang="tr-TR" altLang="en-US" dirty="0">
              <a:solidFill>
                <a:srgbClr val="000000"/>
              </a:solidFill>
            </a:endParaRPr>
          </a:p>
          <a:p>
            <a:pPr algn="just"/>
            <a:endParaRPr lang="tr-TR" altLang="en-US" b="1" dirty="0">
              <a:solidFill>
                <a:srgbClr val="FF0000"/>
              </a:solidFill>
            </a:endParaRPr>
          </a:p>
          <a:p>
            <a:pPr algn="just"/>
            <a:r>
              <a:rPr lang="tr-TR" altLang="en-US" b="1" dirty="0" smtClean="0">
                <a:solidFill>
                  <a:srgbClr val="FF0000"/>
                </a:solidFill>
              </a:rPr>
              <a:t>Mezun yetkinlikleri</a:t>
            </a:r>
            <a:r>
              <a:rPr lang="tr-TR" altLang="en-US" b="1" dirty="0">
                <a:solidFill>
                  <a:srgbClr val="FF0000"/>
                </a:solidFill>
              </a:rPr>
              <a:t>, </a:t>
            </a:r>
            <a:r>
              <a:rPr lang="tr-TR" altLang="en-US" dirty="0">
                <a:solidFill>
                  <a:srgbClr val="000000"/>
                </a:solidFill>
              </a:rPr>
              <a:t>mezun bir eczacının mesleğini icra ederken asgari olarak </a:t>
            </a:r>
            <a:r>
              <a:rPr lang="tr-TR" altLang="en-US" b="1" dirty="0"/>
              <a:t>hangi görevleri en az hangi düzeyde </a:t>
            </a:r>
            <a:r>
              <a:rPr lang="tr-TR" altLang="en-US" dirty="0">
                <a:solidFill>
                  <a:srgbClr val="000000"/>
                </a:solidFill>
              </a:rPr>
              <a:t>icra edeceğini ifade etmektedir. </a:t>
            </a:r>
            <a:r>
              <a:rPr lang="tr-TR" altLang="en-US" dirty="0" smtClean="0">
                <a:solidFill>
                  <a:srgbClr val="000000"/>
                </a:solidFill>
              </a:rPr>
              <a:t>(169+65 </a:t>
            </a:r>
            <a:r>
              <a:rPr lang="tr-TR" altLang="en-US" sz="1400" dirty="0" smtClean="0">
                <a:solidFill>
                  <a:srgbClr val="000000"/>
                </a:solidFill>
              </a:rPr>
              <a:t>(Semptomlar ve Klinik Durumlar) </a:t>
            </a:r>
            <a:r>
              <a:rPr lang="tr-TR" altLang="en-US" dirty="0" smtClean="0">
                <a:solidFill>
                  <a:srgbClr val="000000"/>
                </a:solidFill>
              </a:rPr>
              <a:t>=234)</a:t>
            </a:r>
            <a:endParaRPr lang="tr-TR" altLang="en-US" dirty="0">
              <a:solidFill>
                <a:srgbClr val="000000"/>
              </a:solidFill>
            </a:endParaRPr>
          </a:p>
          <a:p>
            <a:pPr algn="just"/>
            <a:endParaRPr lang="tr-TR" altLang="en-US" dirty="0"/>
          </a:p>
        </p:txBody>
      </p:sp>
    </p:spTree>
    <p:extLst>
      <p:ext uri="{BB962C8B-B14F-4D97-AF65-F5344CB8AC3E}">
        <p14:creationId xmlns:p14="http://schemas.microsoft.com/office/powerpoint/2010/main" val="20329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353" y="365125"/>
            <a:ext cx="11876183" cy="1325563"/>
          </a:xfrm>
        </p:spPr>
        <p:txBody>
          <a:bodyPr/>
          <a:lstStyle/>
          <a:p>
            <a:r>
              <a:rPr lang="tr-T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ÖRNEK YETKİNLİK BELİRTKE TABLOSU</a:t>
            </a:r>
            <a:endParaRPr lang="tr-T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782707"/>
              </p:ext>
            </p:extLst>
          </p:nvPr>
        </p:nvGraphicFramePr>
        <p:xfrm>
          <a:off x="974321" y="1690688"/>
          <a:ext cx="10207799" cy="4477229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5723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637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733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9557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Yetkinlik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u="none" strike="noStrike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Düzey </a:t>
                      </a:r>
                      <a:endParaRPr lang="tr-TR" sz="1400" b="1" i="0" u="none" strike="noStrike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u="none" strike="noStrike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Yeterlilik</a:t>
                      </a:r>
                      <a:endParaRPr lang="tr-TR" sz="1400" b="1" i="0" u="none" strike="noStrike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Alt Yeterlilik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b="1" u="none" strike="noStrike" dirty="0">
                          <a:solidFill>
                            <a:srgbClr val="C00000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Öğrenim Hedefleri</a:t>
                      </a:r>
                      <a:endParaRPr lang="tr-TR" sz="1400" b="1" i="0" u="none" strike="noStrike" dirty="0">
                        <a:solidFill>
                          <a:srgbClr val="C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9404"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tarama ve kaynak kullanımı yapar.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4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Ön okuma ve hazırlık yapar.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tarama kavramını açıklar.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518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Araştırma konusu ile ilgili anahtar kelimeleri belirler.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tarama nedenlerini sayar.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404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taraması için gerekli bilgi kaynaklarına ulaşır.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Literatür taramanın basamakları sayar ve açıklar.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9043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İleri düzey literatür tarama tekniklerini uygular.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Veritabanı kavramını örnekleriyle açıklar.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1379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Mümkün olan en fazla düzeyde kaynağa ulaşmaya çalışır.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Güncel verinin önemini açıklar.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703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Veri tabanlarını kullanır.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Atıf göstermenin önemini açıklar.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518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Kaynak kullanır.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Kaynakçasını uygun formatta hazırlar.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 dirty="0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Kaynağın kanıt düzeyini açıklar.</a:t>
                      </a:r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9703"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400" u="none" strike="noStrike"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Kullandığı bilgi hakkında atıf gösterir.</a:t>
                      </a:r>
                      <a:endParaRPr lang="tr-TR" sz="1400" b="0" i="0" u="none" strike="noStrike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t"/>
                      <a:endParaRPr lang="tr-TR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172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49966" y="2310859"/>
            <a:ext cx="2696751" cy="385091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Dikdörtgen 4"/>
          <p:cNvSpPr/>
          <p:nvPr/>
        </p:nvSpPr>
        <p:spPr>
          <a:xfrm>
            <a:off x="3005426" y="829109"/>
            <a:ext cx="5949950" cy="284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tr-TR" sz="2400" noProof="1" smtClean="0"/>
              <a:t>YETKİNLİKLER </a:t>
            </a:r>
            <a:r>
              <a:rPr lang="tr-TR" sz="2400" strike="noStrike" noProof="1" smtClean="0"/>
              <a:t>BELİRTKE TABLOLARI</a:t>
            </a:r>
            <a:endParaRPr lang="tr-TR" sz="2400" strike="noStrike" noProof="1"/>
          </a:p>
        </p:txBody>
      </p:sp>
    </p:spTree>
    <p:extLst>
      <p:ext uri="{BB962C8B-B14F-4D97-AF65-F5344CB8AC3E}">
        <p14:creationId xmlns:p14="http://schemas.microsoft.com/office/powerpoint/2010/main" val="11846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713802" y="658983"/>
            <a:ext cx="11028800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smtClean="0">
                <a:solidFill>
                  <a:srgbClr val="FF0000"/>
                </a:solidFill>
              </a:rPr>
              <a:t>NE ZAMAN </a:t>
            </a:r>
            <a:r>
              <a:rPr lang="tr-TR" sz="3000" b="1" dirty="0">
                <a:solidFill>
                  <a:srgbClr val="FF0000"/>
                </a:solidFill>
              </a:rPr>
              <a:t>ÇEP REVİZYONU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sz="30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000" dirty="0"/>
              <a:t>Mevcut </a:t>
            </a:r>
            <a:r>
              <a:rPr lang="tr-TR" sz="3000" dirty="0" err="1"/>
              <a:t>ÇEP’e</a:t>
            </a:r>
            <a:r>
              <a:rPr lang="tr-TR" sz="3000" dirty="0"/>
              <a:t> eklenmesi/değiştirilmesi gereken yeterlilikler  var ise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000" dirty="0" smtClean="0"/>
              <a:t>Mevcut </a:t>
            </a:r>
            <a:r>
              <a:rPr lang="tr-TR" sz="3000" dirty="0"/>
              <a:t>ÇEP </a:t>
            </a:r>
            <a:r>
              <a:rPr lang="tr-TR" sz="3000" dirty="0" smtClean="0"/>
              <a:t>in uygulanmasında </a:t>
            </a:r>
            <a:r>
              <a:rPr lang="tr-TR" sz="3000" dirty="0"/>
              <a:t>güçlük yaşanıyor </a:t>
            </a:r>
            <a:r>
              <a:rPr lang="tr-TR" sz="3000" dirty="0" smtClean="0"/>
              <a:t>ise</a:t>
            </a:r>
          </a:p>
          <a:p>
            <a:pPr indent="-457200">
              <a:buFont typeface="Wingdings" panose="05000000000000000000" pitchFamily="2" charset="2"/>
              <a:buChar char="Ø"/>
            </a:pPr>
            <a:r>
              <a:rPr lang="tr-TR" sz="3200" dirty="0" smtClean="0"/>
              <a:t>Mevcut Yeterliliklerin düzeylerinin </a:t>
            </a:r>
            <a:r>
              <a:rPr lang="tr-TR" sz="3200" dirty="0"/>
              <a:t>revize edilmesi </a:t>
            </a:r>
            <a:r>
              <a:rPr lang="tr-TR" sz="3200" dirty="0" smtClean="0"/>
              <a:t>gerekliliği varsa,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000" dirty="0" smtClean="0"/>
              <a:t>Mevzuat ve Uygulama değişiklikleri varsa,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3000" b="1" dirty="0" smtClean="0">
                <a:solidFill>
                  <a:srgbClr val="FF0000"/>
                </a:solidFill>
              </a:rPr>
              <a:t>2 yılda bir</a:t>
            </a:r>
            <a:endParaRPr lang="tr-TR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19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2714</TotalTime>
  <Words>1882</Words>
  <Application>Microsoft Office PowerPoint</Application>
  <PresentationFormat>Geniş ekran</PresentationFormat>
  <Paragraphs>301</Paragraphs>
  <Slides>32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40" baseType="lpstr">
      <vt:lpstr>Arial</vt:lpstr>
      <vt:lpstr>Calibri</vt:lpstr>
      <vt:lpstr>Garamond</vt:lpstr>
      <vt:lpstr>MS Mincho</vt:lpstr>
      <vt:lpstr>Times New Roman</vt:lpstr>
      <vt:lpstr>Verdana</vt:lpstr>
      <vt:lpstr>Wingdings</vt:lpstr>
      <vt:lpstr>Organik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ÖRNEK YETKİNLİK BELİRTKE TABLOSU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GEP GELİŞTİRİLMİŞ EĞİTİM PROGRAMI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gülbin özçelikay</cp:lastModifiedBy>
  <cp:revision>241</cp:revision>
  <dcterms:created xsi:type="dcterms:W3CDTF">2019-06-16T13:19:31Z</dcterms:created>
  <dcterms:modified xsi:type="dcterms:W3CDTF">2021-10-05T05:33:47Z</dcterms:modified>
</cp:coreProperties>
</file>