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sldIdLst>
    <p:sldId id="256" r:id="rId2"/>
    <p:sldId id="257" r:id="rId3"/>
    <p:sldId id="258" r:id="rId4"/>
    <p:sldId id="259" r:id="rId5"/>
    <p:sldId id="260" r:id="rId6"/>
    <p:sldId id="261" r:id="rId7"/>
    <p:sldId id="262" r:id="rId8"/>
    <p:sldId id="263" r:id="rId9"/>
    <p:sldId id="264" r:id="rId10"/>
    <p:sldId id="265" r:id="rId11"/>
    <p:sldId id="268" r:id="rId12"/>
    <p:sldId id="269" r:id="rId13"/>
    <p:sldId id="288" r:id="rId14"/>
    <p:sldId id="277" r:id="rId15"/>
    <p:sldId id="289" r:id="rId16"/>
    <p:sldId id="278" r:id="rId17"/>
    <p:sldId id="279" r:id="rId18"/>
    <p:sldId id="280" r:id="rId19"/>
    <p:sldId id="281" r:id="rId20"/>
    <p:sldId id="282" r:id="rId21"/>
    <p:sldId id="283" r:id="rId22"/>
    <p:sldId id="284" r:id="rId23"/>
    <p:sldId id="290" r:id="rId24"/>
    <p:sldId id="285" r:id="rId25"/>
    <p:sldId id="296" r:id="rId26"/>
    <p:sldId id="297" r:id="rId27"/>
    <p:sldId id="298" r:id="rId28"/>
    <p:sldId id="299" r:id="rId29"/>
  </p:sldIdLst>
  <p:sldSz cx="9144000" cy="6858000" type="screen4x3"/>
  <p:notesSz cx="6796088"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54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CB4D0EF-314D-454F-A800-6F4C563E4005}" type="datetimeFigureOut">
              <a:rPr lang="tr-TR" smtClean="0"/>
              <a:pPr/>
              <a:t>21.11.2017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5409E25-A34B-4411-A557-55511D55034E}"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CB4D0EF-314D-454F-A800-6F4C563E4005}" type="datetimeFigureOut">
              <a:rPr lang="tr-TR" smtClean="0"/>
              <a:pPr/>
              <a:t>21.11.2017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5409E25-A34B-4411-A557-55511D55034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CB4D0EF-314D-454F-A800-6F4C563E4005}" type="datetimeFigureOut">
              <a:rPr lang="tr-TR" smtClean="0"/>
              <a:pPr/>
              <a:t>21.11.2017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5409E25-A34B-4411-A557-55511D55034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CB4D0EF-314D-454F-A800-6F4C563E4005}" type="datetimeFigureOut">
              <a:rPr lang="tr-TR" smtClean="0"/>
              <a:pPr/>
              <a:t>21.11.2017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5409E25-A34B-4411-A557-55511D55034E}"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CB4D0EF-314D-454F-A800-6F4C563E4005}" type="datetimeFigureOut">
              <a:rPr lang="tr-TR" smtClean="0"/>
              <a:pPr/>
              <a:t>21.11.2017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5409E25-A34B-4411-A557-55511D55034E}"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CB4D0EF-314D-454F-A800-6F4C563E4005}" type="datetimeFigureOut">
              <a:rPr lang="tr-TR" smtClean="0"/>
              <a:pPr/>
              <a:t>21.11.2017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5409E25-A34B-4411-A557-55511D55034E}"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CB4D0EF-314D-454F-A800-6F4C563E4005}" type="datetimeFigureOut">
              <a:rPr lang="tr-TR" smtClean="0"/>
              <a:pPr/>
              <a:t>21.11.2017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85409E25-A34B-4411-A557-55511D55034E}"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CB4D0EF-314D-454F-A800-6F4C563E4005}" type="datetimeFigureOut">
              <a:rPr lang="tr-TR" smtClean="0"/>
              <a:pPr/>
              <a:t>21.11.2017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85409E25-A34B-4411-A557-55511D55034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CB4D0EF-314D-454F-A800-6F4C563E4005}" type="datetimeFigureOut">
              <a:rPr lang="tr-TR" smtClean="0"/>
              <a:pPr/>
              <a:t>21.11.2017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85409E25-A34B-4411-A557-55511D55034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CB4D0EF-314D-454F-A800-6F4C563E4005}" type="datetimeFigureOut">
              <a:rPr lang="tr-TR" smtClean="0"/>
              <a:pPr/>
              <a:t>21.11.2017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5409E25-A34B-4411-A557-55511D55034E}"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CB4D0EF-314D-454F-A800-6F4C563E4005}" type="datetimeFigureOut">
              <a:rPr lang="tr-TR" smtClean="0"/>
              <a:pPr/>
              <a:t>21.11.2017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5409E25-A34B-4411-A557-55511D55034E}"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B4D0EF-314D-454F-A800-6F4C563E4005}" type="datetimeFigureOut">
              <a:rPr lang="tr-TR" smtClean="0"/>
              <a:pPr/>
              <a:t>21.11.2017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409E25-A34B-4411-A557-55511D55034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pPr algn="ctr"/>
            <a:r>
              <a:rPr lang="tr-TR" dirty="0" smtClean="0"/>
              <a:t>PERSONEL YÖNETİMİNDE</a:t>
            </a:r>
            <a:br>
              <a:rPr lang="tr-TR" dirty="0" smtClean="0"/>
            </a:br>
            <a:r>
              <a:rPr lang="tr-TR" dirty="0" smtClean="0"/>
              <a:t> </a:t>
            </a:r>
            <a:r>
              <a:rPr lang="tr-TR" dirty="0" smtClean="0"/>
              <a:t>ETİK DENETİM</a:t>
            </a:r>
            <a:endParaRPr lang="tr-TR" dirty="0"/>
          </a:p>
        </p:txBody>
      </p:sp>
      <p:sp>
        <p:nvSpPr>
          <p:cNvPr id="3" name="2 Alt Başlık"/>
          <p:cNvSpPr>
            <a:spLocks noGrp="1"/>
          </p:cNvSpPr>
          <p:nvPr>
            <p:ph type="subTitle" idx="1"/>
          </p:nvPr>
        </p:nvSpPr>
        <p:spPr>
          <a:xfrm>
            <a:off x="539552" y="4077072"/>
            <a:ext cx="7854696" cy="1752600"/>
          </a:xfrm>
        </p:spPr>
        <p:txBody>
          <a:bodyPr>
            <a:normAutofit/>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1124744"/>
            <a:ext cx="8229600" cy="1143000"/>
          </a:xfrm>
        </p:spPr>
        <p:txBody>
          <a:bodyPr>
            <a:normAutofit fontScale="90000"/>
          </a:bodyPr>
          <a:lstStyle/>
          <a:p>
            <a:pPr algn="ct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endParaRPr lang="tr-TR" dirty="0"/>
          </a:p>
        </p:txBody>
      </p:sp>
      <p:sp>
        <p:nvSpPr>
          <p:cNvPr id="3" name="2 İçerik Yer Tutucusu"/>
          <p:cNvSpPr>
            <a:spLocks noGrp="1"/>
          </p:cNvSpPr>
          <p:nvPr>
            <p:ph idx="1"/>
          </p:nvPr>
        </p:nvSpPr>
        <p:spPr>
          <a:xfrm>
            <a:off x="683568" y="1124744"/>
            <a:ext cx="8229600" cy="4525963"/>
          </a:xfrm>
        </p:spPr>
        <p:txBody>
          <a:bodyPr>
            <a:normAutofit lnSpcReduction="10000"/>
          </a:bodyPr>
          <a:lstStyle/>
          <a:p>
            <a:pPr algn="just">
              <a:buNone/>
            </a:pPr>
            <a:r>
              <a:rPr lang="tr-TR" dirty="0" smtClean="0"/>
              <a:t>Öyleyse etik nedir?</a:t>
            </a:r>
          </a:p>
          <a:p>
            <a:pPr algn="just"/>
            <a:r>
              <a:rPr lang="tr-TR" dirty="0" smtClean="0"/>
              <a:t>Ahlak </a:t>
            </a:r>
            <a:r>
              <a:rPr lang="tr-TR" dirty="0" smtClean="0"/>
              <a:t>üzerinde düşünebilme etkinliğidir.</a:t>
            </a:r>
          </a:p>
          <a:p>
            <a:pPr algn="just"/>
            <a:r>
              <a:rPr lang="tr-TR" dirty="0" smtClean="0"/>
              <a:t>Etik</a:t>
            </a:r>
            <a:r>
              <a:rPr lang="tr-TR" dirty="0"/>
              <a:t>, pratik bir etkinlik alanı olan ahlakı teorik bir </a:t>
            </a:r>
            <a:r>
              <a:rPr lang="tr-TR" dirty="0" smtClean="0"/>
              <a:t>disiplinidir</a:t>
            </a:r>
          </a:p>
          <a:p>
            <a:pPr algn="just"/>
            <a:r>
              <a:rPr lang="tr-TR" dirty="0" smtClean="0"/>
              <a:t>Görevi </a:t>
            </a:r>
            <a:r>
              <a:rPr lang="tr-TR" dirty="0" smtClean="0"/>
              <a:t>herhangi bir türde ahlak geliştirmek, ahlak kurallarına uyulmasını öğütlemek değil, tam tersine ahlaksal bağıntıların üzerine genel bir görüş elde etmek, ahlak üzerine düşünmektir.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KAMU YÖNETİMİNDE ETİK</a:t>
            </a:r>
            <a:endParaRPr lang="tr-TR" dirty="0"/>
          </a:p>
        </p:txBody>
      </p:sp>
      <p:sp>
        <p:nvSpPr>
          <p:cNvPr id="3" name="2 İçerik Yer Tutucusu"/>
          <p:cNvSpPr>
            <a:spLocks noGrp="1"/>
          </p:cNvSpPr>
          <p:nvPr>
            <p:ph idx="1"/>
          </p:nvPr>
        </p:nvSpPr>
        <p:spPr/>
        <p:txBody>
          <a:bodyPr/>
          <a:lstStyle/>
          <a:p>
            <a:pPr algn="just">
              <a:buNone/>
            </a:pPr>
            <a:r>
              <a:rPr lang="tr-TR" dirty="0" smtClean="0"/>
              <a:t>2 </a:t>
            </a:r>
            <a:r>
              <a:rPr lang="tr-TR" dirty="0" smtClean="0"/>
              <a:t>görüş:</a:t>
            </a:r>
          </a:p>
          <a:p>
            <a:pPr algn="just"/>
            <a:r>
              <a:rPr lang="tr-TR" dirty="0" smtClean="0"/>
              <a:t>A- 1940’lı yıllarda doğdu</a:t>
            </a:r>
          </a:p>
          <a:p>
            <a:pPr algn="just"/>
            <a:r>
              <a:rPr lang="tr-TR" dirty="0" smtClean="0"/>
              <a:t>B- 1970’li yıllarda doğdu</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Yönetişim Düzleminde Kamu Etiğine Dair Tanımlar</a:t>
            </a:r>
            <a:endParaRPr lang="tr-TR" dirty="0"/>
          </a:p>
        </p:txBody>
      </p:sp>
      <p:sp>
        <p:nvSpPr>
          <p:cNvPr id="3" name="2 İçerik Yer Tutucusu"/>
          <p:cNvSpPr>
            <a:spLocks noGrp="1"/>
          </p:cNvSpPr>
          <p:nvPr>
            <p:ph idx="1"/>
          </p:nvPr>
        </p:nvSpPr>
        <p:spPr/>
        <p:txBody>
          <a:bodyPr>
            <a:normAutofit fontScale="92500" lnSpcReduction="10000"/>
          </a:bodyPr>
          <a:lstStyle/>
          <a:p>
            <a:pPr algn="just"/>
            <a:r>
              <a:rPr lang="tr-TR" b="1" dirty="0" smtClean="0"/>
              <a:t>Kamu hizmeti etiği</a:t>
            </a:r>
            <a:r>
              <a:rPr lang="tr-TR" dirty="0" smtClean="0"/>
              <a:t>, kamu hizmetinde karar alma ve uygulama süreçlerinde rol alan kamu görevlileri tarafından uyulması gereken etik ilke ve kurallardır.</a:t>
            </a:r>
          </a:p>
          <a:p>
            <a:pPr algn="just"/>
            <a:r>
              <a:rPr lang="tr-TR" b="1" dirty="0" smtClean="0"/>
              <a:t>Etik Kamu Yönetimi</a:t>
            </a:r>
            <a:r>
              <a:rPr lang="tr-TR" dirty="0" smtClean="0"/>
              <a:t>; Kamu görevlilerinin kamusal işleri yerine getirirken tarafsızlık, nesnellik ve dürüstlük ilkeleri çerçevesinde bulundukları makamı kişisel, özel, maddi veya partizan bir kazanç kullanmaktan çekindikleri bir yönetim anlayışıdır (</a:t>
            </a:r>
            <a:r>
              <a:rPr lang="tr-TR" dirty="0" err="1" smtClean="0"/>
              <a:t>Kernaghan</a:t>
            </a:r>
            <a:r>
              <a:rPr lang="tr-TR" dirty="0" smtClean="0"/>
              <a:t> ve </a:t>
            </a:r>
            <a:r>
              <a:rPr lang="tr-TR" dirty="0" err="1" smtClean="0"/>
              <a:t>Dwivedi</a:t>
            </a:r>
            <a:r>
              <a:rPr lang="tr-TR" dirty="0" smtClean="0"/>
              <a:t>, 1983).</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OECD’nin ETİK KODLARI</a:t>
            </a:r>
            <a:endParaRPr lang="tr-TR" dirty="0"/>
          </a:p>
        </p:txBody>
      </p:sp>
      <p:sp>
        <p:nvSpPr>
          <p:cNvPr id="3" name="2 İçerik Yer Tutucusu"/>
          <p:cNvSpPr>
            <a:spLocks noGrp="1"/>
          </p:cNvSpPr>
          <p:nvPr>
            <p:ph idx="1"/>
          </p:nvPr>
        </p:nvSpPr>
        <p:spPr/>
        <p:txBody>
          <a:bodyPr>
            <a:normAutofit lnSpcReduction="10000"/>
          </a:bodyPr>
          <a:lstStyle/>
          <a:p>
            <a:r>
              <a:rPr lang="tr-TR" dirty="0" smtClean="0"/>
              <a:t>Tarafsızlık </a:t>
            </a:r>
          </a:p>
          <a:p>
            <a:r>
              <a:rPr lang="tr-TR" dirty="0" smtClean="0"/>
              <a:t>Yasallık</a:t>
            </a:r>
          </a:p>
          <a:p>
            <a:r>
              <a:rPr lang="tr-TR" dirty="0" smtClean="0"/>
              <a:t>Dürüstlük</a:t>
            </a:r>
          </a:p>
          <a:p>
            <a:r>
              <a:rPr lang="tr-TR" dirty="0" smtClean="0"/>
              <a:t>Şeffaflık/Saydamlık</a:t>
            </a:r>
          </a:p>
          <a:p>
            <a:r>
              <a:rPr lang="tr-TR" dirty="0" smtClean="0"/>
              <a:t>Etkinlik</a:t>
            </a:r>
          </a:p>
          <a:p>
            <a:r>
              <a:rPr lang="tr-TR" dirty="0" smtClean="0"/>
              <a:t>Eşitlik</a:t>
            </a:r>
          </a:p>
          <a:p>
            <a:r>
              <a:rPr lang="tr-TR" dirty="0" smtClean="0"/>
              <a:t>Sorumluluk</a:t>
            </a:r>
          </a:p>
          <a:p>
            <a:r>
              <a:rPr lang="tr-TR" dirty="0" smtClean="0"/>
              <a:t>Adalet</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Başbakanlık Kamu Görevlileri Etik Kurulu</a:t>
            </a:r>
            <a:endParaRPr lang="tr-TR" dirty="0"/>
          </a:p>
        </p:txBody>
      </p:sp>
      <p:sp>
        <p:nvSpPr>
          <p:cNvPr id="3" name="2 İçerik Yer Tutucusu"/>
          <p:cNvSpPr>
            <a:spLocks noGrp="1"/>
          </p:cNvSpPr>
          <p:nvPr>
            <p:ph idx="1"/>
          </p:nvPr>
        </p:nvSpPr>
        <p:spPr/>
        <p:txBody>
          <a:bodyPr>
            <a:normAutofit fontScale="92500" lnSpcReduction="10000"/>
          </a:bodyPr>
          <a:lstStyle/>
          <a:p>
            <a:pPr algn="just"/>
            <a:r>
              <a:rPr lang="tr-TR" dirty="0"/>
              <a:t>Kamu Görevlileri Etik Kurulu, 5176 sayılı </a:t>
            </a:r>
            <a:r>
              <a:rPr lang="tr-TR" dirty="0" smtClean="0"/>
              <a:t>kanunla  </a:t>
            </a:r>
            <a:r>
              <a:rPr lang="tr-TR" dirty="0"/>
              <a:t>kurulmuştur</a:t>
            </a:r>
            <a:r>
              <a:rPr lang="tr-TR" dirty="0" smtClean="0"/>
              <a:t>.</a:t>
            </a:r>
          </a:p>
          <a:p>
            <a:pPr algn="just"/>
            <a:r>
              <a:rPr lang="tr-TR" dirty="0" smtClean="0"/>
              <a:t> </a:t>
            </a:r>
            <a:r>
              <a:rPr lang="tr-TR" dirty="0"/>
              <a:t>Başbakanlık bünyesinde kurulan, sekretarya hizmetleri Personel ve Prensipler Genel Müdürlüğü tarafından </a:t>
            </a:r>
            <a:r>
              <a:rPr lang="tr-TR" dirty="0" smtClean="0"/>
              <a:t>sağlanmaktadır.</a:t>
            </a:r>
          </a:p>
          <a:p>
            <a:pPr algn="just"/>
            <a:r>
              <a:rPr lang="tr-TR" dirty="0" smtClean="0"/>
              <a:t> </a:t>
            </a:r>
            <a:r>
              <a:rPr lang="tr-TR" b="1" dirty="0"/>
              <a:t>Bakanlar Kurulu tarafından atanan </a:t>
            </a:r>
            <a:r>
              <a:rPr lang="tr-TR" dirty="0"/>
              <a:t>biri başkan olmak üzere 11 üyeden oluşmaktadır.</a:t>
            </a:r>
          </a:p>
          <a:p>
            <a:pPr algn="just"/>
            <a:r>
              <a:rPr lang="tr-TR" i="1" dirty="0"/>
              <a:t>Kamu Görevlileri Etik Kurulu Kurulması ve Bazı Kanunlarda Değişiklik Yapılması Hakkında Kanun, R.G.:08.06.2004, 25486.</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404664"/>
            <a:ext cx="8229600" cy="4525963"/>
          </a:xfrm>
        </p:spPr>
        <p:txBody>
          <a:bodyPr>
            <a:normAutofit fontScale="85000" lnSpcReduction="20000"/>
          </a:bodyPr>
          <a:lstStyle/>
          <a:p>
            <a:endParaRPr lang="tr-TR" dirty="0" smtClean="0"/>
          </a:p>
          <a:p>
            <a:endParaRPr lang="tr-TR" dirty="0" smtClean="0"/>
          </a:p>
          <a:p>
            <a:pPr algn="just"/>
            <a:r>
              <a:rPr lang="tr-TR" dirty="0" smtClean="0"/>
              <a:t>5176 sayılı Kanun 11 maddelik bir Kanundur.</a:t>
            </a:r>
          </a:p>
          <a:p>
            <a:pPr algn="just"/>
            <a:r>
              <a:rPr lang="tr-TR" dirty="0" smtClean="0"/>
              <a:t>Asıl düzenlemeler Yönetmelikle yapılmıştır.</a:t>
            </a:r>
          </a:p>
          <a:p>
            <a:pPr algn="just"/>
            <a:r>
              <a:rPr lang="tr-TR" dirty="0" smtClean="0"/>
              <a:t>Bu Kanun, genel bütçeye dahil daireler, katma bütçeli idareler, kamu iktisadi teşebbüsleri, döner sermayeli kuruluşlar, </a:t>
            </a:r>
            <a:r>
              <a:rPr lang="tr-TR" b="1" dirty="0" smtClean="0"/>
              <a:t>mahalli idareler ve bunların birlikleri</a:t>
            </a:r>
            <a:r>
              <a:rPr lang="tr-TR" dirty="0" smtClean="0"/>
              <a:t>, kamu tüzel kişiliğini haiz olarak kurul, üst kurul, kurum, enstitü, teşebbüs, teşekkül, fon ve sair adlarla kurulmuş olan bütün kamu kurum ve kuruluşlarında çalışan; yönetim ve denetim kurulu ile kurul, üst kurul başkan ve üyeleri dahil tüm personeli kapsar.</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0"/>
            <a:ext cx="8229600" cy="5721499"/>
          </a:xfrm>
        </p:spPr>
        <p:txBody>
          <a:bodyPr>
            <a:normAutofit fontScale="77500" lnSpcReduction="20000"/>
          </a:bodyPr>
          <a:lstStyle/>
          <a:p>
            <a:pPr algn="just">
              <a:buNone/>
            </a:pPr>
            <a:r>
              <a:rPr lang="tr-TR" dirty="0" smtClean="0"/>
              <a:t>     </a:t>
            </a:r>
          </a:p>
          <a:p>
            <a:pPr algn="just">
              <a:buNone/>
            </a:pPr>
            <a:r>
              <a:rPr lang="tr-TR" dirty="0" smtClean="0"/>
              <a:t>Kurul’un </a:t>
            </a:r>
            <a:r>
              <a:rPr lang="tr-TR" dirty="0"/>
              <a:t>kanunla belirlenen temel görevleri</a:t>
            </a:r>
            <a:r>
              <a:rPr lang="tr-TR" dirty="0" smtClean="0"/>
              <a:t>;</a:t>
            </a:r>
          </a:p>
          <a:p>
            <a:pPr algn="just"/>
            <a:r>
              <a:rPr lang="tr-TR" dirty="0" smtClean="0"/>
              <a:t> Kamu </a:t>
            </a:r>
            <a:r>
              <a:rPr lang="tr-TR" dirty="0"/>
              <a:t>görevlilerinin görevlerini yürütürken uymaları gereken etik davranış ilkelerini hazırlayacağı yönetmeliklerle belirlemek</a:t>
            </a:r>
            <a:r>
              <a:rPr lang="tr-TR" dirty="0" smtClean="0"/>
              <a:t>,</a:t>
            </a:r>
          </a:p>
          <a:p>
            <a:pPr algn="just"/>
            <a:r>
              <a:rPr lang="tr-TR" dirty="0" smtClean="0"/>
              <a:t> </a:t>
            </a:r>
            <a:r>
              <a:rPr lang="tr-TR" dirty="0"/>
              <a:t>E</a:t>
            </a:r>
            <a:r>
              <a:rPr lang="tr-TR" dirty="0" smtClean="0"/>
              <a:t>tik </a:t>
            </a:r>
            <a:r>
              <a:rPr lang="tr-TR" dirty="0"/>
              <a:t>davranış ilkelerinin ihlal edildiği iddiasıyla </a:t>
            </a:r>
            <a:r>
              <a:rPr lang="tr-TR" dirty="0" err="1"/>
              <a:t>re’sen</a:t>
            </a:r>
            <a:r>
              <a:rPr lang="tr-TR" dirty="0"/>
              <a:t> veya yapılacak başvurular üzerine gerekli inceleme ve araştırmaları </a:t>
            </a:r>
            <a:r>
              <a:rPr lang="tr-TR" dirty="0" smtClean="0"/>
              <a:t>yapmak,</a:t>
            </a:r>
          </a:p>
          <a:p>
            <a:pPr algn="just"/>
            <a:r>
              <a:rPr lang="tr-TR" dirty="0" smtClean="0"/>
              <a:t> Kamuda </a:t>
            </a:r>
            <a:r>
              <a:rPr lang="tr-TR" dirty="0"/>
              <a:t>etik kültürünü yerleştirmek üzere çalışmalar yapmak veya yaptırmak ile bu konuda yapılacak çalışmalara destek olmaktır</a:t>
            </a:r>
            <a:r>
              <a:rPr lang="tr-TR" dirty="0" smtClean="0"/>
              <a:t>.</a:t>
            </a:r>
          </a:p>
          <a:p>
            <a:pPr algn="just"/>
            <a:r>
              <a:rPr lang="tr-TR" i="1" dirty="0" smtClean="0"/>
              <a:t>Yani etik davranış ilkeleri belirlemek ve uygulamayı gözetmek (kural koyucu ve denetleyici)</a:t>
            </a:r>
          </a:p>
          <a:p>
            <a:pPr algn="just"/>
            <a:r>
              <a:rPr lang="tr-TR" dirty="0" smtClean="0"/>
              <a:t> </a:t>
            </a:r>
            <a:r>
              <a:rPr lang="tr-TR" dirty="0"/>
              <a:t>Cumhurbaşkanı, TBMM üyeleri, Bakanlar Kurulu üyeleri, askeri, akademik ve adli personel kurulun görev alanı içersinde yer almamaktadır.</a:t>
            </a:r>
          </a:p>
          <a:p>
            <a:pPr algn="just"/>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332656"/>
            <a:ext cx="8229600" cy="6048672"/>
          </a:xfrm>
        </p:spPr>
        <p:txBody>
          <a:bodyPr>
            <a:normAutofit lnSpcReduction="10000"/>
          </a:bodyPr>
          <a:lstStyle/>
          <a:p>
            <a:pPr algn="just"/>
            <a:endParaRPr lang="tr-TR" dirty="0" smtClean="0"/>
          </a:p>
          <a:p>
            <a:pPr algn="just"/>
            <a:endParaRPr lang="tr-TR" dirty="0" smtClean="0"/>
          </a:p>
          <a:p>
            <a:pPr algn="just"/>
            <a:r>
              <a:rPr lang="tr-TR" dirty="0" smtClean="0"/>
              <a:t>Kamu </a:t>
            </a:r>
            <a:r>
              <a:rPr lang="tr-TR" dirty="0"/>
              <a:t>Görevlileri Etik Kurulu öncelikle “Kamu Görevlileri Etik Davranış İlkeleri ile Başvuru Usul ve Esasları Hakkında Yönetmelik</a:t>
            </a:r>
            <a:r>
              <a:rPr lang="tr-TR" dirty="0" smtClean="0"/>
              <a:t>” </a:t>
            </a:r>
            <a:r>
              <a:rPr lang="tr-TR" sz="2400" dirty="0" smtClean="0"/>
              <a:t>(R.G.:13.04.2005, 25785) </a:t>
            </a:r>
            <a:r>
              <a:rPr lang="tr-TR" dirty="0"/>
              <a:t>ile etik davranış ilkelerini belirlemiş ve kurula yapılacak başvurulara ilişkin esasları düzenlemiştir. </a:t>
            </a:r>
            <a:endParaRPr lang="tr-TR" dirty="0" smtClean="0"/>
          </a:p>
          <a:p>
            <a:pPr algn="just"/>
            <a:r>
              <a:rPr lang="tr-TR" dirty="0" smtClean="0"/>
              <a:t>Yönetmelik dört </a:t>
            </a:r>
            <a:r>
              <a:rPr lang="tr-TR" dirty="0"/>
              <a:t>ana bölümden oluşmaktadır</a:t>
            </a:r>
            <a:r>
              <a:rPr lang="tr-TR" dirty="0" smtClean="0"/>
              <a:t>.</a:t>
            </a:r>
          </a:p>
          <a:p>
            <a:pPr algn="just"/>
            <a:r>
              <a:rPr lang="tr-TR" dirty="0" smtClean="0"/>
              <a:t>İlk bölüm amaç, kapsam, dayanak, tanımlar</a:t>
            </a:r>
          </a:p>
          <a:p>
            <a:pPr algn="just"/>
            <a:r>
              <a:rPr lang="tr-TR" dirty="0" smtClean="0"/>
              <a:t> İkinci </a:t>
            </a:r>
            <a:r>
              <a:rPr lang="tr-TR" dirty="0"/>
              <a:t>bölümde belirlenen etik davranış ilkeleri şunlardır</a:t>
            </a:r>
            <a:r>
              <a:rPr lang="tr-TR" dirty="0" smtClean="0"/>
              <a:t>:</a:t>
            </a:r>
            <a:endParaRPr lang="tr-TR" dirty="0"/>
          </a:p>
          <a:p>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0"/>
            <a:ext cx="8229600" cy="6858000"/>
          </a:xfrm>
        </p:spPr>
        <p:txBody>
          <a:bodyPr>
            <a:normAutofit fontScale="77500" lnSpcReduction="20000"/>
          </a:bodyPr>
          <a:lstStyle/>
          <a:p>
            <a:pPr algn="just"/>
            <a:r>
              <a:rPr lang="tr-TR" dirty="0" smtClean="0"/>
              <a:t>Görevin yerine getirilmesinde kamu hizmeti bilinci, </a:t>
            </a:r>
          </a:p>
          <a:p>
            <a:pPr algn="just"/>
            <a:r>
              <a:rPr lang="tr-TR" dirty="0" smtClean="0"/>
              <a:t>halka hizmet bilinci,</a:t>
            </a:r>
          </a:p>
          <a:p>
            <a:pPr algn="just"/>
            <a:r>
              <a:rPr lang="tr-TR" dirty="0" smtClean="0"/>
              <a:t> hizmet standartlarına uyma,</a:t>
            </a:r>
          </a:p>
          <a:p>
            <a:pPr algn="just"/>
            <a:r>
              <a:rPr lang="tr-TR" dirty="0" smtClean="0"/>
              <a:t> amaç ve misyona bağlılık, </a:t>
            </a:r>
          </a:p>
          <a:p>
            <a:pPr algn="just"/>
            <a:r>
              <a:rPr lang="tr-TR" dirty="0" smtClean="0"/>
              <a:t>dürüstlük ve tarafsızlık, saygınlık ve güven, nezaket ve saygı, </a:t>
            </a:r>
          </a:p>
          <a:p>
            <a:pPr algn="just"/>
            <a:r>
              <a:rPr lang="tr-TR" dirty="0" smtClean="0"/>
              <a:t>yetkili makamlara bildirim,</a:t>
            </a:r>
          </a:p>
          <a:p>
            <a:pPr algn="just"/>
            <a:r>
              <a:rPr lang="tr-TR" dirty="0" smtClean="0"/>
              <a:t> çıkar çatışmasından kaçınma,</a:t>
            </a:r>
          </a:p>
          <a:p>
            <a:pPr algn="just"/>
            <a:r>
              <a:rPr lang="tr-TR" dirty="0" smtClean="0"/>
              <a:t> görev ve yetkilerin menfaat sağlamak amacıyla kullanılmaması, </a:t>
            </a:r>
          </a:p>
          <a:p>
            <a:pPr algn="just"/>
            <a:r>
              <a:rPr lang="tr-TR" dirty="0" smtClean="0"/>
              <a:t>hediye alma ve menfaat sağlama yasağı,</a:t>
            </a:r>
          </a:p>
          <a:p>
            <a:pPr algn="just"/>
            <a:r>
              <a:rPr lang="tr-TR" dirty="0" smtClean="0"/>
              <a:t> kamu malları ve kaynaklarının kullanımı,</a:t>
            </a:r>
          </a:p>
          <a:p>
            <a:pPr algn="just"/>
            <a:r>
              <a:rPr lang="tr-TR" dirty="0" smtClean="0"/>
              <a:t> savurganlıktan kaçınma,</a:t>
            </a:r>
          </a:p>
          <a:p>
            <a:pPr algn="just"/>
            <a:r>
              <a:rPr lang="tr-TR" dirty="0" smtClean="0"/>
              <a:t> bağlayıcı açıklamalar ve gerçek dışı beyan, bilgi verme,</a:t>
            </a:r>
          </a:p>
          <a:p>
            <a:pPr algn="just"/>
            <a:r>
              <a:rPr lang="tr-TR" dirty="0" smtClean="0"/>
              <a:t>şeffaflık, katılımcılık,</a:t>
            </a:r>
          </a:p>
          <a:p>
            <a:pPr algn="just"/>
            <a:r>
              <a:rPr lang="tr-TR" dirty="0" smtClean="0"/>
              <a:t> yöneticilerin hesap verme sorumluluğu,</a:t>
            </a:r>
          </a:p>
          <a:p>
            <a:pPr algn="just"/>
            <a:r>
              <a:rPr lang="tr-TR" dirty="0" smtClean="0"/>
              <a:t> eski kamu görevlileriyle ilişkiler, mal bildiriminde bulunmadır.</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721499"/>
          </a:xfrm>
        </p:spPr>
        <p:txBody>
          <a:bodyPr>
            <a:normAutofit fontScale="85000" lnSpcReduction="20000"/>
          </a:bodyPr>
          <a:lstStyle/>
          <a:p>
            <a:pPr algn="just"/>
            <a:endParaRPr lang="tr-TR" dirty="0" smtClean="0"/>
          </a:p>
          <a:p>
            <a:pPr algn="just"/>
            <a:r>
              <a:rPr lang="tr-TR" dirty="0" smtClean="0"/>
              <a:t>Personelin </a:t>
            </a:r>
            <a:r>
              <a:rPr lang="tr-TR" dirty="0"/>
              <a:t>etik ilkelere uymadığına karar verilirse, bu karar eylemin doğrudan bir disiplin suçu olduğu anlamına gelmemektedir. </a:t>
            </a:r>
            <a:endParaRPr lang="tr-TR" dirty="0" smtClean="0"/>
          </a:p>
          <a:p>
            <a:pPr algn="just"/>
            <a:r>
              <a:rPr lang="tr-TR" dirty="0" smtClean="0"/>
              <a:t>Disiplin </a:t>
            </a:r>
            <a:r>
              <a:rPr lang="tr-TR" dirty="0"/>
              <a:t>Kurulu’nun Etik Kurulu kimliğiyle aldığı karar, disiplin süreci işletilip işletilmeyeceğini yönetimin takdirine </a:t>
            </a:r>
            <a:r>
              <a:rPr lang="tr-TR" dirty="0" smtClean="0"/>
              <a:t>bırakmıştır.(Etik kurulun görev alanı dışındaki kamu görevlileri için)</a:t>
            </a:r>
          </a:p>
          <a:p>
            <a:pPr algn="just"/>
            <a:r>
              <a:rPr lang="tr-TR" dirty="0" smtClean="0"/>
              <a:t> </a:t>
            </a:r>
            <a:r>
              <a:rPr lang="tr-TR" dirty="0"/>
              <a:t>Etik davranışa uymama şikâyetine bağlı kararlar kurullar tarafından kurumun yöneticisine, başvurana ve personele bildirilmekle yetinilmektedir.</a:t>
            </a:r>
          </a:p>
          <a:p>
            <a:pPr algn="just"/>
            <a:r>
              <a:rPr lang="tr-TR" dirty="0"/>
              <a:t>Genel olarak “kararnameli atama” yoluyla görevlendirilenlere ilişkin şikâyetler için Kamu Görevlileri Etik Kurulu’na, öbür personel için kurumların disiplin kurullarına başvurulacaktır.</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ETİK NEDİR?</a:t>
            </a:r>
            <a:endParaRPr lang="tr-TR" dirty="0"/>
          </a:p>
        </p:txBody>
      </p:sp>
      <p:sp>
        <p:nvSpPr>
          <p:cNvPr id="3" name="2 İçerik Yer Tutucusu"/>
          <p:cNvSpPr>
            <a:spLocks noGrp="1"/>
          </p:cNvSpPr>
          <p:nvPr>
            <p:ph idx="1"/>
          </p:nvPr>
        </p:nvSpPr>
        <p:spPr/>
        <p:txBody>
          <a:bodyPr/>
          <a:lstStyle/>
          <a:p>
            <a:r>
              <a:rPr lang="tr-TR" dirty="0" smtClean="0"/>
              <a:t>Son zamanlarda sıkça duyduğumuz bir </a:t>
            </a:r>
            <a:r>
              <a:rPr lang="tr-TR" dirty="0" smtClean="0"/>
              <a:t>kavram….</a:t>
            </a:r>
            <a:endParaRPr lang="tr-TR" dirty="0" smtClean="0"/>
          </a:p>
          <a:p>
            <a:r>
              <a:rPr lang="tr-TR" dirty="0" smtClean="0"/>
              <a:t>Siyaset etiği</a:t>
            </a:r>
          </a:p>
          <a:p>
            <a:r>
              <a:rPr lang="tr-TR" dirty="0" smtClean="0"/>
              <a:t>Meslek etiği</a:t>
            </a:r>
          </a:p>
          <a:p>
            <a:r>
              <a:rPr lang="tr-TR" dirty="0" smtClean="0"/>
              <a:t>Basın etiği</a:t>
            </a:r>
          </a:p>
          <a:p>
            <a:r>
              <a:rPr lang="tr-TR" dirty="0" smtClean="0"/>
              <a:t>Akademik etik</a:t>
            </a:r>
          </a:p>
          <a:p>
            <a:r>
              <a:rPr lang="tr-TR" dirty="0" smtClean="0"/>
              <a:t>Vb.</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721499"/>
          </a:xfrm>
        </p:spPr>
        <p:txBody>
          <a:bodyPr>
            <a:normAutofit lnSpcReduction="10000"/>
          </a:bodyPr>
          <a:lstStyle/>
          <a:p>
            <a:pPr algn="just"/>
            <a:endParaRPr lang="tr-TR" dirty="0" smtClean="0"/>
          </a:p>
          <a:p>
            <a:pPr algn="just"/>
            <a:r>
              <a:rPr lang="tr-TR" dirty="0" smtClean="0"/>
              <a:t>Yönetmeliğin üçüncü </a:t>
            </a:r>
            <a:r>
              <a:rPr lang="tr-TR" dirty="0"/>
              <a:t>bölümünün konusu kamuda etik kültürün oluşturulmasıdır. </a:t>
            </a:r>
            <a:endParaRPr lang="tr-TR" dirty="0" smtClean="0"/>
          </a:p>
          <a:p>
            <a:pPr algn="just"/>
            <a:r>
              <a:rPr lang="tr-TR" dirty="0" smtClean="0"/>
              <a:t>Ayrıca  </a:t>
            </a:r>
            <a:r>
              <a:rPr lang="tr-TR" dirty="0"/>
              <a:t>kamu görevlilerine göreve başladıktan sonra bir ay içersinde “etik sözleşme” imzalama zorunluluğu getirilmiş, kurul belirlenen ilkelerin ihlal edilmesi durumunda araştırma ve inceleme yapma yetkisiyle donatılmış ve her kamu kurumunda etik kültürü yerleştirmek, etik uygulamaları değerlendirmek üzere etik komisyonların kurulmasına karar verilmiştir</a:t>
            </a:r>
            <a:r>
              <a:rPr lang="tr-TR" dirty="0" smtClean="0"/>
              <a:t>.</a:t>
            </a:r>
            <a:endParaRPr lang="tr-TR"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332656"/>
            <a:ext cx="8229600" cy="6120680"/>
          </a:xfrm>
        </p:spPr>
        <p:txBody>
          <a:bodyPr>
            <a:normAutofit fontScale="92500" lnSpcReduction="10000"/>
          </a:bodyPr>
          <a:lstStyle/>
          <a:p>
            <a:pPr algn="just"/>
            <a:endParaRPr lang="tr-TR" dirty="0" smtClean="0"/>
          </a:p>
          <a:p>
            <a:pPr algn="just"/>
            <a:r>
              <a:rPr lang="tr-TR" b="1" dirty="0" smtClean="0"/>
              <a:t>Etik </a:t>
            </a:r>
            <a:r>
              <a:rPr lang="tr-TR" b="1" dirty="0"/>
              <a:t>Komisyon </a:t>
            </a:r>
            <a:r>
              <a:rPr lang="tr-TR" dirty="0"/>
              <a:t>ise, her kamu kurumunda kurumun en üst yöneticisi tarafından atanan üç kişiden oluşan ve Kamu Görevlileri Etik Kurulu ile işbirliği içerisinde çalışacak bir komisyondur. </a:t>
            </a:r>
            <a:endParaRPr lang="tr-TR" dirty="0" smtClean="0"/>
          </a:p>
          <a:p>
            <a:pPr algn="just"/>
            <a:r>
              <a:rPr lang="tr-TR" dirty="0" smtClean="0"/>
              <a:t>Bu </a:t>
            </a:r>
            <a:r>
              <a:rPr lang="tr-TR" dirty="0"/>
              <a:t>komisyonun görevi, görev yaptıkları kurumda etik kültürünü yerleştirmek ve geliştirmek, personelin etik davranış ilkeleri konusunda karşılaştıkları sorunlarla ilgili tavsiye ve yönlendirmelerde bulunmak, etik uygulamaları değerlendirmektir</a:t>
            </a:r>
            <a:r>
              <a:rPr lang="tr-TR" dirty="0" smtClean="0"/>
              <a:t>.</a:t>
            </a:r>
          </a:p>
          <a:p>
            <a:pPr algn="just"/>
            <a:r>
              <a:rPr lang="tr-TR" dirty="0" smtClean="0"/>
              <a:t> </a:t>
            </a:r>
            <a:r>
              <a:rPr lang="tr-TR" dirty="0"/>
              <a:t>Böylece, her kamu kurumunda etikten sorumlu bir birim oluşturulmaktadır.</a:t>
            </a:r>
          </a:p>
          <a:p>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288032"/>
            <a:ext cx="8229600" cy="6597352"/>
          </a:xfrm>
        </p:spPr>
        <p:txBody>
          <a:bodyPr>
            <a:normAutofit/>
          </a:bodyPr>
          <a:lstStyle/>
          <a:p>
            <a:pPr algn="just"/>
            <a:endParaRPr lang="tr-TR" dirty="0" smtClean="0"/>
          </a:p>
          <a:p>
            <a:pPr algn="just"/>
            <a:endParaRPr lang="tr-TR" dirty="0" smtClean="0"/>
          </a:p>
          <a:p>
            <a:pPr algn="just"/>
            <a:r>
              <a:rPr lang="tr-TR" dirty="0" smtClean="0"/>
              <a:t>Yönetmeliğin dördüncü </a:t>
            </a:r>
            <a:r>
              <a:rPr lang="tr-TR" dirty="0"/>
              <a:t>bölümünde ise, etik ilkelerin ihlal edilmesi durumunda yapılacak başvurulara ilişkin usul ve esaslar düzenlenmektedir. </a:t>
            </a:r>
            <a:endParaRPr lang="tr-TR" dirty="0" smtClean="0"/>
          </a:p>
          <a:p>
            <a:pPr algn="just"/>
            <a:r>
              <a:rPr lang="tr-TR" dirty="0" smtClean="0"/>
              <a:t>Kurul</a:t>
            </a:r>
            <a:r>
              <a:rPr lang="tr-TR" dirty="0"/>
              <a:t>, söz konusu inceleme ve araştırma yetkisini </a:t>
            </a:r>
            <a:r>
              <a:rPr lang="tr-TR" dirty="0" err="1"/>
              <a:t>re’sen</a:t>
            </a:r>
            <a:r>
              <a:rPr lang="tr-TR" dirty="0"/>
              <a:t> kullanabileceği gibi başvuru üzerine de harekete geçebilmektedir. </a:t>
            </a:r>
            <a:endParaRPr lang="tr-TR" dirty="0" smtClean="0"/>
          </a:p>
          <a:p>
            <a:pPr algn="just"/>
            <a:r>
              <a:rPr lang="tr-TR" dirty="0" smtClean="0"/>
              <a:t>Başvuruların </a:t>
            </a:r>
            <a:r>
              <a:rPr lang="tr-TR" dirty="0"/>
              <a:t>nasıl yapılacağına dair esas ve usuller yönetmelikte belirlenmiştir</a:t>
            </a:r>
            <a:r>
              <a:rPr lang="tr-TR" dirty="0" smtClean="0"/>
              <a:t>.</a:t>
            </a:r>
          </a:p>
          <a:p>
            <a:pPr algn="just">
              <a:buNone/>
            </a:pPr>
            <a:r>
              <a:rPr lang="tr-TR" dirty="0" smtClean="0"/>
              <a:t> </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721499"/>
          </a:xfrm>
        </p:spPr>
        <p:txBody>
          <a:bodyPr>
            <a:normAutofit fontScale="85000" lnSpcReduction="20000"/>
          </a:bodyPr>
          <a:lstStyle/>
          <a:p>
            <a:pPr algn="just"/>
            <a:endParaRPr lang="tr-TR" dirty="0" smtClean="0"/>
          </a:p>
          <a:p>
            <a:pPr algn="just"/>
            <a:r>
              <a:rPr lang="tr-TR" dirty="0" smtClean="0"/>
              <a:t>Ancak kurulun inceleme ve araştırma yetkisinin kapsamı genel müdür, eşiti ve üst kamu görevlileri ile sınırlıdır.</a:t>
            </a:r>
          </a:p>
          <a:p>
            <a:pPr algn="just"/>
            <a:r>
              <a:rPr lang="tr-TR" dirty="0" smtClean="0"/>
              <a:t>Genel müdür altı kamu görevlilerinin etik ilkelere aykırı davranışıyla ilgili başvurular ise, kurumların disiplin kurulları tarafından etik ilkeler çerçevesinde incelenmekte ve karara </a:t>
            </a:r>
            <a:r>
              <a:rPr lang="tr-TR" dirty="0" smtClean="0"/>
              <a:t>bağlanmaktadır.</a:t>
            </a:r>
            <a:endParaRPr lang="tr-TR" dirty="0" smtClean="0"/>
          </a:p>
          <a:p>
            <a:pPr algn="just"/>
            <a:r>
              <a:rPr lang="tr-TR" dirty="0" smtClean="0"/>
              <a:t>Bununla birlikte yapılan başvuru ile başlayan inceleme ve araştırma süreci adli soruşturma süreci ile birlikte yürümemektedir. Yani kurula yapılan başvurunun konusu oluşturan olay hakkında adli soruşturma başlatılmış ise, kurul tarafından yürütülen inceleme ve araştırma durmaktadır. </a:t>
            </a:r>
          </a:p>
          <a:p>
            <a:pPr algn="just"/>
            <a:r>
              <a:rPr lang="tr-TR" dirty="0" smtClean="0"/>
              <a:t>Kararlara karşı idari yargı yolu açıktır.</a:t>
            </a:r>
          </a:p>
          <a:p>
            <a:endParaRPr lang="tr-TR" dirty="0" smtClean="0"/>
          </a:p>
          <a:p>
            <a:pPr>
              <a:buNone/>
            </a:pP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0" y="0"/>
            <a:ext cx="8229600" cy="6336704"/>
          </a:xfrm>
        </p:spPr>
        <p:txBody>
          <a:bodyPr>
            <a:normAutofit fontScale="92500" lnSpcReduction="10000"/>
          </a:bodyPr>
          <a:lstStyle/>
          <a:p>
            <a:pPr algn="just"/>
            <a:endParaRPr lang="tr-TR" dirty="0" smtClean="0"/>
          </a:p>
          <a:p>
            <a:pPr algn="just"/>
            <a:r>
              <a:rPr lang="tr-TR" dirty="0" smtClean="0"/>
              <a:t>Etik olmayan davranışın Resmi Gazete yoluyla kamuoyuna duyurulması ise, mevzuatın gördüğü tek yaptırımdı. </a:t>
            </a:r>
          </a:p>
          <a:p>
            <a:pPr algn="just"/>
            <a:r>
              <a:rPr lang="tr-TR" dirty="0" smtClean="0"/>
              <a:t>Kurul kararlarına karşı idari yargı yolu açık olup kurul kararı iptal edilirse, bu karar da Resmi Gazete’de yayımlanarak kamuoyuna duyurulmaktaydı.</a:t>
            </a:r>
          </a:p>
          <a:p>
            <a:pPr algn="just"/>
            <a:r>
              <a:rPr lang="tr-TR" dirty="0" smtClean="0"/>
              <a:t>Ancak Anayasa Mahkemesi “Kamu Görevlileri Etik Kurulu Kurulması Hakkında Kanun”un 5. Maddesinin 3. Fıkrasının Anayasa’ya aykırı olduğuna karar vermiştir. Böylece Kamu Görevlileri Etik Kurul’un </a:t>
            </a:r>
            <a:r>
              <a:rPr lang="tr-TR" dirty="0" smtClean="0"/>
              <a:t>yaptırımı </a:t>
            </a:r>
            <a:r>
              <a:rPr lang="tr-TR" dirty="0" smtClean="0"/>
              <a:t>ortadan kalkmıştır.</a:t>
            </a: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Türkiye’deki Temel Hukuki Düzenlemeler</a:t>
            </a:r>
            <a:endParaRPr lang="tr-TR" dirty="0"/>
          </a:p>
        </p:txBody>
      </p:sp>
      <p:sp>
        <p:nvSpPr>
          <p:cNvPr id="3" name="2 İçerik Yer Tutucusu"/>
          <p:cNvSpPr>
            <a:spLocks noGrp="1"/>
          </p:cNvSpPr>
          <p:nvPr>
            <p:ph idx="1"/>
          </p:nvPr>
        </p:nvSpPr>
        <p:spPr/>
        <p:txBody>
          <a:bodyPr>
            <a:normAutofit fontScale="25000" lnSpcReduction="20000"/>
          </a:bodyPr>
          <a:lstStyle/>
          <a:p>
            <a:pPr algn="just"/>
            <a:r>
              <a:rPr lang="tr-TR" sz="7400" dirty="0" smtClean="0">
                <a:latin typeface="Times New Roman" pitchFamily="18" charset="0"/>
                <a:cs typeface="Times New Roman" pitchFamily="18" charset="0"/>
              </a:rPr>
              <a:t>1982 Anayasası </a:t>
            </a:r>
          </a:p>
          <a:p>
            <a:pPr algn="just">
              <a:buNone/>
            </a:pPr>
            <a:r>
              <a:rPr lang="tr-TR" sz="7400" dirty="0" smtClean="0">
                <a:latin typeface="Times New Roman" pitchFamily="18" charset="0"/>
                <a:cs typeface="Times New Roman" pitchFamily="18" charset="0"/>
              </a:rPr>
              <a:t> </a:t>
            </a:r>
          </a:p>
          <a:p>
            <a:pPr algn="just"/>
            <a:r>
              <a:rPr lang="tr-TR" sz="7400" dirty="0" smtClean="0">
                <a:latin typeface="Times New Roman" pitchFamily="18" charset="0"/>
                <a:cs typeface="Times New Roman" pitchFamily="18" charset="0"/>
              </a:rPr>
              <a:t>1965 tarih ve 657 sayılı Devlet Memurları Kanunu (DMK) </a:t>
            </a:r>
          </a:p>
          <a:p>
            <a:pPr algn="just">
              <a:buNone/>
            </a:pPr>
            <a:r>
              <a:rPr lang="tr-TR" sz="7400" dirty="0" smtClean="0">
                <a:latin typeface="Times New Roman" pitchFamily="18" charset="0"/>
                <a:cs typeface="Times New Roman" pitchFamily="18" charset="0"/>
              </a:rPr>
              <a:t> </a:t>
            </a:r>
          </a:p>
          <a:p>
            <a:pPr algn="just"/>
            <a:r>
              <a:rPr lang="tr-TR" sz="7400" dirty="0" smtClean="0">
                <a:latin typeface="Times New Roman" pitchFamily="18" charset="0"/>
                <a:cs typeface="Times New Roman" pitchFamily="18" charset="0"/>
              </a:rPr>
              <a:t> 1981 tarih ve 2531 sayılı Kamu Görevlerinden Ayrılanların Yapamayacakları İşler Hakkında Kanun </a:t>
            </a:r>
          </a:p>
          <a:p>
            <a:pPr algn="just">
              <a:buNone/>
            </a:pPr>
            <a:r>
              <a:rPr lang="tr-TR" sz="7400" dirty="0" smtClean="0">
                <a:latin typeface="Times New Roman" pitchFamily="18" charset="0"/>
                <a:cs typeface="Times New Roman" pitchFamily="18" charset="0"/>
              </a:rPr>
              <a:t> </a:t>
            </a:r>
          </a:p>
          <a:p>
            <a:pPr algn="just"/>
            <a:r>
              <a:rPr lang="tr-TR" sz="7400" dirty="0" smtClean="0">
                <a:latin typeface="Times New Roman" pitchFamily="18" charset="0"/>
                <a:cs typeface="Times New Roman" pitchFamily="18" charset="0"/>
              </a:rPr>
              <a:t> 1990 tarih ve 3628 sayılı Mal Bildiriminde Bulunulması, Rüşvet ve Yolsuzluklarla Mücadele Kanunu </a:t>
            </a:r>
          </a:p>
          <a:p>
            <a:pPr algn="just">
              <a:buNone/>
            </a:pPr>
            <a:r>
              <a:rPr lang="tr-TR" sz="7400" dirty="0" smtClean="0">
                <a:latin typeface="Times New Roman" pitchFamily="18" charset="0"/>
                <a:cs typeface="Times New Roman" pitchFamily="18" charset="0"/>
              </a:rPr>
              <a:t> </a:t>
            </a:r>
          </a:p>
          <a:p>
            <a:pPr algn="just"/>
            <a:r>
              <a:rPr lang="tr-TR" sz="7400" dirty="0" smtClean="0">
                <a:latin typeface="Times New Roman" pitchFamily="18" charset="0"/>
                <a:cs typeface="Times New Roman" pitchFamily="18" charset="0"/>
              </a:rPr>
              <a:t>1996 tarih ve 4208 sayılı </a:t>
            </a:r>
            <a:r>
              <a:rPr lang="tr-TR" sz="7400" dirty="0" err="1" smtClean="0">
                <a:latin typeface="Times New Roman" pitchFamily="18" charset="0"/>
                <a:cs typeface="Times New Roman" pitchFamily="18" charset="0"/>
              </a:rPr>
              <a:t>Karaparanın</a:t>
            </a:r>
            <a:r>
              <a:rPr lang="tr-TR" sz="7400" dirty="0" smtClean="0">
                <a:latin typeface="Times New Roman" pitchFamily="18" charset="0"/>
                <a:cs typeface="Times New Roman" pitchFamily="18" charset="0"/>
              </a:rPr>
              <a:t> Önlenmesine Dair Kanun </a:t>
            </a:r>
          </a:p>
          <a:p>
            <a:pPr algn="just">
              <a:buNone/>
            </a:pPr>
            <a:r>
              <a:rPr lang="tr-TR" sz="7400" dirty="0" smtClean="0">
                <a:latin typeface="Times New Roman" pitchFamily="18" charset="0"/>
                <a:cs typeface="Times New Roman" pitchFamily="18" charset="0"/>
              </a:rPr>
              <a:t> </a:t>
            </a:r>
          </a:p>
          <a:p>
            <a:pPr algn="just"/>
            <a:r>
              <a:rPr lang="tr-TR" sz="7400" dirty="0" smtClean="0">
                <a:latin typeface="Times New Roman" pitchFamily="18" charset="0"/>
                <a:cs typeface="Times New Roman" pitchFamily="18" charset="0"/>
              </a:rPr>
              <a:t> 1999 tarih ve 4483 sayılı Memurlar ve Diğer Kamu Görevlilerinin Yargılanması Hakkında Kanun </a:t>
            </a:r>
          </a:p>
          <a:p>
            <a:pPr>
              <a:buNone/>
            </a:pPr>
            <a:r>
              <a:rPr lang="tr-TR" sz="7400" dirty="0" smtClean="0">
                <a:latin typeface="Times New Roman" pitchFamily="18" charset="0"/>
                <a:cs typeface="Times New Roman" pitchFamily="18" charset="0"/>
              </a:rPr>
              <a:t> </a:t>
            </a:r>
          </a:p>
          <a:p>
            <a:pPr>
              <a:buNone/>
            </a:pPr>
            <a:r>
              <a:rPr lang="tr-TR" sz="7400" dirty="0" smtClean="0">
                <a:latin typeface="Times New Roman" pitchFamily="18" charset="0"/>
                <a:cs typeface="Times New Roman" pitchFamily="18" charset="0"/>
              </a:rPr>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80728"/>
            <a:ext cx="8229600" cy="5343872"/>
          </a:xfrm>
        </p:spPr>
        <p:txBody>
          <a:bodyPr>
            <a:normAutofit fontScale="77500" lnSpcReduction="20000"/>
          </a:bodyPr>
          <a:lstStyle/>
          <a:p>
            <a:pPr algn="just"/>
            <a:r>
              <a:rPr lang="tr-TR" dirty="0" smtClean="0"/>
              <a:t>2003 tarih ve 4982 sayılı Bilgi Edinme Hakkı Kanunu ve ilgili Yönetmelik </a:t>
            </a:r>
          </a:p>
          <a:p>
            <a:pPr algn="just">
              <a:buNone/>
            </a:pPr>
            <a:r>
              <a:rPr lang="tr-TR" dirty="0" smtClean="0"/>
              <a:t> </a:t>
            </a:r>
          </a:p>
          <a:p>
            <a:pPr algn="just"/>
            <a:r>
              <a:rPr lang="tr-TR" dirty="0" smtClean="0"/>
              <a:t> 2002 tarih ve 4734 sayılı Kamu İhale Kanunu </a:t>
            </a:r>
          </a:p>
          <a:p>
            <a:pPr algn="just">
              <a:buNone/>
            </a:pPr>
            <a:r>
              <a:rPr lang="tr-TR" dirty="0" smtClean="0"/>
              <a:t> </a:t>
            </a:r>
          </a:p>
          <a:p>
            <a:pPr algn="just"/>
            <a:r>
              <a:rPr lang="tr-TR" dirty="0" smtClean="0"/>
              <a:t>2002 tarih ve 4735 sayılı Kamu İhale Sözleşmeleri Kanunu </a:t>
            </a:r>
          </a:p>
          <a:p>
            <a:pPr algn="just">
              <a:buNone/>
            </a:pPr>
            <a:r>
              <a:rPr lang="tr-TR" dirty="0" smtClean="0"/>
              <a:t> </a:t>
            </a:r>
          </a:p>
          <a:p>
            <a:pPr algn="just"/>
            <a:r>
              <a:rPr lang="tr-TR" dirty="0" smtClean="0"/>
              <a:t>2003 tarih ve 5018 sayılı Kamu Mali Yönetimi ve Kontrol Kanunu </a:t>
            </a:r>
          </a:p>
          <a:p>
            <a:pPr algn="just">
              <a:buNone/>
            </a:pPr>
            <a:r>
              <a:rPr lang="tr-TR" dirty="0" smtClean="0"/>
              <a:t> </a:t>
            </a:r>
          </a:p>
          <a:p>
            <a:pPr algn="just"/>
            <a:r>
              <a:rPr lang="tr-TR" dirty="0" smtClean="0"/>
              <a:t> 2004 tarih ve 5176 sayılı Kamu Görevlileri Etik Kurulu Kurulması Hakkında Kanun ve 2005 tarihli ilgili Yönetmelik </a:t>
            </a:r>
          </a:p>
          <a:p>
            <a:pPr algn="just">
              <a:buNone/>
            </a:pPr>
            <a:r>
              <a:rPr lang="tr-TR" dirty="0" smtClean="0"/>
              <a:t> </a:t>
            </a:r>
          </a:p>
          <a:p>
            <a:pPr algn="just"/>
            <a:r>
              <a:rPr lang="tr-TR" dirty="0" smtClean="0"/>
              <a:t>2004 tarih ve 5237 sayılı Türk Ceza Kanunu (TCK)</a:t>
            </a:r>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692696"/>
            <a:ext cx="8229600" cy="1143000"/>
          </a:xfrm>
        </p:spPr>
        <p:txBody>
          <a:bodyPr>
            <a:normAutofit/>
          </a:bodyPr>
          <a:lstStyle/>
          <a:p>
            <a:pPr algn="ctr"/>
            <a:r>
              <a:rPr lang="tr-TR" sz="2800" b="1" dirty="0" smtClean="0"/>
              <a:t>1982 Sayılı </a:t>
            </a:r>
            <a:r>
              <a:rPr lang="tr-TR" sz="2800" b="1" dirty="0" err="1" smtClean="0"/>
              <a:t>DMK’da</a:t>
            </a:r>
            <a:r>
              <a:rPr lang="tr-TR" sz="2800" b="1" dirty="0" smtClean="0"/>
              <a:t> ve 1982 Anayasasında Yolsuzluğu Önleyici Hükümler</a:t>
            </a:r>
            <a:endParaRPr lang="tr-TR" sz="2800" b="1" dirty="0"/>
          </a:p>
        </p:txBody>
      </p:sp>
      <p:sp>
        <p:nvSpPr>
          <p:cNvPr id="3" name="2 İçerik Yer Tutucusu"/>
          <p:cNvSpPr>
            <a:spLocks noGrp="1"/>
          </p:cNvSpPr>
          <p:nvPr>
            <p:ph idx="1"/>
          </p:nvPr>
        </p:nvSpPr>
        <p:spPr/>
        <p:txBody>
          <a:bodyPr>
            <a:normAutofit fontScale="70000" lnSpcReduction="20000"/>
          </a:bodyPr>
          <a:lstStyle/>
          <a:p>
            <a:r>
              <a:rPr lang="tr-TR" dirty="0" smtClean="0"/>
              <a:t>Liyakat (DMK md.3/C) </a:t>
            </a:r>
          </a:p>
          <a:p>
            <a:r>
              <a:rPr lang="tr-TR" dirty="0" smtClean="0"/>
              <a:t> Sadakat (DMK md.6; Anayasa md.129) </a:t>
            </a:r>
          </a:p>
          <a:p>
            <a:r>
              <a:rPr lang="tr-TR" dirty="0" smtClean="0"/>
              <a:t>Tarafsızlık ve Devlete Bağlılık (DMK md.7; Anayasa md.10) </a:t>
            </a:r>
          </a:p>
          <a:p>
            <a:r>
              <a:rPr lang="tr-TR" dirty="0" smtClean="0"/>
              <a:t>Uygun Davranış ve İşbirliği (DMK md.8 ve 9) </a:t>
            </a:r>
          </a:p>
          <a:p>
            <a:r>
              <a:rPr lang="tr-TR" dirty="0" smtClean="0"/>
              <a:t> Amirlerin Görev ve Sorumlulukları (DMK md.10) </a:t>
            </a:r>
          </a:p>
          <a:p>
            <a:r>
              <a:rPr lang="tr-TR" dirty="0" smtClean="0"/>
              <a:t> Emre İtaat; ancak, Kanunsuz Emre İtiraz (DMK md.11; Anayasa </a:t>
            </a:r>
          </a:p>
          <a:p>
            <a:r>
              <a:rPr lang="tr-TR" dirty="0" smtClean="0"/>
              <a:t>md.137) </a:t>
            </a:r>
          </a:p>
          <a:p>
            <a:r>
              <a:rPr lang="tr-TR" dirty="0" smtClean="0"/>
              <a:t>Memurların Yönetime ve Vatandaşa Karşı Mali Sorumluluğu </a:t>
            </a:r>
          </a:p>
          <a:p>
            <a:r>
              <a:rPr lang="tr-TR" dirty="0" smtClean="0"/>
              <a:t>(DMK md.12 ve 13; Anayasa md.40, 125 ve 129/5) </a:t>
            </a:r>
          </a:p>
          <a:p>
            <a:r>
              <a:rPr lang="tr-TR" dirty="0" smtClean="0"/>
              <a:t>Mal Bildirimi (DMK md.14)) </a:t>
            </a:r>
          </a:p>
          <a:p>
            <a:r>
              <a:rPr lang="tr-TR" dirty="0" smtClean="0"/>
              <a:t>Basına İzinsiz Bilgi ve Demeç Verme Yasağı (DMK md.15) </a:t>
            </a:r>
          </a:p>
          <a:p>
            <a:r>
              <a:rPr lang="tr-TR" dirty="0" smtClean="0"/>
              <a:t>Resmi Belge, Araç ve Gereçlerin İadesi (DMK md.16)</a:t>
            </a: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smtClean="0"/>
              <a:t>657 Sayılı </a:t>
            </a:r>
            <a:r>
              <a:rPr lang="tr-TR" sz="2800" b="1" dirty="0" err="1" smtClean="0"/>
              <a:t>DMK’da</a:t>
            </a:r>
            <a:r>
              <a:rPr lang="tr-TR" sz="2800" b="1" dirty="0" smtClean="0"/>
              <a:t> ve 1982 Anayasasında Memurlar İçin Konulan Yasaklar </a:t>
            </a:r>
            <a:endParaRPr lang="tr-TR" sz="2800" b="1" dirty="0"/>
          </a:p>
        </p:txBody>
      </p:sp>
      <p:sp>
        <p:nvSpPr>
          <p:cNvPr id="3" name="2 İçerik Yer Tutucusu"/>
          <p:cNvSpPr>
            <a:spLocks noGrp="1"/>
          </p:cNvSpPr>
          <p:nvPr>
            <p:ph idx="1"/>
          </p:nvPr>
        </p:nvSpPr>
        <p:spPr/>
        <p:txBody>
          <a:bodyPr>
            <a:normAutofit lnSpcReduction="10000"/>
          </a:bodyPr>
          <a:lstStyle/>
          <a:p>
            <a:r>
              <a:rPr lang="tr-TR" dirty="0" smtClean="0"/>
              <a:t>Ticaret ve Diğer Kazanç Getirici Faaliyetlerde Bulunma Yasağı (DMK md.28) </a:t>
            </a:r>
          </a:p>
          <a:p>
            <a:r>
              <a:rPr lang="tr-TR" dirty="0" smtClean="0"/>
              <a:t>Hediye Alma, Menfaat Sağlama Yasağı (DMK md.29) </a:t>
            </a:r>
          </a:p>
          <a:p>
            <a:r>
              <a:rPr lang="tr-TR" dirty="0" smtClean="0"/>
              <a:t>Denetimindeki Teşebbüsten Menfaat Sağlama Yasağı (DMK md.30) </a:t>
            </a:r>
          </a:p>
          <a:p>
            <a:r>
              <a:rPr lang="tr-TR" dirty="0" smtClean="0"/>
              <a:t>Gizli Bilgileri Açıklama Yasağı (DMK md.31) </a:t>
            </a:r>
          </a:p>
          <a:p>
            <a:r>
              <a:rPr lang="tr-TR" dirty="0" smtClean="0"/>
              <a:t>Kamu Görevlerinden Ayrılanlara Getirilen Ticari Faaliyet Yasağı (2531 sayılı Kanun, md.2)</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Etik yeni bir kavram mıdır?</a:t>
            </a:r>
            <a:endParaRPr lang="tr-TR" dirty="0"/>
          </a:p>
        </p:txBody>
      </p:sp>
      <p:sp>
        <p:nvSpPr>
          <p:cNvPr id="3" name="2 İçerik Yer Tutucusu"/>
          <p:cNvSpPr>
            <a:spLocks noGrp="1"/>
          </p:cNvSpPr>
          <p:nvPr>
            <p:ph idx="1"/>
          </p:nvPr>
        </p:nvSpPr>
        <p:spPr/>
        <p:txBody>
          <a:bodyPr/>
          <a:lstStyle/>
          <a:p>
            <a:pPr algn="just"/>
            <a:r>
              <a:rPr lang="tr-TR" dirty="0" smtClean="0"/>
              <a:t>Etik=Ahlak </a:t>
            </a:r>
            <a:r>
              <a:rPr lang="tr-TR" dirty="0" smtClean="0"/>
              <a:t>Felsefesi </a:t>
            </a:r>
          </a:p>
          <a:p>
            <a:pPr algn="just"/>
            <a:r>
              <a:rPr lang="tr-TR" dirty="0" smtClean="0"/>
              <a:t>Mantık ve ontolojiyle birlikte felsefenin en temel ve en eski disiplinlerinden bir tanesidir.</a:t>
            </a:r>
          </a:p>
          <a:p>
            <a:pPr algn="just"/>
            <a:r>
              <a:rPr lang="tr-TR" dirty="0" smtClean="0"/>
              <a:t>Etik soru ve sorunlar, felsefenin başlangıcından bu yana filozofları en çok meşgul eden soru ve sorunlar arasında yer almıştır.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Etik Soru ve Sorunlardan Bazıları</a:t>
            </a:r>
            <a:endParaRPr lang="tr-TR" dirty="0"/>
          </a:p>
        </p:txBody>
      </p:sp>
      <p:sp>
        <p:nvSpPr>
          <p:cNvPr id="3" name="2 İçerik Yer Tutucusu"/>
          <p:cNvSpPr>
            <a:spLocks noGrp="1"/>
          </p:cNvSpPr>
          <p:nvPr>
            <p:ph idx="1"/>
          </p:nvPr>
        </p:nvSpPr>
        <p:spPr/>
        <p:txBody>
          <a:bodyPr/>
          <a:lstStyle/>
          <a:p>
            <a:pPr algn="just"/>
            <a:r>
              <a:rPr lang="tr-TR" dirty="0" smtClean="0"/>
              <a:t>İyi nedir?</a:t>
            </a:r>
          </a:p>
          <a:p>
            <a:pPr algn="just"/>
            <a:r>
              <a:rPr lang="tr-TR" dirty="0" smtClean="0"/>
              <a:t>Doğru nedir? Doğru eylem nedir?</a:t>
            </a:r>
          </a:p>
          <a:p>
            <a:pPr algn="just"/>
            <a:r>
              <a:rPr lang="tr-TR" dirty="0" smtClean="0"/>
              <a:t>Değerli olan nedir?</a:t>
            </a:r>
          </a:p>
          <a:p>
            <a:pPr algn="just"/>
            <a:r>
              <a:rPr lang="tr-TR" dirty="0" smtClean="0"/>
              <a:t>Erdem nedir?</a:t>
            </a:r>
          </a:p>
          <a:p>
            <a:pPr algn="just"/>
            <a:r>
              <a:rPr lang="tr-TR" dirty="0" smtClean="0"/>
              <a:t>Erdemli olan nedir? Kimdir?/Erdemli olmayan…</a:t>
            </a:r>
          </a:p>
          <a:p>
            <a:pPr algn="just"/>
            <a:r>
              <a:rPr lang="tr-TR" dirty="0" smtClean="0"/>
              <a:t>Hangi türden eylemlerin yapılması doğrudur?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548680"/>
            <a:ext cx="8229600" cy="4525963"/>
          </a:xfrm>
        </p:spPr>
        <p:txBody>
          <a:bodyPr>
            <a:normAutofit fontScale="92500" lnSpcReduction="10000"/>
          </a:bodyPr>
          <a:lstStyle/>
          <a:p>
            <a:endParaRPr lang="tr-TR" dirty="0" smtClean="0"/>
          </a:p>
          <a:p>
            <a:pPr algn="just"/>
            <a:r>
              <a:rPr lang="tr-TR" dirty="0" smtClean="0"/>
              <a:t>Ahlak felsefesi içinde yer ala öneli düşünürler bu sorulara farklı perspektiften bakıp farklı düşünme yöntemleri geliştirmişlerdir. Ancak bu soruların kesin ve net bir cevabı elbette ki yoktur.</a:t>
            </a:r>
          </a:p>
          <a:p>
            <a:pPr algn="just"/>
            <a:r>
              <a:rPr lang="tr-TR" dirty="0" smtClean="0"/>
              <a:t>Sofistler</a:t>
            </a:r>
          </a:p>
          <a:p>
            <a:pPr algn="just"/>
            <a:r>
              <a:rPr lang="tr-TR" dirty="0" smtClean="0"/>
              <a:t>Sokrates</a:t>
            </a:r>
          </a:p>
          <a:p>
            <a:pPr algn="just"/>
            <a:r>
              <a:rPr lang="tr-TR" dirty="0" smtClean="0"/>
              <a:t>Platon</a:t>
            </a:r>
          </a:p>
          <a:p>
            <a:pPr algn="just"/>
            <a:r>
              <a:rPr lang="tr-TR" dirty="0" smtClean="0"/>
              <a:t>Aristoteles</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0" y="0"/>
            <a:ext cx="8229600" cy="4525963"/>
          </a:xfrm>
        </p:spPr>
        <p:txBody>
          <a:bodyPr>
            <a:noAutofit/>
          </a:bodyPr>
          <a:lstStyle/>
          <a:p>
            <a:pPr lvl="0"/>
            <a:r>
              <a:rPr lang="tr-TR" sz="1400" b="1" dirty="0" smtClean="0"/>
              <a:t>1- İ.Ö</a:t>
            </a:r>
            <a:r>
              <a:rPr lang="tr-TR" sz="1400" b="1" dirty="0"/>
              <a:t>. 5.6. YY-HİNT ÇİN FELSEFESİ-İLKÇAĞ YUNAN FELSEFESİ</a:t>
            </a:r>
            <a:endParaRPr lang="tr-TR" sz="1400" dirty="0"/>
          </a:p>
          <a:p>
            <a:r>
              <a:rPr lang="tr-TR" sz="1400" b="1" dirty="0"/>
              <a:t>Antik Yunan Felsefesi</a:t>
            </a:r>
            <a:endParaRPr lang="tr-TR" sz="1400" dirty="0"/>
          </a:p>
          <a:p>
            <a:r>
              <a:rPr lang="tr-TR" sz="1400" dirty="0" err="1"/>
              <a:t>Demokritos</a:t>
            </a:r>
            <a:endParaRPr lang="tr-TR" sz="1400" dirty="0"/>
          </a:p>
          <a:p>
            <a:r>
              <a:rPr lang="tr-TR" sz="1400" dirty="0"/>
              <a:t>Sofistler</a:t>
            </a:r>
          </a:p>
          <a:p>
            <a:r>
              <a:rPr lang="tr-TR" sz="1400" dirty="0"/>
              <a:t>Sokrates</a:t>
            </a:r>
          </a:p>
          <a:p>
            <a:r>
              <a:rPr lang="tr-TR" sz="1400" dirty="0"/>
              <a:t>Platon </a:t>
            </a:r>
          </a:p>
          <a:p>
            <a:r>
              <a:rPr lang="tr-TR" sz="1400" dirty="0"/>
              <a:t> Aristo</a:t>
            </a:r>
          </a:p>
          <a:p>
            <a:pPr lvl="0"/>
            <a:r>
              <a:rPr lang="tr-TR" sz="1400" b="1" dirty="0" smtClean="0"/>
              <a:t>2- HELENİSTİK </a:t>
            </a:r>
            <a:r>
              <a:rPr lang="tr-TR" sz="1400" b="1" dirty="0"/>
              <a:t>DÖNEM</a:t>
            </a:r>
            <a:endParaRPr lang="tr-TR" sz="1400" dirty="0"/>
          </a:p>
          <a:p>
            <a:r>
              <a:rPr lang="tr-TR" sz="1400" dirty="0" err="1"/>
              <a:t>Epikuros</a:t>
            </a:r>
            <a:r>
              <a:rPr lang="tr-TR" sz="1400" dirty="0"/>
              <a:t> Okulu (i.ö. 396 Atina)</a:t>
            </a:r>
          </a:p>
          <a:p>
            <a:r>
              <a:rPr lang="tr-TR" sz="1400" dirty="0" err="1"/>
              <a:t>Zenon</a:t>
            </a:r>
            <a:endParaRPr lang="tr-TR" sz="1400" dirty="0"/>
          </a:p>
          <a:p>
            <a:pPr lvl="0"/>
            <a:r>
              <a:rPr lang="tr-TR" sz="1400" b="1" dirty="0" smtClean="0"/>
              <a:t>3- İlkçağ </a:t>
            </a:r>
            <a:r>
              <a:rPr lang="tr-TR" sz="1400" b="1" dirty="0"/>
              <a:t>Köleci Toplum Formasyonunun Çöküşü (</a:t>
            </a:r>
            <a:r>
              <a:rPr lang="tr-TR" sz="1400" b="1" dirty="0" err="1"/>
              <a:t>Hrıstiyanlık</a:t>
            </a:r>
            <a:r>
              <a:rPr lang="tr-TR" sz="1400" b="1" dirty="0"/>
              <a:t>)</a:t>
            </a:r>
            <a:endParaRPr lang="tr-TR" sz="1400" dirty="0"/>
          </a:p>
          <a:p>
            <a:r>
              <a:rPr lang="tr-TR" sz="1400" dirty="0" err="1"/>
              <a:t>Aquinolu</a:t>
            </a:r>
            <a:r>
              <a:rPr lang="tr-TR" sz="1400" dirty="0"/>
              <a:t> Thomas</a:t>
            </a:r>
          </a:p>
          <a:p>
            <a:r>
              <a:rPr lang="tr-TR" sz="1400" dirty="0"/>
              <a:t>Burjuva kapitalist etik-</a:t>
            </a:r>
            <a:r>
              <a:rPr lang="tr-TR" sz="1400" dirty="0" err="1"/>
              <a:t>Giordano</a:t>
            </a:r>
            <a:r>
              <a:rPr lang="tr-TR" sz="1400" dirty="0"/>
              <a:t> </a:t>
            </a:r>
            <a:r>
              <a:rPr lang="tr-TR" sz="1400" dirty="0" err="1"/>
              <a:t>Bruno</a:t>
            </a:r>
            <a:r>
              <a:rPr lang="tr-TR" sz="1400" dirty="0"/>
              <a:t> (Katolik </a:t>
            </a:r>
            <a:r>
              <a:rPr lang="tr-TR" sz="1400" dirty="0" err="1"/>
              <a:t>klisesine</a:t>
            </a:r>
            <a:r>
              <a:rPr lang="tr-TR" sz="1400" dirty="0"/>
              <a:t> karşı çıkış)</a:t>
            </a:r>
          </a:p>
          <a:p>
            <a:r>
              <a:rPr lang="tr-TR" sz="1400" dirty="0"/>
              <a:t>Montaigne (dinsel dogmalara karşı çıkış) (1533-1592)</a:t>
            </a:r>
          </a:p>
          <a:p>
            <a:r>
              <a:rPr lang="tr-TR" sz="1400" dirty="0"/>
              <a:t>Thomas </a:t>
            </a:r>
            <a:r>
              <a:rPr lang="tr-TR" sz="1400" dirty="0" err="1"/>
              <a:t>Hobbes</a:t>
            </a:r>
            <a:r>
              <a:rPr lang="tr-TR" sz="1400" dirty="0"/>
              <a:t> (17.yy)</a:t>
            </a:r>
          </a:p>
          <a:p>
            <a:r>
              <a:rPr lang="tr-TR" sz="1400" dirty="0" err="1"/>
              <a:t>Spinoza</a:t>
            </a:r>
            <a:endParaRPr lang="tr-TR" sz="1400" dirty="0"/>
          </a:p>
          <a:p>
            <a:r>
              <a:rPr lang="tr-TR" sz="1400" dirty="0"/>
              <a:t>Locke</a:t>
            </a:r>
          </a:p>
          <a:p>
            <a:r>
              <a:rPr lang="tr-TR" sz="1400" dirty="0" err="1"/>
              <a:t>Diderot</a:t>
            </a:r>
            <a:r>
              <a:rPr lang="tr-TR" sz="1400" dirty="0"/>
              <a:t>-</a:t>
            </a:r>
            <a:r>
              <a:rPr lang="tr-TR" sz="1400" dirty="0" err="1"/>
              <a:t>Helvetius</a:t>
            </a:r>
            <a:r>
              <a:rPr lang="tr-TR" sz="1400" dirty="0"/>
              <a:t>-</a:t>
            </a:r>
            <a:r>
              <a:rPr lang="tr-TR" sz="1400" dirty="0" err="1"/>
              <a:t>Holbach</a:t>
            </a:r>
            <a:r>
              <a:rPr lang="tr-TR" sz="1400" dirty="0"/>
              <a:t> (Fransız materyalistleri)</a:t>
            </a:r>
          </a:p>
          <a:p>
            <a:r>
              <a:rPr lang="tr-TR" sz="1400" dirty="0" err="1"/>
              <a:t>Lessing</a:t>
            </a:r>
            <a:r>
              <a:rPr lang="tr-TR" sz="1400" dirty="0"/>
              <a:t>-</a:t>
            </a:r>
            <a:r>
              <a:rPr lang="tr-TR" sz="1400" dirty="0" err="1"/>
              <a:t>Herder</a:t>
            </a:r>
            <a:r>
              <a:rPr lang="tr-TR" sz="1400" dirty="0"/>
              <a:t>-</a:t>
            </a:r>
            <a:r>
              <a:rPr lang="tr-TR" sz="1400" dirty="0" err="1"/>
              <a:t>Schiller</a:t>
            </a:r>
            <a:r>
              <a:rPr lang="tr-TR" sz="1400" dirty="0"/>
              <a:t>-Goethe (Alman edebiyatçıları)-Alman aristokrasisinin ahlaki çöküşü</a:t>
            </a:r>
          </a:p>
          <a:p>
            <a:r>
              <a:rPr lang="tr-TR" sz="1400" dirty="0"/>
              <a:t>Kant</a:t>
            </a:r>
          </a:p>
          <a:p>
            <a:r>
              <a:rPr lang="tr-TR" sz="1400" dirty="0" err="1"/>
              <a:t>Hegel</a:t>
            </a:r>
            <a:endParaRPr lang="tr-TR" sz="1400" dirty="0"/>
          </a:p>
          <a:p>
            <a:r>
              <a:rPr lang="tr-TR" sz="1400" dirty="0" err="1"/>
              <a:t>Weber</a:t>
            </a:r>
            <a:endParaRPr lang="tr-TR" sz="1400" dirty="0"/>
          </a:p>
          <a:p>
            <a:r>
              <a:rPr lang="tr-TR" sz="1400" dirty="0" err="1"/>
              <a:t>Feuerbach</a:t>
            </a:r>
            <a:endParaRPr lang="tr-TR" sz="1400" dirty="0"/>
          </a:p>
          <a:p>
            <a:r>
              <a:rPr lang="tr-TR" sz="1400" dirty="0"/>
              <a:t> </a:t>
            </a:r>
          </a:p>
          <a:p>
            <a:r>
              <a:rPr lang="tr-TR" sz="1400" dirty="0"/>
              <a:t>Nietzsche (</a:t>
            </a:r>
            <a:r>
              <a:rPr lang="tr-TR" sz="1400" dirty="0" err="1"/>
              <a:t>postmodern</a:t>
            </a:r>
            <a:r>
              <a:rPr lang="tr-TR" sz="1400" dirty="0"/>
              <a:t> etik)</a:t>
            </a:r>
          </a:p>
          <a:p>
            <a:pPr lvl="0">
              <a:buNone/>
            </a:pPr>
            <a:endParaRPr lang="tr-TR" sz="1400" dirty="0"/>
          </a:p>
          <a:p>
            <a:endParaRPr lang="tr-TR"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Etiğin En Çok Karıştırıldığı Kavram: AHLAK</a:t>
            </a:r>
            <a:endParaRPr lang="tr-TR" dirty="0"/>
          </a:p>
        </p:txBody>
      </p:sp>
      <p:sp>
        <p:nvSpPr>
          <p:cNvPr id="3" name="2 İçerik Yer Tutucusu"/>
          <p:cNvSpPr>
            <a:spLocks noGrp="1"/>
          </p:cNvSpPr>
          <p:nvPr>
            <p:ph idx="1"/>
          </p:nvPr>
        </p:nvSpPr>
        <p:spPr/>
        <p:txBody>
          <a:bodyPr>
            <a:normAutofit fontScale="92500" lnSpcReduction="20000"/>
          </a:bodyPr>
          <a:lstStyle/>
          <a:p>
            <a:pPr algn="just"/>
            <a:r>
              <a:rPr lang="tr-TR" dirty="0" smtClean="0"/>
              <a:t>Günlük dilde birbirinin yerine çok fazla kullanılan iki sözcük…</a:t>
            </a:r>
          </a:p>
          <a:p>
            <a:pPr algn="just"/>
            <a:r>
              <a:rPr lang="tr-TR" b="1" dirty="0" smtClean="0"/>
              <a:t>Ahlakın Anlamları…</a:t>
            </a:r>
          </a:p>
          <a:p>
            <a:pPr algn="just">
              <a:buNone/>
            </a:pPr>
            <a:r>
              <a:rPr lang="tr-TR" dirty="0" smtClean="0"/>
              <a:t>1. </a:t>
            </a:r>
            <a:r>
              <a:rPr lang="tr-TR" dirty="0" err="1" smtClean="0"/>
              <a:t>İnsanlararası</a:t>
            </a:r>
            <a:r>
              <a:rPr lang="tr-TR" dirty="0" smtClean="0"/>
              <a:t> ilişkilerde kişilerin uymaları beklenen davranışlardır.  İyi ya da kötü sayılan davranışlardır.</a:t>
            </a:r>
          </a:p>
          <a:p>
            <a:pPr algn="just">
              <a:buNone/>
            </a:pPr>
            <a:r>
              <a:rPr lang="tr-TR" dirty="0" smtClean="0"/>
              <a:t>Ör: Büyüklerin yanında sigara içilmez, ayak ayak üstüne atılmaz.</a:t>
            </a:r>
          </a:p>
          <a:p>
            <a:pPr algn="just">
              <a:buNone/>
            </a:pPr>
            <a:r>
              <a:rPr lang="tr-TR" dirty="0" smtClean="0"/>
              <a:t>Sofrada esnenmez vs….</a:t>
            </a:r>
          </a:p>
          <a:p>
            <a:pPr algn="just">
              <a:buNone/>
            </a:pPr>
            <a:r>
              <a:rPr lang="tr-TR" dirty="0" smtClean="0"/>
              <a:t>Bu tanım kesinlikle ahlak=etik değildir…</a:t>
            </a:r>
          </a:p>
          <a:p>
            <a:pPr>
              <a:buNone/>
            </a:pPr>
            <a:endParaRPr lang="tr-TR" dirty="0" smtClean="0"/>
          </a:p>
          <a:p>
            <a:pPr>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0" y="332656"/>
            <a:ext cx="8229600" cy="4525963"/>
          </a:xfrm>
        </p:spPr>
        <p:txBody>
          <a:bodyPr>
            <a:noAutofit/>
          </a:bodyPr>
          <a:lstStyle/>
          <a:p>
            <a:pPr>
              <a:buNone/>
            </a:pPr>
            <a:endParaRPr lang="tr-TR" sz="2800" dirty="0" smtClean="0"/>
          </a:p>
          <a:p>
            <a:pPr algn="just">
              <a:buNone/>
            </a:pPr>
            <a:r>
              <a:rPr lang="tr-TR" sz="2800" dirty="0" smtClean="0"/>
              <a:t>2.Ahlak sözcüğü ikinci bir anlamda “ahlaklılık” anlamında kullanılmaktadır.</a:t>
            </a:r>
          </a:p>
          <a:p>
            <a:pPr algn="just">
              <a:buNone/>
            </a:pPr>
            <a:r>
              <a:rPr lang="tr-TR" sz="2800" dirty="0" smtClean="0"/>
              <a:t> Ör:</a:t>
            </a:r>
          </a:p>
          <a:p>
            <a:pPr algn="just">
              <a:buNone/>
            </a:pPr>
            <a:r>
              <a:rPr lang="tr-TR" sz="2800" dirty="0" smtClean="0"/>
              <a:t>İnsanlara eşit muamele yapmak gerekir.</a:t>
            </a:r>
          </a:p>
          <a:p>
            <a:pPr algn="just">
              <a:buNone/>
            </a:pPr>
            <a:r>
              <a:rPr lang="tr-TR" sz="2800" dirty="0" smtClean="0"/>
              <a:t>Irk ayrımı yapmamak gerekir.</a:t>
            </a:r>
          </a:p>
          <a:p>
            <a:pPr algn="just">
              <a:buNone/>
            </a:pPr>
            <a:r>
              <a:rPr lang="tr-TR" sz="2800" dirty="0" smtClean="0"/>
              <a:t>Sözünde durmak gerekir.</a:t>
            </a:r>
          </a:p>
          <a:p>
            <a:pPr algn="just">
              <a:buNone/>
            </a:pPr>
            <a:r>
              <a:rPr lang="tr-TR" sz="2800" dirty="0" smtClean="0"/>
              <a:t>Bunlar insanın bilgisinden doğrudan doğruya yapılan çıkarımlardır.</a:t>
            </a:r>
          </a:p>
          <a:p>
            <a:pPr algn="just">
              <a:buNone/>
            </a:pPr>
            <a:r>
              <a:rPr lang="tr-TR" sz="2800" dirty="0" smtClean="0"/>
              <a:t>Bunlar “üretilmiş hazır </a:t>
            </a:r>
            <a:r>
              <a:rPr lang="tr-TR" sz="2800" dirty="0" err="1" smtClean="0"/>
              <a:t>normlar”dır</a:t>
            </a:r>
            <a:r>
              <a:rPr lang="tr-TR" sz="2800" dirty="0" smtClean="0"/>
              <a:t>. Ancak norm getirmek felsefenin işi değildir.</a:t>
            </a:r>
          </a:p>
          <a:p>
            <a:pPr algn="just">
              <a:buNone/>
            </a:pPr>
            <a:r>
              <a:rPr lang="tr-TR" sz="2800" dirty="0" smtClean="0"/>
              <a:t> Bu anlamda etik norm getiren, normlara göre değerlendirme öneren bir araç değildir.</a:t>
            </a:r>
            <a:endParaRPr lang="tr-T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620688"/>
            <a:ext cx="8229600" cy="4525963"/>
          </a:xfrm>
        </p:spPr>
        <p:txBody>
          <a:bodyPr>
            <a:normAutofit fontScale="62500" lnSpcReduction="20000"/>
          </a:bodyPr>
          <a:lstStyle/>
          <a:p>
            <a:endParaRPr lang="tr-TR" dirty="0" smtClean="0"/>
          </a:p>
          <a:p>
            <a:pPr algn="just"/>
            <a:r>
              <a:rPr lang="tr-TR" sz="2900" dirty="0" smtClean="0"/>
              <a:t>3. </a:t>
            </a:r>
            <a:r>
              <a:rPr lang="tr-TR" sz="4100" dirty="0" smtClean="0"/>
              <a:t>Ahlakın üçüncü anlamı “etik”tir. Etik=Ahlak Felsefesi</a:t>
            </a:r>
          </a:p>
          <a:p>
            <a:pPr algn="just"/>
            <a:r>
              <a:rPr lang="tr-TR" sz="4100" dirty="0" smtClean="0"/>
              <a:t>Bu bağlamda etik birinci ve ikinci anlamdaki ahlaktan çok farklıdır….</a:t>
            </a:r>
          </a:p>
          <a:p>
            <a:pPr algn="just"/>
            <a:r>
              <a:rPr lang="tr-TR" sz="4100" dirty="0" smtClean="0"/>
              <a:t>Norm getirmek felsefenin işi değildir. Bu anlamda etik norm getiren, normlara göre değerlendirmeler öneren bir alan hiç değildir. </a:t>
            </a:r>
          </a:p>
          <a:p>
            <a:pPr algn="just"/>
            <a:r>
              <a:rPr lang="tr-TR" sz="4100" dirty="0" smtClean="0"/>
              <a:t>İnsana ilişkin etik sorunlarla ilgili doğrulanabilir-</a:t>
            </a:r>
            <a:r>
              <a:rPr lang="tr-TR" sz="4100" dirty="0" err="1" smtClean="0"/>
              <a:t>yanlışlanabilir</a:t>
            </a:r>
            <a:r>
              <a:rPr lang="tr-TR" sz="4100" dirty="0" smtClean="0"/>
              <a:t> bilgiler ortaya koyan ya da koyması beklenen bir felsefe disiplinidir etik.</a:t>
            </a:r>
          </a:p>
          <a:p>
            <a:pPr algn="just"/>
            <a:r>
              <a:rPr lang="tr-TR" sz="4100" dirty="0" smtClean="0"/>
              <a:t>Yapılması gerekeni söyleyen ya da normlar koyan bir etkinlik değildir.  </a:t>
            </a:r>
          </a:p>
          <a:p>
            <a:endParaRPr lang="tr-TR" sz="4100"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486</TotalTime>
  <Words>1709</Words>
  <Application>Microsoft Office PowerPoint</Application>
  <PresentationFormat>Ekran Gösterisi (4:3)</PresentationFormat>
  <Paragraphs>202</Paragraphs>
  <Slides>28</Slides>
  <Notes>0</Notes>
  <HiddenSlides>0</HiddenSlides>
  <MMClips>0</MMClips>
  <ScaleCrop>false</ScaleCrop>
  <HeadingPairs>
    <vt:vector size="4" baseType="variant">
      <vt:variant>
        <vt:lpstr>Tema</vt:lpstr>
      </vt:variant>
      <vt:variant>
        <vt:i4>1</vt:i4>
      </vt:variant>
      <vt:variant>
        <vt:lpstr>Slayt Başlıkları</vt:lpstr>
      </vt:variant>
      <vt:variant>
        <vt:i4>28</vt:i4>
      </vt:variant>
    </vt:vector>
  </HeadingPairs>
  <TitlesOfParts>
    <vt:vector size="29" baseType="lpstr">
      <vt:lpstr>Ofis Teması</vt:lpstr>
      <vt:lpstr>PERSONEL YÖNETİMİNDE  ETİK DENETİM</vt:lpstr>
      <vt:lpstr>ETİK NEDİR?</vt:lpstr>
      <vt:lpstr>Etik yeni bir kavram mıdır?</vt:lpstr>
      <vt:lpstr>Etik Soru ve Sorunlardan Bazıları</vt:lpstr>
      <vt:lpstr>Slayt 5</vt:lpstr>
      <vt:lpstr>Slayt 6</vt:lpstr>
      <vt:lpstr>Etiğin En Çok Karıştırıldığı Kavram: AHLAK</vt:lpstr>
      <vt:lpstr>Slayt 8</vt:lpstr>
      <vt:lpstr>Slayt 9</vt:lpstr>
      <vt:lpstr>      </vt:lpstr>
      <vt:lpstr>KAMU YÖNETİMİNDE ETİK</vt:lpstr>
      <vt:lpstr>Yönetişim Düzleminde Kamu Etiğine Dair Tanımlar</vt:lpstr>
      <vt:lpstr>OECD’nin ETİK KODLARI</vt:lpstr>
      <vt:lpstr>Başbakanlık Kamu Görevlileri Etik Kurulu</vt:lpstr>
      <vt:lpstr>Slayt 15</vt:lpstr>
      <vt:lpstr>Slayt 16</vt:lpstr>
      <vt:lpstr>Slayt 17</vt:lpstr>
      <vt:lpstr>Slayt 18</vt:lpstr>
      <vt:lpstr>Slayt 19</vt:lpstr>
      <vt:lpstr>Slayt 20</vt:lpstr>
      <vt:lpstr>Slayt 21</vt:lpstr>
      <vt:lpstr>Slayt 22</vt:lpstr>
      <vt:lpstr>Slayt 23</vt:lpstr>
      <vt:lpstr>Slayt 24</vt:lpstr>
      <vt:lpstr>Türkiye’deki Temel Hukuki Düzenlemeler</vt:lpstr>
      <vt:lpstr>Slayt 26</vt:lpstr>
      <vt:lpstr>1982 Sayılı DMK’da ve 1982 Anayasasında Yolsuzluğu Önleyici Hükümler</vt:lpstr>
      <vt:lpstr>657 Sayılı DMK’da ve 1982 Anayasasında Memurlar İçin Konulan Yasaklar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ETİK YÖNETİM ve ETİK DENETİM</dc:title>
  <dc:creator>Ipek Ozkal Sayan</dc:creator>
  <cp:lastModifiedBy>Ipek Ozkal Sayan</cp:lastModifiedBy>
  <cp:revision>91</cp:revision>
  <dcterms:created xsi:type="dcterms:W3CDTF">2014-06-05T10:45:15Z</dcterms:created>
  <dcterms:modified xsi:type="dcterms:W3CDTF">2017-11-21T08:48:01Z</dcterms:modified>
</cp:coreProperties>
</file>