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2D27D-AD8D-4F54-B1E9-6987F50AD2BD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F354A-89C5-44D3-AF91-2BC4B77F5A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87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EC9A7-9DA2-4683-823F-3DB2FC31DF67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74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908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32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59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168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64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85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97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52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82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50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78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93763-5CC7-489B-BE0F-B8ACA14C18D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51254-4F36-41D1-8D21-E0B3C083C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55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url?sa=i&amp;rct=j&amp;q=&amp;esrc=s&amp;frm=1&amp;source=images&amp;cd=&amp;cad=rja&amp;uact=8&amp;docid=_6AQu-9mFrEXzM&amp;tbnid=QKOFiCXQHAX9_M:&amp;ved=0CAUQjRw&amp;url=http://tr.diystart.com/bahcivanlik/yabanci-otlarin-atilmasi&amp;ei=qjZeU6qbEsOCtAaAnYGIBA&amp;bvm=bv.65397613,d.bGQ&amp;psig=AFQjCNFzTupsyRYauo12EmZN2zFZLulVKw&amp;ust=139876954948747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232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TARIM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92D050"/>
                </a:solidFill>
              </a:rPr>
              <a:t>ZORLU ÇEVRESEL KOŞULLARA ADAPTASYON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 err="1">
                <a:solidFill>
                  <a:srgbClr val="FF0000"/>
                </a:solidFill>
              </a:rPr>
              <a:t>Patojenik</a:t>
            </a:r>
            <a:r>
              <a:rPr lang="tr-TR" sz="2400" b="1" dirty="0">
                <a:solidFill>
                  <a:srgbClr val="FF0000"/>
                </a:solidFill>
              </a:rPr>
              <a:t> bakterilerin, </a:t>
            </a:r>
            <a:r>
              <a:rPr lang="tr-TR" sz="2400" b="1" dirty="0" err="1">
                <a:solidFill>
                  <a:srgbClr val="FF0000"/>
                </a:solidFill>
              </a:rPr>
              <a:t>fungusların</a:t>
            </a:r>
            <a:r>
              <a:rPr lang="tr-TR" sz="2400" b="1" dirty="0">
                <a:solidFill>
                  <a:srgbClr val="FF0000"/>
                </a:solidFill>
              </a:rPr>
              <a:t> ve parazitlerin kontrolü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dirty="0"/>
              <a:t>Böcekler ve </a:t>
            </a:r>
            <a:r>
              <a:rPr lang="tr-TR" sz="2000" dirty="0" err="1"/>
              <a:t>funguslar</a:t>
            </a:r>
            <a:r>
              <a:rPr lang="tr-TR" sz="2000" dirty="0"/>
              <a:t> gibi çeşitli bitki zararlılarının hücre duvarları da yapısal bileşen olarak “kitin” içerir. </a:t>
            </a:r>
          </a:p>
          <a:p>
            <a:r>
              <a:rPr lang="tr-TR" sz="2000" dirty="0"/>
              <a:t>Birçok bakteri (örneğin </a:t>
            </a:r>
            <a:r>
              <a:rPr lang="tr-TR" sz="2000" i="1" dirty="0" err="1"/>
              <a:t>Serratia</a:t>
            </a:r>
            <a:r>
              <a:rPr lang="tr-TR" sz="2000" i="1" dirty="0"/>
              <a:t>, </a:t>
            </a:r>
            <a:r>
              <a:rPr lang="tr-TR" sz="2000" i="1" dirty="0" err="1"/>
              <a:t>Streptomyces</a:t>
            </a:r>
            <a:r>
              <a:rPr lang="tr-TR" sz="2000" dirty="0"/>
              <a:t> ve </a:t>
            </a:r>
            <a:r>
              <a:rPr lang="tr-TR" sz="2000" i="1" dirty="0" err="1"/>
              <a:t>Vibrio</a:t>
            </a:r>
            <a:r>
              <a:rPr lang="tr-TR" sz="2000" dirty="0"/>
              <a:t>) “</a:t>
            </a:r>
            <a:r>
              <a:rPr lang="tr-TR" sz="2000" dirty="0" err="1"/>
              <a:t>kitinaz</a:t>
            </a:r>
            <a:r>
              <a:rPr lang="tr-TR" sz="2000" dirty="0"/>
              <a:t>” adı verilen kitini parçalama özelliği olan enzimler üretirler. </a:t>
            </a:r>
          </a:p>
          <a:p>
            <a:r>
              <a:rPr lang="tr-TR" sz="2000" dirty="0"/>
              <a:t>Bakteri kaynaklı bazı </a:t>
            </a:r>
            <a:r>
              <a:rPr lang="tr-TR" sz="2000" dirty="0" err="1"/>
              <a:t>fungal</a:t>
            </a:r>
            <a:r>
              <a:rPr lang="tr-TR" sz="2000" dirty="0"/>
              <a:t> hastalıklar </a:t>
            </a:r>
            <a:r>
              <a:rPr lang="tr-TR" sz="2000" dirty="0" err="1"/>
              <a:t>kitinaz</a:t>
            </a:r>
            <a:r>
              <a:rPr lang="tr-TR" sz="2000" dirty="0"/>
              <a:t> üretimi ile ilişkilendirilmiştir. </a:t>
            </a:r>
          </a:p>
          <a:p>
            <a:r>
              <a:rPr lang="tr-TR" sz="2000" dirty="0"/>
              <a:t>Toprakta bulunan ve </a:t>
            </a:r>
            <a:r>
              <a:rPr lang="tr-TR" sz="2000" dirty="0" err="1"/>
              <a:t>kitinaz</a:t>
            </a:r>
            <a:r>
              <a:rPr lang="tr-TR" sz="2000" dirty="0"/>
              <a:t> kodlayan farklı bakterilerden izole edilen genler </a:t>
            </a:r>
            <a:r>
              <a:rPr lang="tr-TR" sz="2000" i="1" dirty="0" err="1"/>
              <a:t>Pseudomonas</a:t>
            </a:r>
            <a:r>
              <a:rPr lang="tr-TR" sz="2000" i="1" dirty="0"/>
              <a:t> </a:t>
            </a:r>
            <a:r>
              <a:rPr lang="tr-TR" sz="2000" i="1" dirty="0" err="1"/>
              <a:t>fluorescens’</a:t>
            </a:r>
            <a:r>
              <a:rPr lang="tr-TR" sz="2000" dirty="0" err="1"/>
              <a:t>e</a:t>
            </a:r>
            <a:r>
              <a:rPr lang="tr-TR" sz="2000" dirty="0"/>
              <a:t> klonlanmıştır. </a:t>
            </a:r>
            <a:r>
              <a:rPr lang="tr-TR" sz="2000" dirty="0" err="1"/>
              <a:t>Rekombinant</a:t>
            </a:r>
            <a:r>
              <a:rPr lang="tr-TR" sz="2000" dirty="0"/>
              <a:t> </a:t>
            </a:r>
            <a:r>
              <a:rPr lang="tr-TR" sz="2000" dirty="0" err="1"/>
              <a:t>suşların</a:t>
            </a:r>
            <a:r>
              <a:rPr lang="tr-TR" sz="2000" dirty="0"/>
              <a:t> </a:t>
            </a:r>
            <a:r>
              <a:rPr lang="tr-TR" sz="2000" dirty="0" err="1"/>
              <a:t>fungal</a:t>
            </a:r>
            <a:r>
              <a:rPr lang="tr-TR" sz="2000" dirty="0"/>
              <a:t> hastalıkları kontrolündeki etkinlik düzeyi henüz tam olarak bilinmemektedir.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1182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TARIM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92D050"/>
                </a:solidFill>
              </a:rPr>
              <a:t>ZORLU ÇEVRESEL KOŞULLARA ADAPTASYON 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 err="1">
                <a:solidFill>
                  <a:srgbClr val="7030A0"/>
                </a:solidFill>
              </a:rPr>
              <a:t>Viral</a:t>
            </a:r>
            <a:r>
              <a:rPr lang="tr-TR" sz="2400" b="1" dirty="0">
                <a:solidFill>
                  <a:srgbClr val="7030A0"/>
                </a:solidFill>
              </a:rPr>
              <a:t> hastalıklara direnç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dirty="0"/>
              <a:t>Bitki virüs hastalıklarını kontrol etmek zordur. </a:t>
            </a:r>
          </a:p>
          <a:p>
            <a:r>
              <a:rPr lang="tr-TR" sz="2000" dirty="0"/>
              <a:t>1980’lerin ortalarında yapılan bir çalışmada Tütün mozaik virüsü (TMV) </a:t>
            </a:r>
            <a:r>
              <a:rPr lang="tr-TR" sz="2000" dirty="0" err="1"/>
              <a:t>kapsit</a:t>
            </a:r>
            <a:r>
              <a:rPr lang="tr-TR" sz="2000" dirty="0"/>
              <a:t> proteinini kodlayan TM bitkisinin, </a:t>
            </a:r>
            <a:r>
              <a:rPr lang="tr-TR" sz="2000" dirty="0" err="1"/>
              <a:t>TMV’ye</a:t>
            </a:r>
            <a:r>
              <a:rPr lang="tr-TR" sz="2000" dirty="0"/>
              <a:t> karşı dirençli olduğu saptanmıştır. </a:t>
            </a:r>
          </a:p>
          <a:p>
            <a:r>
              <a:rPr lang="tr-TR" sz="2000" dirty="0"/>
              <a:t>Benzer kılıf proteini aracılığı ile koruma mekanizması salatalık mozaik virüsü ve patates virüsü gibi çeşitli bir dizi virüs için rapor edilmiştir.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56149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TARIM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b="1" dirty="0"/>
              <a:t>ZORLU ÇEVRESEL KOŞULLARA ADAPTASYON </a:t>
            </a:r>
            <a:br>
              <a:rPr lang="tr-TR" sz="2400" b="1" dirty="0"/>
            </a:br>
            <a:r>
              <a:rPr lang="tr-TR" sz="2400" b="1" dirty="0" err="1">
                <a:solidFill>
                  <a:srgbClr val="7030A0"/>
                </a:solidFill>
              </a:rPr>
              <a:t>Viral</a:t>
            </a:r>
            <a:r>
              <a:rPr lang="tr-TR" sz="2400" b="1" dirty="0">
                <a:solidFill>
                  <a:srgbClr val="7030A0"/>
                </a:solidFill>
              </a:rPr>
              <a:t> hastalıklara direnç</a:t>
            </a: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dirty="0"/>
              <a:t>Hawaii’de papaya ekonomik önem açısından ikinci sırada yer almaktadır. Bu ürün, papaya ring spot virüsü (PRSV) tarafından </a:t>
            </a:r>
            <a:r>
              <a:rPr lang="tr-TR" sz="2000" dirty="0" err="1"/>
              <a:t>enfekte</a:t>
            </a:r>
            <a:r>
              <a:rPr lang="tr-TR" sz="2000" dirty="0"/>
              <a:t> edilmektedir. 1998 yılında PRSV kılıf proteininin ifade edildiği </a:t>
            </a:r>
            <a:r>
              <a:rPr lang="tr-TR" sz="2000" dirty="0" err="1"/>
              <a:t>transgenik</a:t>
            </a:r>
            <a:r>
              <a:rPr lang="tr-TR" sz="2000" dirty="0"/>
              <a:t> papaya </a:t>
            </a:r>
            <a:r>
              <a:rPr lang="tr-TR" sz="2000" dirty="0" err="1"/>
              <a:t>kültüvarları</a:t>
            </a:r>
            <a:r>
              <a:rPr lang="tr-TR" sz="2000" dirty="0"/>
              <a:t> papaya endüstrisini ekonomik zarara uğramaktan kurtarmıştır. </a:t>
            </a:r>
          </a:p>
          <a:p>
            <a:endParaRPr lang="tr-TR" sz="2000" dirty="0"/>
          </a:p>
          <a:p>
            <a:r>
              <a:rPr lang="tr-TR" sz="2000" dirty="0"/>
              <a:t>Son yıllarda </a:t>
            </a:r>
            <a:r>
              <a:rPr lang="tr-TR" sz="2000" dirty="0" err="1"/>
              <a:t>transgenik</a:t>
            </a:r>
            <a:r>
              <a:rPr lang="tr-TR" sz="2000" dirty="0"/>
              <a:t> bitkiler </a:t>
            </a:r>
            <a:r>
              <a:rPr lang="tr-TR" sz="2000" dirty="0" err="1"/>
              <a:t>viral</a:t>
            </a:r>
            <a:r>
              <a:rPr lang="tr-TR" sz="2000" dirty="0"/>
              <a:t> proteinleri ya da RNA’ları kodlayan dizileri içerecek şekilde genetik mühendisliği teknikleri ile düzenlenerek virüslere karşı direnç kazanmaları sağlanmaktadır.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64589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TARIM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92D050"/>
                </a:solidFill>
              </a:rPr>
              <a:t>ZORLU ÇEVRESEL KOŞULLARA ADAPTASYON </a:t>
            </a:r>
            <a:br>
              <a:rPr lang="tr-TR" sz="2400" b="1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7030A0"/>
                </a:solidFill>
              </a:rPr>
              <a:t>Azot </a:t>
            </a:r>
            <a:r>
              <a:rPr lang="tr-TR" sz="2400" b="1" dirty="0" err="1">
                <a:solidFill>
                  <a:srgbClr val="7030A0"/>
                </a:solidFill>
              </a:rPr>
              <a:t>fiksasyonu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492897"/>
            <a:ext cx="8229600" cy="3633267"/>
          </a:xfrm>
          <a:noFill/>
        </p:spPr>
        <p:txBody>
          <a:bodyPr>
            <a:normAutofit/>
          </a:bodyPr>
          <a:lstStyle/>
          <a:p>
            <a:pPr algn="just"/>
            <a:r>
              <a:rPr lang="tr-TR" sz="2000" dirty="0"/>
              <a:t>Soya fasulyesi gibi ekonomik açıdan büyük öneme sahip bitkilerin dahil olduğu baklagiller </a:t>
            </a:r>
            <a:r>
              <a:rPr lang="tr-TR" sz="2000" i="1" dirty="0" err="1"/>
              <a:t>Rhizobium</a:t>
            </a:r>
            <a:r>
              <a:rPr lang="tr-TR" sz="2000" dirty="0"/>
              <a:t>, </a:t>
            </a:r>
            <a:r>
              <a:rPr lang="tr-TR" sz="2000" i="1" dirty="0" err="1"/>
              <a:t>Bradyrhizobium</a:t>
            </a:r>
            <a:r>
              <a:rPr lang="tr-TR" sz="2000" dirty="0"/>
              <a:t> ve </a:t>
            </a:r>
            <a:r>
              <a:rPr lang="tr-TR" sz="2000" i="1" dirty="0" err="1"/>
              <a:t>Frankia</a:t>
            </a:r>
            <a:r>
              <a:rPr lang="tr-TR" sz="2000" dirty="0"/>
              <a:t> gibi atmosferik azotu fiske eden türler ile </a:t>
            </a:r>
            <a:r>
              <a:rPr lang="tr-TR" sz="2000" dirty="0" err="1"/>
              <a:t>simbiyotik</a:t>
            </a:r>
            <a:r>
              <a:rPr lang="tr-TR" sz="2000" dirty="0"/>
              <a:t> formlar oluştururlar. </a:t>
            </a:r>
          </a:p>
          <a:p>
            <a:pPr algn="just"/>
            <a:r>
              <a:rPr lang="tr-TR" sz="2000" dirty="0"/>
              <a:t>Serbest yaşayan </a:t>
            </a:r>
            <a:r>
              <a:rPr lang="tr-TR" sz="2000" dirty="0" err="1"/>
              <a:t>rhizobia</a:t>
            </a:r>
            <a:r>
              <a:rPr lang="tr-TR" sz="2000" dirty="0"/>
              <a:t> toprakta bulunur. </a:t>
            </a:r>
          </a:p>
          <a:p>
            <a:pPr algn="just"/>
            <a:r>
              <a:rPr lang="tr-TR" sz="2000" dirty="0"/>
              <a:t>Bakteriler tarafından konak bitkilerin doğal enfeksiyonu sonucunda </a:t>
            </a:r>
            <a:r>
              <a:rPr lang="tr-TR" sz="2000" i="1" dirty="0" err="1"/>
              <a:t>Rhizobium</a:t>
            </a:r>
            <a:r>
              <a:rPr lang="tr-TR" sz="2000" dirty="0" err="1"/>
              <a:t>’un</a:t>
            </a:r>
            <a:r>
              <a:rPr lang="tr-TR" sz="2000" dirty="0"/>
              <a:t> içinde çoğaldığı kök yapısında nodül oluşur.</a:t>
            </a:r>
          </a:p>
          <a:p>
            <a:pPr algn="just"/>
            <a:r>
              <a:rPr lang="tr-TR" sz="2000" dirty="0"/>
              <a:t> Azot gübresi ihtiyacını azaltmak için yaklaşık 100 yıldır ticari olarak üretilen </a:t>
            </a:r>
            <a:r>
              <a:rPr lang="tr-TR" sz="2000" i="1" dirty="0" err="1"/>
              <a:t>rhizobia</a:t>
            </a:r>
            <a:r>
              <a:rPr lang="tr-TR" sz="2000" dirty="0" err="1"/>
              <a:t>’nın</a:t>
            </a:r>
            <a:r>
              <a:rPr lang="tr-TR" sz="2000" dirty="0"/>
              <a:t> baklagillere aşılanması çalışmaları devam etmektedir.</a:t>
            </a:r>
          </a:p>
          <a:p>
            <a:pPr algn="just"/>
            <a:r>
              <a:rPr lang="tr-TR" sz="2000" dirty="0"/>
              <a:t> Bu uygulamanın hiçbir olumsuz etkisi belirlenmemiştir. Sonuç olarak, genetik olarak değiştirilmiş </a:t>
            </a:r>
            <a:r>
              <a:rPr lang="tr-TR" sz="2000" i="1" dirty="0" err="1"/>
              <a:t>rhizobia</a:t>
            </a:r>
            <a:r>
              <a:rPr lang="tr-TR" sz="2000" dirty="0"/>
              <a:t> </a:t>
            </a:r>
            <a:r>
              <a:rPr lang="tr-TR" sz="2000" dirty="0" err="1"/>
              <a:t>suşlarının</a:t>
            </a:r>
            <a:r>
              <a:rPr lang="tr-TR" sz="2000" dirty="0"/>
              <a:t> büyük ölçekli uygulamalarında olumsuzlukların gözlenmesi beklenmemektedir.</a:t>
            </a:r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63901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00B050"/>
                </a:solidFill>
              </a:rPr>
              <a:t>TARIM</a:t>
            </a:r>
            <a:r>
              <a:rPr lang="tr-TR" sz="2400" dirty="0">
                <a:solidFill>
                  <a:srgbClr val="00B050"/>
                </a:solidFill>
              </a:rPr>
              <a:t/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b="1" dirty="0">
                <a:solidFill>
                  <a:srgbClr val="00B050"/>
                </a:solidFill>
              </a:rPr>
              <a:t>ZORLU ÇEVRESEL KOŞULLARA ADAPTASYON </a:t>
            </a:r>
            <a:br>
              <a:rPr lang="tr-TR" sz="2400" b="1" dirty="0">
                <a:solidFill>
                  <a:srgbClr val="00B050"/>
                </a:solidFill>
              </a:rPr>
            </a:br>
            <a:r>
              <a:rPr lang="tr-TR" sz="2400" b="1" dirty="0">
                <a:solidFill>
                  <a:srgbClr val="FF66CC"/>
                </a:solidFill>
              </a:rPr>
              <a:t>Azot </a:t>
            </a:r>
            <a:r>
              <a:rPr lang="tr-TR" sz="2400" b="1" dirty="0" err="1">
                <a:solidFill>
                  <a:srgbClr val="FF66CC"/>
                </a:solidFill>
              </a:rPr>
              <a:t>fiksasyonu</a:t>
            </a:r>
            <a:endParaRPr lang="tr-TR" sz="2400" dirty="0">
              <a:solidFill>
                <a:srgbClr val="FF66CC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r>
              <a:rPr lang="tr-TR" sz="2000" dirty="0"/>
              <a:t>Azot </a:t>
            </a:r>
            <a:r>
              <a:rPr lang="tr-TR" sz="2000" dirty="0" err="1"/>
              <a:t>fiksasyonu</a:t>
            </a:r>
            <a:r>
              <a:rPr lang="tr-TR" sz="2000" dirty="0"/>
              <a:t> için önemli olan genler aktarılmak suretiyle genetik olarak düzenlenmiş </a:t>
            </a:r>
            <a:r>
              <a:rPr lang="tr-TR" sz="2000" i="1" dirty="0" err="1"/>
              <a:t>Bradyrhizobium</a:t>
            </a:r>
            <a:r>
              <a:rPr lang="tr-TR" sz="2000" i="1" dirty="0"/>
              <a:t> </a:t>
            </a:r>
            <a:r>
              <a:rPr lang="tr-TR" sz="2000" i="1" dirty="0" err="1"/>
              <a:t>japonicum</a:t>
            </a:r>
            <a:r>
              <a:rPr lang="tr-TR" sz="2000" dirty="0"/>
              <a:t> ve </a:t>
            </a:r>
            <a:r>
              <a:rPr lang="tr-TR" sz="2000" i="1" dirty="0" err="1"/>
              <a:t>Rhizobium</a:t>
            </a:r>
            <a:r>
              <a:rPr lang="tr-TR" sz="2000" i="1" dirty="0"/>
              <a:t> </a:t>
            </a:r>
            <a:r>
              <a:rPr lang="tr-TR" sz="2000" i="1" dirty="0" err="1"/>
              <a:t>meliloti</a:t>
            </a:r>
            <a:r>
              <a:rPr lang="tr-TR" sz="2000" dirty="0"/>
              <a:t> </a:t>
            </a:r>
            <a:r>
              <a:rPr lang="tr-TR" sz="2000" dirty="0" err="1"/>
              <a:t>suşları</a:t>
            </a:r>
            <a:r>
              <a:rPr lang="tr-TR" sz="2000" dirty="0"/>
              <a:t>, doğal tip </a:t>
            </a:r>
            <a:r>
              <a:rPr lang="tr-TR" sz="2000" dirty="0" err="1"/>
              <a:t>suşlara</a:t>
            </a:r>
            <a:r>
              <a:rPr lang="tr-TR" sz="2000" dirty="0"/>
              <a:t> kıyasla sera koşullarında konak bitkilerinde daha fazla </a:t>
            </a:r>
            <a:r>
              <a:rPr lang="tr-TR" sz="2000" dirty="0" err="1"/>
              <a:t>biyokütle</a:t>
            </a:r>
            <a:r>
              <a:rPr lang="tr-TR" sz="2000" dirty="0"/>
              <a:t> artışı sergilemişlerdir. </a:t>
            </a:r>
          </a:p>
          <a:p>
            <a:r>
              <a:rPr lang="tr-TR" sz="2000" dirty="0"/>
              <a:t>Toprakta serbest yaşayan </a:t>
            </a:r>
            <a:r>
              <a:rPr lang="tr-TR" sz="2000" i="1" dirty="0" err="1"/>
              <a:t>rhizobium</a:t>
            </a:r>
            <a:r>
              <a:rPr lang="tr-TR" sz="2000" dirty="0"/>
              <a:t> türleri, oldukça fazla miktarda bulunduğundan rekabetin üstesinden gelebilmek için genetik olarak düzenlenmiş yeni </a:t>
            </a:r>
            <a:r>
              <a:rPr lang="tr-TR" sz="2000" dirty="0" err="1"/>
              <a:t>suşlar</a:t>
            </a:r>
            <a:r>
              <a:rPr lang="tr-TR" sz="2000" dirty="0"/>
              <a:t> toprağa fazla miktarlarda eklenmelidir. </a:t>
            </a:r>
          </a:p>
          <a:p>
            <a:r>
              <a:rPr lang="tr-TR" sz="2000" dirty="0"/>
              <a:t>Bu durum yüksek </a:t>
            </a:r>
            <a:r>
              <a:rPr lang="tr-TR" sz="2000" dirty="0" err="1"/>
              <a:t>inokülasyon</a:t>
            </a:r>
            <a:r>
              <a:rPr lang="tr-TR" sz="2000" dirty="0"/>
              <a:t> maliyetine neden olacaktır. </a:t>
            </a:r>
          </a:p>
          <a:p>
            <a:r>
              <a:rPr lang="tr-TR" sz="2000" i="1" dirty="0" err="1"/>
              <a:t>Rhizobiumlar</a:t>
            </a:r>
            <a:r>
              <a:rPr lang="tr-TR" sz="2000" dirty="0"/>
              <a:t> üzerinde yürütülen, rekabet sırasındaki biyokimyasal değişiklikler ve enfeksiyon mekanizmalarının aydınlatılması çalışmaları, bu zorlukların aşılmasına yardımcı olacaktır. </a:t>
            </a:r>
          </a:p>
          <a:p>
            <a:r>
              <a:rPr lang="tr-TR" sz="2000" dirty="0"/>
              <a:t>Tarımda </a:t>
            </a:r>
            <a:r>
              <a:rPr lang="tr-TR" sz="2000" dirty="0" err="1"/>
              <a:t>mikrobiyal</a:t>
            </a:r>
            <a:r>
              <a:rPr lang="tr-TR" sz="2000" dirty="0"/>
              <a:t> </a:t>
            </a:r>
            <a:r>
              <a:rPr lang="tr-TR" sz="2000" dirty="0" err="1"/>
              <a:t>biyoteknolojinin</a:t>
            </a:r>
            <a:r>
              <a:rPr lang="tr-TR" sz="2000" dirty="0"/>
              <a:t> ilerleyişi, azot </a:t>
            </a:r>
            <a:r>
              <a:rPr lang="tr-TR" sz="2000" dirty="0" err="1"/>
              <a:t>fiksasyonunun</a:t>
            </a:r>
            <a:r>
              <a:rPr lang="tr-TR" sz="2000" dirty="0"/>
              <a:t> oldukça pahalıya mal oluşu ve </a:t>
            </a:r>
            <a:r>
              <a:rPr lang="tr-TR" sz="2000" dirty="0" err="1"/>
              <a:t>pestisitlerin</a:t>
            </a:r>
            <a:r>
              <a:rPr lang="tr-TR" sz="2000" dirty="0"/>
              <a:t> yaygın kullanımının artık mümkün olamayacağından dolayı hız kazanmıştır.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82251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00B050"/>
                </a:solidFill>
              </a:rPr>
              <a:t>GIDA BİYOTEKNOLOJİSİ</a:t>
            </a:r>
            <a:r>
              <a:rPr lang="tr-TR" sz="2400" dirty="0">
                <a:solidFill>
                  <a:srgbClr val="00B050"/>
                </a:solidFill>
              </a:rPr>
              <a:t/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b="1" dirty="0">
                <a:solidFill>
                  <a:srgbClr val="FF99FF"/>
                </a:solidFill>
              </a:rPr>
              <a:t>Fermente gıdaların hazırlanması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r>
              <a:rPr lang="tr-TR" sz="2000" dirty="0"/>
              <a:t>Mayalı gıdaların üretiminde mikroorganizmaların kullanımı oldukça eski dönemlere dayanmaktadır. Bira, şarap, tereyağı, zeytin, salam, lahana turşusu ve daha pek çok gıdanın üretimi için </a:t>
            </a:r>
            <a:r>
              <a:rPr lang="tr-TR" sz="2000" dirty="0" err="1"/>
              <a:t>mikrobiyal</a:t>
            </a:r>
            <a:r>
              <a:rPr lang="tr-TR" sz="2000" dirty="0"/>
              <a:t> </a:t>
            </a:r>
            <a:r>
              <a:rPr lang="tr-TR" sz="2000" dirty="0" err="1"/>
              <a:t>fermentasyon</a:t>
            </a:r>
            <a:r>
              <a:rPr lang="tr-TR" sz="2000" dirty="0"/>
              <a:t> gereklidir.</a:t>
            </a:r>
          </a:p>
          <a:p>
            <a:r>
              <a:rPr lang="tr-TR" sz="2000" dirty="0"/>
              <a:t>Mikroorganizmalar tarafından üretilen </a:t>
            </a:r>
            <a:r>
              <a:rPr lang="tr-TR" sz="2000" dirty="0" err="1"/>
              <a:t>metabolik</a:t>
            </a:r>
            <a:r>
              <a:rPr lang="tr-TR" sz="2000" dirty="0"/>
              <a:t> son ürünler, fermente gıdalara lezzet verirler.</a:t>
            </a:r>
          </a:p>
          <a:p>
            <a:r>
              <a:rPr lang="tr-TR" sz="2000" dirty="0"/>
              <a:t> Örneğin; olgunlaşmış kalıp peynirler özgün aromalarını mantarlar tarafından üretilen aldehitler, ketonlar ve kısa zincirli yağ asidi karışımlarına borçludurlar.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25972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GIDA BİYOTEKNOLOJİSİ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FF99FF"/>
                </a:solidFill>
              </a:rPr>
              <a:t>Fermente gıdaların hazırlanması</a:t>
            </a:r>
            <a:r>
              <a:rPr lang="tr-TR" sz="2400" dirty="0">
                <a:solidFill>
                  <a:srgbClr val="FF99FF"/>
                </a:solidFill>
              </a:rPr>
              <a:t/>
            </a:r>
            <a:br>
              <a:rPr lang="tr-TR" sz="2400" dirty="0">
                <a:solidFill>
                  <a:srgbClr val="FF99FF"/>
                </a:solidFill>
              </a:rPr>
            </a:br>
            <a:endParaRPr lang="tr-TR" sz="2400" dirty="0">
              <a:solidFill>
                <a:srgbClr val="FF99FF"/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063552" y="4005064"/>
            <a:ext cx="82809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000" dirty="0"/>
              <a:t>Laktik</a:t>
            </a:r>
            <a:r>
              <a:rPr lang="tr-TR" dirty="0"/>
              <a:t> asit bakterileri fermente gıdaların üretiminde yaygın olarak kullanılmaktadır. </a:t>
            </a:r>
          </a:p>
          <a:p>
            <a:endParaRPr lang="tr-TR" dirty="0"/>
          </a:p>
          <a:p>
            <a:pPr>
              <a:buFont typeface="Arial" pitchFamily="34" charset="0"/>
              <a:buChar char="•"/>
            </a:pPr>
            <a:r>
              <a:rPr lang="tr-TR" dirty="0"/>
              <a:t>Bu organizmalar ayrıca gıda bozulmasına neden olan istenmeyen organizmaların gelişimini </a:t>
            </a:r>
            <a:r>
              <a:rPr lang="tr-TR" dirty="0" err="1"/>
              <a:t>inhibe</a:t>
            </a:r>
            <a:r>
              <a:rPr lang="tr-TR" dirty="0"/>
              <a:t> eden </a:t>
            </a:r>
            <a:r>
              <a:rPr lang="tr-TR" dirty="0" err="1"/>
              <a:t>peptitler</a:t>
            </a:r>
            <a:r>
              <a:rPr lang="tr-TR" dirty="0"/>
              <a:t> ve proteinler (</a:t>
            </a:r>
            <a:r>
              <a:rPr lang="tr-TR" dirty="0" err="1"/>
              <a:t>bakteriyosinler</a:t>
            </a:r>
            <a:r>
              <a:rPr lang="tr-TR" dirty="0"/>
              <a:t>) üretmeleri nedeniyle gıda </a:t>
            </a:r>
            <a:r>
              <a:rPr lang="tr-TR" dirty="0" err="1"/>
              <a:t>fermentasyon</a:t>
            </a:r>
            <a:r>
              <a:rPr lang="tr-TR" dirty="0"/>
              <a:t> endüstrisinde öneme sahiptirler.</a:t>
            </a:r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328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1143000"/>
          </a:xfrm>
        </p:spPr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>
                <a:solidFill>
                  <a:srgbClr val="7030A0"/>
                </a:solidFill>
              </a:rPr>
              <a:t> NİSİN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dirty="0" err="1"/>
              <a:t>Nisin</a:t>
            </a:r>
            <a:r>
              <a:rPr lang="tr-TR" sz="2000" dirty="0"/>
              <a:t>; </a:t>
            </a:r>
            <a:r>
              <a:rPr lang="tr-TR" sz="2000" i="1" dirty="0"/>
              <a:t>L. </a:t>
            </a:r>
            <a:r>
              <a:rPr lang="tr-TR" sz="2000" i="1" dirty="0" err="1"/>
              <a:t>lactis</a:t>
            </a:r>
            <a:r>
              <a:rPr lang="tr-TR" sz="2000" dirty="0"/>
              <a:t> tarafından üretilen bir </a:t>
            </a:r>
            <a:r>
              <a:rPr lang="tr-TR" sz="2000" dirty="0" err="1"/>
              <a:t>antimikrobiyal</a:t>
            </a:r>
            <a:r>
              <a:rPr lang="tr-TR" sz="2000" dirty="0"/>
              <a:t> </a:t>
            </a:r>
            <a:r>
              <a:rPr lang="tr-TR" sz="2000" dirty="0" err="1"/>
              <a:t>peptittir</a:t>
            </a:r>
            <a:r>
              <a:rPr lang="tr-TR" sz="2000" dirty="0"/>
              <a:t> ve ısıl işlem uygulanan ve düşük </a:t>
            </a:r>
            <a:r>
              <a:rPr lang="tr-TR" sz="2000" dirty="0" err="1"/>
              <a:t>pH’ya</a:t>
            </a:r>
            <a:r>
              <a:rPr lang="tr-TR" sz="2000" dirty="0"/>
              <a:t> sahip gıdalara düşük konsantrasyonda ilave edilen (son üründe 250 </a:t>
            </a:r>
            <a:r>
              <a:rPr lang="tr-TR" sz="2000" dirty="0" err="1"/>
              <a:t>ppm</a:t>
            </a:r>
            <a:r>
              <a:rPr lang="tr-TR" sz="2000" dirty="0"/>
              <a:t> olacak kadar) yaygın kullanıma sahip bir koruyucudur. 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 err="1"/>
              <a:t>Nisin</a:t>
            </a:r>
            <a:r>
              <a:rPr lang="tr-TR" sz="2000" dirty="0"/>
              <a:t>; </a:t>
            </a:r>
            <a:r>
              <a:rPr lang="tr-TR" sz="2000" i="1" dirty="0" err="1"/>
              <a:t>Listeria</a:t>
            </a:r>
            <a:r>
              <a:rPr lang="tr-TR" sz="2000" i="1" dirty="0"/>
              <a:t>, </a:t>
            </a:r>
            <a:r>
              <a:rPr lang="tr-TR" sz="2000" i="1" dirty="0" err="1"/>
              <a:t>Clostridium</a:t>
            </a:r>
            <a:r>
              <a:rPr lang="tr-TR" sz="2000" i="1" dirty="0"/>
              <a:t>, </a:t>
            </a:r>
            <a:r>
              <a:rPr lang="tr-TR" sz="2000" i="1" dirty="0" err="1"/>
              <a:t>Bacillus</a:t>
            </a:r>
            <a:r>
              <a:rPr lang="tr-TR" sz="2000" dirty="0"/>
              <a:t> ve </a:t>
            </a:r>
            <a:r>
              <a:rPr lang="tr-TR" sz="2000" dirty="0" err="1"/>
              <a:t>enterokokların</a:t>
            </a:r>
            <a:r>
              <a:rPr lang="tr-TR" sz="2000" dirty="0"/>
              <a:t> dahil olduğu geniş bir Gram pozitif bakteri grubuna karşı etkiliyken; Gram negatif bakterilere, mayalara ve küflere karşı etki göstermez.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475097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>
                <a:solidFill>
                  <a:srgbClr val="7030A0"/>
                </a:solidFill>
              </a:rPr>
              <a:t> NİSİN</a:t>
            </a: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5554960" cy="4525963"/>
          </a:xfrm>
          <a:noFill/>
        </p:spPr>
        <p:txBody>
          <a:bodyPr>
            <a:normAutofit/>
          </a:bodyPr>
          <a:lstStyle/>
          <a:p>
            <a:r>
              <a:rPr lang="tr-TR" sz="2000" dirty="0" err="1"/>
              <a:t>Nisin</a:t>
            </a:r>
            <a:r>
              <a:rPr lang="tr-TR" sz="2000" dirty="0"/>
              <a:t>, </a:t>
            </a:r>
            <a:r>
              <a:rPr lang="tr-TR" sz="2000" dirty="0" err="1"/>
              <a:t>antimikrobiyal</a:t>
            </a:r>
            <a:r>
              <a:rPr lang="tr-TR" sz="2000" dirty="0"/>
              <a:t> aktivitesini bakteri </a:t>
            </a:r>
            <a:r>
              <a:rPr lang="tr-TR" sz="2000" dirty="0" err="1"/>
              <a:t>sitoplazmik</a:t>
            </a:r>
            <a:r>
              <a:rPr lang="tr-TR" sz="2000" dirty="0"/>
              <a:t> </a:t>
            </a:r>
            <a:r>
              <a:rPr lang="tr-TR" sz="2000" dirty="0" err="1"/>
              <a:t>membranının</a:t>
            </a:r>
            <a:r>
              <a:rPr lang="tr-TR" sz="2000" dirty="0"/>
              <a:t> </a:t>
            </a:r>
            <a:r>
              <a:rPr lang="tr-TR" sz="2000" dirty="0" err="1"/>
              <a:t>lipid</a:t>
            </a:r>
            <a:r>
              <a:rPr lang="tr-TR" sz="2000" dirty="0"/>
              <a:t> II yapısına yüksek </a:t>
            </a:r>
            <a:r>
              <a:rPr lang="tr-TR" sz="2000" dirty="0" err="1"/>
              <a:t>afinite</a:t>
            </a:r>
            <a:r>
              <a:rPr lang="tr-TR" sz="2000" dirty="0"/>
              <a:t> ile bağlanması sonucu </a:t>
            </a:r>
            <a:r>
              <a:rPr lang="tr-TR" sz="2000" dirty="0" err="1"/>
              <a:t>por</a:t>
            </a:r>
            <a:r>
              <a:rPr lang="tr-TR" sz="2000" dirty="0"/>
              <a:t> yapısı oluşturmak suretiyle gösterir.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 err="1"/>
              <a:t>Nisin</a:t>
            </a:r>
            <a:r>
              <a:rPr lang="tr-TR" sz="2000" dirty="0"/>
              <a:t> ABD’ de ve dünyadaki pek çok ülkede GRAS yani «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Gıda Katkı Maddesi Olarak Genellikle Güvenli</a:t>
            </a:r>
            <a:r>
              <a:rPr lang="tr-TR" sz="2000" dirty="0"/>
              <a:t>» olarak nitelendirilmektedir. Pastörize peynirler başta olmak üzere; soslar, sıvı yumurta ürünleri, bazı konserve gıdalar, dondurulmuş tatlılar gibi pek çok gıdanın içerisine eklenir.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70199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i="1" dirty="0"/>
              <a:t> </a:t>
            </a:r>
            <a:r>
              <a:rPr lang="tr-TR" sz="2400" b="1" i="1" dirty="0" err="1"/>
              <a:t>Lactobacillus</a:t>
            </a:r>
            <a:r>
              <a:rPr lang="tr-TR" sz="2400" b="1" i="1" dirty="0"/>
              <a:t> </a:t>
            </a:r>
            <a:r>
              <a:rPr lang="tr-TR" sz="2400" b="1" i="1" dirty="0" err="1"/>
              <a:t>sakei</a:t>
            </a:r>
            <a:r>
              <a:rPr lang="tr-TR" sz="2400" b="1" dirty="0"/>
              <a:t>: Umut </a:t>
            </a:r>
            <a:r>
              <a:rPr lang="tr-TR" sz="2400" b="1" dirty="0" err="1"/>
              <a:t>vaad</a:t>
            </a:r>
            <a:r>
              <a:rPr lang="tr-TR" sz="2400" b="1" dirty="0"/>
              <a:t> eden bir </a:t>
            </a:r>
            <a:r>
              <a:rPr lang="tr-TR" sz="2400" b="1" dirty="0" err="1"/>
              <a:t>biyokoruyucu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1556793"/>
            <a:ext cx="8229600" cy="4525963"/>
          </a:xfrm>
          <a:noFill/>
        </p:spPr>
        <p:txBody>
          <a:bodyPr>
            <a:normAutofit/>
          </a:bodyPr>
          <a:lstStyle/>
          <a:p>
            <a:r>
              <a:rPr lang="tr-TR" sz="2000" dirty="0" err="1"/>
              <a:t>Psikrofil</a:t>
            </a:r>
            <a:r>
              <a:rPr lang="tr-TR" sz="2000" dirty="0"/>
              <a:t> bir bakteri olan </a:t>
            </a:r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dirty="0"/>
              <a:t>, ilk olarak laktik </a:t>
            </a:r>
            <a:r>
              <a:rPr lang="tr-TR" sz="2000" dirty="0" err="1"/>
              <a:t>asitin</a:t>
            </a:r>
            <a:r>
              <a:rPr lang="tr-TR" sz="2000" dirty="0"/>
              <a:t> kısmi </a:t>
            </a:r>
            <a:r>
              <a:rPr lang="tr-TR" sz="2000" dirty="0" err="1"/>
              <a:t>fermentasyonu</a:t>
            </a:r>
            <a:r>
              <a:rPr lang="tr-TR" sz="2000" dirty="0"/>
              <a:t> ile üretilen Japon birası </a:t>
            </a:r>
            <a:r>
              <a:rPr lang="tr-TR" sz="2000" dirty="0" err="1"/>
              <a:t>sakeden</a:t>
            </a:r>
            <a:r>
              <a:rPr lang="tr-TR" sz="2000" dirty="0"/>
              <a:t> izole edilmiştir. </a:t>
            </a:r>
          </a:p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 err="1"/>
              <a:t>suşları</a:t>
            </a:r>
            <a:r>
              <a:rPr lang="tr-TR" sz="2000" dirty="0"/>
              <a:t> salam ve diğer fermente etlerin üretiminde </a:t>
            </a:r>
            <a:r>
              <a:rPr lang="tr-TR" sz="2000" dirty="0" err="1"/>
              <a:t>spontan</a:t>
            </a:r>
            <a:r>
              <a:rPr lang="tr-TR" sz="2000" dirty="0"/>
              <a:t> </a:t>
            </a:r>
            <a:r>
              <a:rPr lang="tr-TR" sz="2000" dirty="0" err="1"/>
              <a:t>fermentasyona</a:t>
            </a:r>
            <a:r>
              <a:rPr lang="tr-TR" sz="2000" dirty="0"/>
              <a:t> hakim flora olarak bulunmaktadır. </a:t>
            </a:r>
          </a:p>
          <a:p>
            <a:r>
              <a:rPr lang="tr-TR" sz="2000" dirty="0"/>
              <a:t>Bu gibi organizma türleri ayrıca soğuk derecelerde muhafaza edilen işlenmiş gıda ürünlerinin </a:t>
            </a:r>
            <a:r>
              <a:rPr lang="tr-TR" sz="2000" dirty="0" err="1"/>
              <a:t>mikrobiyal</a:t>
            </a:r>
            <a:r>
              <a:rPr lang="tr-TR" sz="2000" dirty="0"/>
              <a:t> florasının ana elemanını oluşturmaktadır. </a:t>
            </a:r>
          </a:p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 err="1"/>
              <a:t>starter</a:t>
            </a:r>
            <a:r>
              <a:rPr lang="tr-TR" sz="2000" dirty="0"/>
              <a:t> kültürlerinin patojen ve gıda bozulma etmeni organizmaların gelişimini önlediği bilinmektedir ve fermente gıdaların üretiminde yaygın olarak kullanılmaktadır. </a:t>
            </a:r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ayrıca insan bağırsak florasının geçici bir üyesidir.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3583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b="1" dirty="0">
                <a:solidFill>
                  <a:srgbClr val="92D050"/>
                </a:solidFill>
              </a:rPr>
              <a:t>TARIM</a:t>
            </a:r>
            <a:r>
              <a:rPr lang="tr-TR" sz="2700" dirty="0">
                <a:solidFill>
                  <a:srgbClr val="92D050"/>
                </a:solidFill>
              </a:rPr>
              <a:t/>
            </a:r>
            <a:br>
              <a:rPr lang="tr-TR" sz="2700" dirty="0">
                <a:solidFill>
                  <a:srgbClr val="92D050"/>
                </a:solidFill>
              </a:rPr>
            </a:br>
            <a:r>
              <a:rPr lang="tr-TR" sz="2700" b="1" dirty="0">
                <a:solidFill>
                  <a:srgbClr val="92D050"/>
                </a:solidFill>
              </a:rPr>
              <a:t>ZORLU ÇEVRESEL KOŞULLARA ADAPTASYON</a:t>
            </a:r>
            <a:r>
              <a:rPr lang="tr-TR" dirty="0" smtClean="0">
                <a:solidFill>
                  <a:srgbClr val="92D050"/>
                </a:solidFill>
              </a:rPr>
              <a:t/>
            </a:r>
            <a:br>
              <a:rPr lang="tr-TR" dirty="0" smtClean="0">
                <a:solidFill>
                  <a:srgbClr val="92D050"/>
                </a:solidFill>
              </a:rPr>
            </a:br>
            <a:endParaRPr lang="tr-TR" dirty="0">
              <a:solidFill>
                <a:srgbClr val="92D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r>
              <a:rPr lang="tr-TR" sz="2400" dirty="0"/>
              <a:t>Bitki habitatlarının genişletilmesi; </a:t>
            </a:r>
          </a:p>
          <a:p>
            <a:pPr lvl="1"/>
            <a:r>
              <a:rPr lang="tr-TR" sz="2000" dirty="0"/>
              <a:t>bitkilerin soğuk, </a:t>
            </a:r>
          </a:p>
          <a:p>
            <a:pPr lvl="1"/>
            <a:r>
              <a:rPr lang="tr-TR" sz="2000" dirty="0"/>
              <a:t>sıcak, </a:t>
            </a:r>
          </a:p>
          <a:p>
            <a:pPr lvl="1"/>
            <a:r>
              <a:rPr lang="tr-TR" sz="2000" dirty="0"/>
              <a:t>kuraklık gibi koşulların yanı sıra, </a:t>
            </a:r>
          </a:p>
          <a:p>
            <a:pPr lvl="1"/>
            <a:r>
              <a:rPr lang="tr-TR" sz="2000" dirty="0"/>
              <a:t>yüksek tuz konsantrasyonu ya da </a:t>
            </a:r>
          </a:p>
          <a:p>
            <a:pPr lvl="1"/>
            <a:r>
              <a:rPr lang="tr-TR" sz="2000" dirty="0"/>
              <a:t>nemli koşullarda canlı kalma, </a:t>
            </a:r>
          </a:p>
          <a:p>
            <a:pPr lvl="1"/>
            <a:r>
              <a:rPr lang="tr-TR" sz="2000" dirty="0"/>
              <a:t>alkalin topraklarda demir eksikliğine direnç gibi faktörlerin sağlanması ile olabilir. </a:t>
            </a:r>
          </a:p>
          <a:p>
            <a:endParaRPr lang="tr-TR" sz="2400" dirty="0"/>
          </a:p>
          <a:p>
            <a:r>
              <a:rPr lang="tr-TR" sz="2400" dirty="0"/>
              <a:t>Çevresel stres koşullarına direnç, çoğunlukla birden fazla gen tarafından kontrol edilmektedir ve bu nedenle bir organizmadan diğerine aktarılması zor bir özelliktir. 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15562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i="1" dirty="0" err="1"/>
              <a:t>Lactobacillus</a:t>
            </a:r>
            <a:r>
              <a:rPr lang="tr-TR" sz="2000" i="1" dirty="0"/>
              <a:t> </a:t>
            </a:r>
            <a:r>
              <a:rPr lang="tr-TR" sz="2000" i="1" dirty="0" err="1"/>
              <a:t>acidophilus</a:t>
            </a:r>
            <a:r>
              <a:rPr lang="tr-TR" sz="2000" dirty="0" err="1"/>
              <a:t>’un</a:t>
            </a:r>
            <a:r>
              <a:rPr lang="tr-TR" sz="2000" dirty="0"/>
              <a:t> da dahil olduğu diğer bir dizi laktik asit bakterisi, insan bağırsak sisteminin geçici ya da kalıcı üyesidir. </a:t>
            </a:r>
          </a:p>
          <a:p>
            <a:r>
              <a:rPr lang="tr-TR" sz="2000" dirty="0"/>
              <a:t>Bağırsak sisteminde, belirtilen bu organizmalar </a:t>
            </a:r>
            <a:r>
              <a:rPr lang="tr-TR" sz="2000" dirty="0" err="1"/>
              <a:t>probiyotik</a:t>
            </a:r>
            <a:r>
              <a:rPr lang="tr-TR" sz="2000" dirty="0"/>
              <a:t> türler olarak adlandırılır ve </a:t>
            </a:r>
            <a:r>
              <a:rPr lang="tr-TR" sz="2000" dirty="0" err="1"/>
              <a:t>immün</a:t>
            </a:r>
            <a:r>
              <a:rPr lang="tr-TR" sz="2000" dirty="0"/>
              <a:t> yanıt oluşturmanın yanı sıra potansiyel patojen bakterilerin gelişmesini baskılarlar. </a:t>
            </a:r>
          </a:p>
          <a:p>
            <a:r>
              <a:rPr lang="tr-TR" sz="2000" dirty="0"/>
              <a:t>Son zamanlarda yapılan bir çalışmada Fransız sucuğundan izole edilen </a:t>
            </a:r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23K </a:t>
            </a:r>
            <a:r>
              <a:rPr lang="tr-TR" sz="2000" dirty="0" err="1"/>
              <a:t>suşunun</a:t>
            </a:r>
            <a:r>
              <a:rPr lang="tr-TR" sz="2000" dirty="0"/>
              <a:t> dizi analizi gerçekleştirilmiş ve </a:t>
            </a:r>
            <a:r>
              <a:rPr lang="tr-TR" sz="2000" i="1" dirty="0" err="1"/>
              <a:t>Lactobacillus</a:t>
            </a:r>
            <a:r>
              <a:rPr lang="tr-TR" sz="2000" i="1" dirty="0"/>
              <a:t> </a:t>
            </a:r>
            <a:r>
              <a:rPr lang="tr-TR" sz="2000" i="1" dirty="0" err="1"/>
              <a:t>acidophilus</a:t>
            </a:r>
            <a:r>
              <a:rPr lang="tr-TR" sz="2000" i="1" dirty="0"/>
              <a:t> </a:t>
            </a:r>
            <a:r>
              <a:rPr lang="tr-TR" sz="2000" dirty="0"/>
              <a:t>genomu ile %43 oranında benzer bulunmuştur. </a:t>
            </a:r>
          </a:p>
          <a:p>
            <a:r>
              <a:rPr lang="tr-TR" sz="2000" dirty="0"/>
              <a:t>Daha önce belirtilen çeşitli nedenlerden dolayı güvenli bakterilerin </a:t>
            </a:r>
            <a:r>
              <a:rPr lang="tr-TR" sz="2000" dirty="0" err="1"/>
              <a:t>biyokoruyucu</a:t>
            </a:r>
            <a:r>
              <a:rPr lang="tr-TR" sz="2000" dirty="0"/>
              <a:t> olarak kullanımı büyük ilgi görmektedir ve </a:t>
            </a:r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dirty="0"/>
              <a:t> buna mükemmel bir adaydır. </a:t>
            </a:r>
          </a:p>
          <a:p>
            <a:endParaRPr lang="tr-TR" sz="2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i="1" dirty="0"/>
              <a:t> </a:t>
            </a:r>
            <a:r>
              <a:rPr lang="tr-TR" sz="2400" b="1" i="1" dirty="0" err="1"/>
              <a:t>Lactobacillus</a:t>
            </a:r>
            <a:r>
              <a:rPr lang="tr-TR" sz="2400" b="1" i="1" dirty="0"/>
              <a:t> </a:t>
            </a:r>
            <a:r>
              <a:rPr lang="tr-TR" sz="2400" b="1" i="1" dirty="0" err="1"/>
              <a:t>sakei</a:t>
            </a:r>
            <a:r>
              <a:rPr lang="tr-TR" sz="2400" b="1" dirty="0"/>
              <a:t>: Umut </a:t>
            </a:r>
            <a:r>
              <a:rPr lang="tr-TR" sz="2400" b="1" dirty="0" err="1"/>
              <a:t>vaad</a:t>
            </a:r>
            <a:r>
              <a:rPr lang="tr-TR" sz="2400" b="1" dirty="0"/>
              <a:t> eden bir </a:t>
            </a:r>
            <a:r>
              <a:rPr lang="tr-TR" sz="2400" b="1" dirty="0" err="1"/>
              <a:t>biyokoruyucu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77001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1340769"/>
            <a:ext cx="8229600" cy="4525963"/>
          </a:xfrm>
        </p:spPr>
        <p:txBody>
          <a:bodyPr>
            <a:noAutofit/>
          </a:bodyPr>
          <a:lstStyle/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23K tüm genom dizisinin biliniyor olması, bu organizmanın taze et üzerinde gelişmesi, </a:t>
            </a:r>
            <a:r>
              <a:rPr lang="tr-TR" sz="2000" dirty="0" err="1"/>
              <a:t>fermentasyon</a:t>
            </a:r>
            <a:r>
              <a:rPr lang="tr-TR" sz="2000" dirty="0"/>
              <a:t> ve depolama sırasında karşılaştığı sorunların aydınlatılmasını sağlar. </a:t>
            </a:r>
          </a:p>
          <a:p>
            <a:r>
              <a:rPr lang="tr-TR" sz="2000" dirty="0"/>
              <a:t>Bu zorlu koşullar;</a:t>
            </a:r>
          </a:p>
          <a:p>
            <a:pPr lvl="1"/>
            <a:r>
              <a:rPr lang="tr-TR" sz="2000" dirty="0"/>
              <a:t> yüksek düzeyde </a:t>
            </a:r>
            <a:r>
              <a:rPr lang="tr-TR" sz="2000" dirty="0" err="1"/>
              <a:t>oksidatif</a:t>
            </a:r>
            <a:r>
              <a:rPr lang="tr-TR" sz="2000" dirty="0"/>
              <a:t> stres, </a:t>
            </a:r>
          </a:p>
          <a:p>
            <a:pPr lvl="1"/>
            <a:r>
              <a:rPr lang="tr-TR" sz="2000" dirty="0"/>
              <a:t>yüksek tuz konsantrasyonu </a:t>
            </a:r>
          </a:p>
          <a:p>
            <a:pPr lvl="1"/>
            <a:r>
              <a:rPr lang="tr-TR" sz="2000" dirty="0"/>
              <a:t>düşük sıcaklığı kapsar.</a:t>
            </a:r>
          </a:p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23K genomu; bu organizmanın et üzerinde bulunan </a:t>
            </a:r>
            <a:r>
              <a:rPr lang="tr-TR" sz="2000" dirty="0" err="1"/>
              <a:t>kollajene</a:t>
            </a:r>
            <a:r>
              <a:rPr lang="tr-TR" sz="2000" dirty="0"/>
              <a:t> bağlanma ve hücre-hücre etkileşimlerinde rol alan 4 adet protein kodlamaktadır. </a:t>
            </a:r>
          </a:p>
          <a:p>
            <a:endParaRPr lang="tr-TR" sz="2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i="1" dirty="0"/>
              <a:t> </a:t>
            </a:r>
            <a:r>
              <a:rPr lang="tr-TR" sz="2400" b="1" i="1" dirty="0" err="1"/>
              <a:t>Lactobacillus</a:t>
            </a:r>
            <a:r>
              <a:rPr lang="tr-TR" sz="2400" b="1" i="1" dirty="0"/>
              <a:t> </a:t>
            </a:r>
            <a:r>
              <a:rPr lang="tr-TR" sz="2400" b="1" i="1" dirty="0" err="1"/>
              <a:t>sakei</a:t>
            </a:r>
            <a:r>
              <a:rPr lang="tr-TR" sz="2400" b="1" dirty="0"/>
              <a:t>: Umut </a:t>
            </a:r>
            <a:r>
              <a:rPr lang="tr-TR" sz="2400" b="1" dirty="0" err="1"/>
              <a:t>vaad</a:t>
            </a:r>
            <a:r>
              <a:rPr lang="tr-TR" sz="2400" b="1" dirty="0"/>
              <a:t> eden bir </a:t>
            </a:r>
            <a:r>
              <a:rPr lang="tr-TR" sz="2400" b="1" dirty="0" err="1"/>
              <a:t>biyokoruyucu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81490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i="1" dirty="0"/>
              <a:t> </a:t>
            </a:r>
            <a:r>
              <a:rPr lang="tr-TR" sz="2400" b="1" i="1" dirty="0" err="1"/>
              <a:t>Lactobacillus</a:t>
            </a:r>
            <a:r>
              <a:rPr lang="tr-TR" sz="2400" b="1" i="1" dirty="0"/>
              <a:t> </a:t>
            </a:r>
            <a:r>
              <a:rPr lang="tr-TR" sz="2400" b="1" i="1" dirty="0" err="1"/>
              <a:t>sakei</a:t>
            </a:r>
            <a:r>
              <a:rPr lang="tr-TR" sz="2400" b="1" dirty="0"/>
              <a:t>: Umut </a:t>
            </a:r>
            <a:r>
              <a:rPr lang="tr-TR" sz="2400" b="1" dirty="0" err="1"/>
              <a:t>vaad</a:t>
            </a:r>
            <a:r>
              <a:rPr lang="tr-TR" sz="2400" b="1" dirty="0"/>
              <a:t> eden bir </a:t>
            </a:r>
            <a:r>
              <a:rPr lang="tr-TR" sz="2400" b="1" dirty="0" err="1"/>
              <a:t>biyokoruyucu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Bu proteinler diğer </a:t>
            </a:r>
            <a:r>
              <a:rPr lang="tr-TR" sz="2000" i="1" dirty="0" err="1"/>
              <a:t>Lactobacillus</a:t>
            </a:r>
            <a:r>
              <a:rPr lang="tr-TR" sz="2000" dirty="0"/>
              <a:t> türlerinde </a:t>
            </a:r>
            <a:r>
              <a:rPr lang="tr-TR" sz="2000" u="sng" dirty="0"/>
              <a:t>bulunmamaktadır</a:t>
            </a:r>
            <a:r>
              <a:rPr lang="tr-TR" sz="2000" dirty="0"/>
              <a:t>. 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Diğer iki gen kümesi bakterinin et yüzeyine tutunmasında rol aldığı düşünülen yüzey </a:t>
            </a:r>
            <a:r>
              <a:rPr lang="tr-TR" sz="2000" dirty="0" err="1"/>
              <a:t>polisakkaritleri</a:t>
            </a:r>
            <a:r>
              <a:rPr lang="tr-TR" sz="2000" dirty="0"/>
              <a:t> üretmektedir. 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Bu protein ve </a:t>
            </a:r>
            <a:r>
              <a:rPr lang="tr-TR" sz="2000" dirty="0" err="1"/>
              <a:t>polisakkarit</a:t>
            </a:r>
            <a:r>
              <a:rPr lang="tr-TR" sz="2000" dirty="0"/>
              <a:t> yüzey bileşenleri </a:t>
            </a:r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23K’nın et yüzeyine </a:t>
            </a:r>
            <a:r>
              <a:rPr lang="tr-TR" sz="2000" dirty="0" err="1"/>
              <a:t>agregasyonu</a:t>
            </a:r>
            <a:r>
              <a:rPr lang="tr-TR" sz="2000" dirty="0"/>
              <a:t> ve diğer mikroorganizmaların da dahil olduğu </a:t>
            </a:r>
            <a:r>
              <a:rPr lang="tr-TR" sz="2000" dirty="0" err="1"/>
              <a:t>biyofilm</a:t>
            </a:r>
            <a:r>
              <a:rPr lang="tr-TR" sz="2000" dirty="0"/>
              <a:t> yapılarının oluşmasına aracılık etmektedir.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4149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i="1" dirty="0"/>
              <a:t> </a:t>
            </a:r>
            <a:r>
              <a:rPr lang="tr-TR" sz="2400" b="1" i="1" dirty="0" err="1"/>
              <a:t>Lactobacillus</a:t>
            </a:r>
            <a:r>
              <a:rPr lang="tr-TR" sz="2400" b="1" i="1" dirty="0"/>
              <a:t> </a:t>
            </a:r>
            <a:r>
              <a:rPr lang="tr-TR" sz="2400" b="1" i="1" dirty="0" err="1"/>
              <a:t>sakei</a:t>
            </a:r>
            <a:r>
              <a:rPr lang="tr-TR" sz="2400" b="1" dirty="0"/>
              <a:t>: Umut </a:t>
            </a:r>
            <a:r>
              <a:rPr lang="tr-TR" sz="2400" b="1" dirty="0" err="1"/>
              <a:t>vaad</a:t>
            </a:r>
            <a:r>
              <a:rPr lang="tr-TR" sz="2400" b="1" dirty="0"/>
              <a:t> eden bir </a:t>
            </a:r>
            <a:r>
              <a:rPr lang="tr-TR" sz="2400" b="1" dirty="0" err="1"/>
              <a:t>biyokoruyucu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Etin depolanma koşulları sıklıkla soğuğu ve tuzu (%9 </a:t>
            </a:r>
            <a:r>
              <a:rPr lang="tr-TR" sz="2000" dirty="0" err="1"/>
              <a:t>NaCl</a:t>
            </a:r>
            <a:r>
              <a:rPr lang="tr-TR" sz="2000" dirty="0"/>
              <a:t>) gerektirmektedir. </a:t>
            </a:r>
          </a:p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 err="1"/>
              <a:t>osmotik</a:t>
            </a:r>
            <a:r>
              <a:rPr lang="tr-TR" sz="2000" dirty="0"/>
              <a:t> stres ve sıcaklığın her ikisine de adapte olmuştur. </a:t>
            </a:r>
          </a:p>
          <a:p>
            <a:r>
              <a:rPr lang="tr-TR" sz="2000" dirty="0"/>
              <a:t>Diğer </a:t>
            </a:r>
            <a:r>
              <a:rPr lang="tr-TR" sz="2000" i="1" dirty="0" err="1"/>
              <a:t>Lactobacillus</a:t>
            </a:r>
            <a:r>
              <a:rPr lang="tr-TR" sz="2000" dirty="0"/>
              <a:t> türleri ile kıyaslandığında çok daha fazla sayıda soğuk stresine direnç proteinini sahiptirler. </a:t>
            </a:r>
          </a:p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ayrıca etin işlenmesi sırasında açığa çıkan </a:t>
            </a:r>
            <a:r>
              <a:rPr lang="tr-TR" sz="2000" dirty="0" err="1"/>
              <a:t>süperoksit</a:t>
            </a:r>
            <a:r>
              <a:rPr lang="tr-TR" sz="2000" dirty="0"/>
              <a:t> ya da reaktif oksijen türlerini </a:t>
            </a:r>
            <a:r>
              <a:rPr lang="tr-TR" sz="2000" dirty="0" err="1"/>
              <a:t>detoksifiye</a:t>
            </a:r>
            <a:r>
              <a:rPr lang="tr-TR" sz="2000" dirty="0"/>
              <a:t> edecek enzimler ile donatılmıştır.</a:t>
            </a:r>
          </a:p>
          <a:p>
            <a:r>
              <a:rPr lang="tr-TR" sz="2000" dirty="0"/>
              <a:t>Son olara </a:t>
            </a:r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‘</a:t>
            </a:r>
            <a:r>
              <a:rPr lang="tr-TR" sz="2000" dirty="0" err="1"/>
              <a:t>nin</a:t>
            </a:r>
            <a:r>
              <a:rPr lang="tr-TR" sz="2000" dirty="0"/>
              <a:t> etten hem ve demirin her ikisini de alması gerekmektedir. </a:t>
            </a:r>
          </a:p>
          <a:p>
            <a:r>
              <a:rPr lang="tr-TR" sz="2000" i="1" dirty="0"/>
              <a:t>L. </a:t>
            </a:r>
            <a:r>
              <a:rPr lang="tr-TR" sz="2000" i="1" dirty="0" err="1"/>
              <a:t>sakei</a:t>
            </a:r>
            <a:r>
              <a:rPr lang="tr-TR" sz="2000" i="1" dirty="0"/>
              <a:t> </a:t>
            </a:r>
            <a:r>
              <a:rPr lang="tr-TR" sz="2000" dirty="0"/>
              <a:t>‘</a:t>
            </a:r>
            <a:r>
              <a:rPr lang="tr-TR" sz="2000" dirty="0" err="1"/>
              <a:t>nin</a:t>
            </a:r>
            <a:r>
              <a:rPr lang="tr-TR" sz="2000" dirty="0"/>
              <a:t> demir kullanımı için etin üzerindeki diğer mikroorganizmalar ile rekabet etmesi </a:t>
            </a:r>
            <a:r>
              <a:rPr lang="tr-TR" sz="2000"/>
              <a:t>gerekliliği önemli </a:t>
            </a:r>
            <a:r>
              <a:rPr lang="tr-TR" sz="2000" dirty="0"/>
              <a:t>bir diğer noktadır.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29791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 </a:t>
            </a:r>
            <a:br>
              <a:rPr lang="tr-TR" sz="2400" b="1" dirty="0">
                <a:solidFill>
                  <a:srgbClr val="FF0000"/>
                </a:solidFill>
              </a:rPr>
            </a:br>
            <a:r>
              <a:rPr lang="tr-TR" sz="2400" b="1" dirty="0"/>
              <a:t>MONENSİN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tr-TR" sz="2000" dirty="0" err="1"/>
              <a:t>Ruminantların</a:t>
            </a:r>
            <a:r>
              <a:rPr lang="tr-TR" sz="2000" dirty="0"/>
              <a:t> beslenmesinde yem katkı maddesi olarak </a:t>
            </a:r>
            <a:r>
              <a:rPr lang="tr-TR" sz="2000" dirty="0" err="1"/>
              <a:t>iyonoforlardan</a:t>
            </a:r>
            <a:r>
              <a:rPr lang="tr-TR" sz="2000" dirty="0"/>
              <a:t> önemli ölçüde yararlanılmaktadır.</a:t>
            </a:r>
          </a:p>
          <a:p>
            <a:r>
              <a:rPr lang="tr-TR" sz="2000" dirty="0"/>
              <a:t> </a:t>
            </a:r>
            <a:r>
              <a:rPr lang="tr-TR" sz="2000" dirty="0" err="1"/>
              <a:t>İyonoforların</a:t>
            </a:r>
            <a:r>
              <a:rPr lang="tr-TR" sz="2000" dirty="0"/>
              <a:t> en önemlilerini </a:t>
            </a:r>
            <a:r>
              <a:rPr lang="tr-TR" sz="2000" dirty="0" err="1"/>
              <a:t>monensin</a:t>
            </a:r>
            <a:r>
              <a:rPr lang="tr-TR" sz="2000" dirty="0"/>
              <a:t>, </a:t>
            </a:r>
            <a:r>
              <a:rPr lang="tr-TR" sz="2000" dirty="0" err="1"/>
              <a:t>lasalocid</a:t>
            </a:r>
            <a:r>
              <a:rPr lang="tr-TR" sz="2000" dirty="0"/>
              <a:t> ve </a:t>
            </a:r>
            <a:r>
              <a:rPr lang="tr-TR" sz="2000" dirty="0" err="1"/>
              <a:t>salinomycin</a:t>
            </a:r>
            <a:r>
              <a:rPr lang="tr-TR" sz="2000" dirty="0"/>
              <a:t> oluşturmaktadır. </a:t>
            </a:r>
          </a:p>
          <a:p>
            <a:r>
              <a:rPr lang="tr-TR" sz="2000" dirty="0"/>
              <a:t>Bu maddeler, </a:t>
            </a:r>
            <a:r>
              <a:rPr lang="tr-TR" sz="2000" dirty="0" err="1"/>
              <a:t>rumende</a:t>
            </a:r>
            <a:r>
              <a:rPr lang="tr-TR" sz="2000" dirty="0"/>
              <a:t> meydana gelen olayları ya doğrudan doğruya yada bazı aksaklıkları önleyerek düzenlemektedirler. </a:t>
            </a:r>
          </a:p>
          <a:p>
            <a:r>
              <a:rPr lang="tr-TR" sz="2000" dirty="0"/>
              <a:t>Böylece;</a:t>
            </a:r>
          </a:p>
          <a:p>
            <a:r>
              <a:rPr lang="tr-TR" sz="2000" dirty="0"/>
              <a:t>1)sindirim olaylarının düzenli seyrini, </a:t>
            </a:r>
          </a:p>
          <a:p>
            <a:r>
              <a:rPr lang="tr-TR" sz="2000" dirty="0"/>
              <a:t>2)yemden yararlanmanın iyileşmesini ve </a:t>
            </a:r>
          </a:p>
          <a:p>
            <a:r>
              <a:rPr lang="tr-TR" sz="2000" dirty="0"/>
              <a:t>3)canlı ağırlık artışının hızlanmasını sağlamaktadırlar. </a:t>
            </a:r>
          </a:p>
          <a:p>
            <a:r>
              <a:rPr lang="tr-TR" sz="2000" dirty="0" err="1"/>
              <a:t>İyonoforların</a:t>
            </a:r>
            <a:r>
              <a:rPr lang="tr-TR" sz="2000" dirty="0"/>
              <a:t> etki mekanizmaları tam olarak bilinmemekle birlikte, </a:t>
            </a:r>
            <a:r>
              <a:rPr lang="tr-TR" sz="2000" dirty="0" err="1"/>
              <a:t>rumen</a:t>
            </a:r>
            <a:r>
              <a:rPr lang="tr-TR" sz="2000" dirty="0"/>
              <a:t> </a:t>
            </a:r>
            <a:r>
              <a:rPr lang="tr-TR" sz="2000" dirty="0" err="1"/>
              <a:t>mikroflorasını</a:t>
            </a:r>
            <a:r>
              <a:rPr lang="tr-TR" sz="2000" dirty="0"/>
              <a:t> etkileyerek </a:t>
            </a:r>
            <a:r>
              <a:rPr lang="tr-TR" sz="2000" dirty="0" err="1"/>
              <a:t>propiyonik</a:t>
            </a:r>
            <a:r>
              <a:rPr lang="tr-TR" sz="2000" dirty="0"/>
              <a:t> asit oranını artırdığı, asetik asit ve amonyak oranını düşürdüğü belirtilmektedir. </a:t>
            </a:r>
          </a:p>
          <a:p>
            <a:r>
              <a:rPr lang="tr-TR" sz="2000" dirty="0"/>
              <a:t>Bu maddeler aynı zamanda </a:t>
            </a:r>
            <a:r>
              <a:rPr lang="tr-TR" sz="2000" dirty="0" err="1"/>
              <a:t>Na</a:t>
            </a:r>
            <a:r>
              <a:rPr lang="tr-TR" sz="2000" dirty="0"/>
              <a:t>, P, Mg, K ve </a:t>
            </a:r>
            <a:r>
              <a:rPr lang="tr-TR" sz="2000" dirty="0" err="1"/>
              <a:t>Zn</a:t>
            </a:r>
            <a:r>
              <a:rPr lang="tr-TR" sz="2000" dirty="0"/>
              <a:t> </a:t>
            </a:r>
            <a:r>
              <a:rPr lang="tr-TR" sz="2000" dirty="0" err="1"/>
              <a:t>absorpsiyonunu</a:t>
            </a:r>
            <a:r>
              <a:rPr lang="tr-TR" sz="2000" dirty="0"/>
              <a:t> da artırabilmektedirler.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103100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 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/>
              <a:t>MONENSİN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/>
              <a:t>İyonoforlar</a:t>
            </a:r>
            <a:r>
              <a:rPr lang="tr-TR" sz="2000" dirty="0"/>
              <a:t>, ilk olarak 1950’li yılların başında izole edilmiştir. </a:t>
            </a:r>
          </a:p>
          <a:p>
            <a:r>
              <a:rPr lang="tr-TR" sz="2000" dirty="0"/>
              <a:t>İlk izole edilen </a:t>
            </a:r>
            <a:r>
              <a:rPr lang="tr-TR" sz="2000" dirty="0" err="1"/>
              <a:t>iyonofor</a:t>
            </a:r>
            <a:r>
              <a:rPr lang="tr-TR" sz="2000" dirty="0"/>
              <a:t> </a:t>
            </a:r>
            <a:r>
              <a:rPr lang="tr-TR" sz="2000" dirty="0" err="1"/>
              <a:t>monensindir</a:t>
            </a:r>
            <a:r>
              <a:rPr lang="tr-TR" sz="2000" dirty="0"/>
              <a:t>. </a:t>
            </a:r>
            <a:r>
              <a:rPr lang="tr-TR" sz="2000" dirty="0" err="1"/>
              <a:t>Monensinin</a:t>
            </a:r>
            <a:r>
              <a:rPr lang="tr-TR" sz="2000" dirty="0"/>
              <a:t> yapısı ancak 1967 yılında tanımlanabilmiştir. </a:t>
            </a:r>
          </a:p>
          <a:p>
            <a:r>
              <a:rPr lang="tr-TR" sz="2000" dirty="0"/>
              <a:t>Çalışmalar, </a:t>
            </a:r>
            <a:r>
              <a:rPr lang="tr-TR" sz="2000" dirty="0" err="1"/>
              <a:t>monensinin</a:t>
            </a:r>
            <a:r>
              <a:rPr lang="tr-TR" sz="2000" dirty="0"/>
              <a:t> </a:t>
            </a:r>
            <a:r>
              <a:rPr lang="tr-TR" sz="2000" dirty="0" err="1"/>
              <a:t>ruminal</a:t>
            </a:r>
            <a:r>
              <a:rPr lang="tr-TR" sz="2000" dirty="0"/>
              <a:t> </a:t>
            </a:r>
            <a:r>
              <a:rPr lang="tr-TR" sz="2000" dirty="0" err="1"/>
              <a:t>fermentasyonu</a:t>
            </a:r>
            <a:r>
              <a:rPr lang="tr-TR" sz="2000" dirty="0"/>
              <a:t> değiştirerek yemden yararlanmayı iyileştirdiğini göstermiştir. </a:t>
            </a:r>
          </a:p>
          <a:p>
            <a:r>
              <a:rPr lang="tr-TR" sz="2000" dirty="0" err="1"/>
              <a:t>Ruminantların</a:t>
            </a:r>
            <a:r>
              <a:rPr lang="tr-TR" sz="2000" dirty="0"/>
              <a:t> beslenmesinde gelişmeyi teşvik edici madde olarak kullanılan </a:t>
            </a:r>
            <a:r>
              <a:rPr lang="tr-TR" sz="2000" dirty="0" err="1"/>
              <a:t>iyonoforlar</a:t>
            </a:r>
            <a:r>
              <a:rPr lang="tr-TR" sz="2000" dirty="0"/>
              <a:t>, karboksilik yapıda bileşiklerdir. </a:t>
            </a:r>
          </a:p>
          <a:p>
            <a:r>
              <a:rPr lang="tr-TR" sz="2000" dirty="0" err="1"/>
              <a:t>Monovalent</a:t>
            </a:r>
            <a:r>
              <a:rPr lang="tr-TR" sz="2000" dirty="0"/>
              <a:t> ve </a:t>
            </a:r>
            <a:r>
              <a:rPr lang="tr-TR" sz="2000" dirty="0" err="1"/>
              <a:t>divalent</a:t>
            </a:r>
            <a:r>
              <a:rPr lang="tr-TR" sz="2000" dirty="0"/>
              <a:t> katyonlarla bileşik oluştururlar ve bu katyonların hücre </a:t>
            </a:r>
            <a:r>
              <a:rPr lang="tr-TR" sz="2000" dirty="0" err="1"/>
              <a:t>membranından</a:t>
            </a:r>
            <a:r>
              <a:rPr lang="tr-TR" sz="2000" dirty="0"/>
              <a:t> içeri girişini katalize ederler. </a:t>
            </a:r>
          </a:p>
        </p:txBody>
      </p:sp>
    </p:spTree>
    <p:extLst>
      <p:ext uri="{BB962C8B-B14F-4D97-AF65-F5344CB8AC3E}">
        <p14:creationId xmlns:p14="http://schemas.microsoft.com/office/powerpoint/2010/main" val="37441191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GIDA BİYOTEKNOLOJİSİ 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/>
              <a:t>MONENSİN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/>
              <a:t>İyonoforların</a:t>
            </a:r>
            <a:r>
              <a:rPr lang="tr-TR" sz="2000" dirty="0"/>
              <a:t> büyük çoğunluğu </a:t>
            </a:r>
            <a:r>
              <a:rPr lang="tr-TR" sz="2000" dirty="0" err="1"/>
              <a:t>monovalent</a:t>
            </a:r>
            <a:r>
              <a:rPr lang="tr-TR" sz="2000" dirty="0"/>
              <a:t> katyonlarla bileşik oluşturabilmektedir.</a:t>
            </a:r>
          </a:p>
          <a:p>
            <a:r>
              <a:rPr lang="tr-TR" sz="2000" dirty="0" err="1"/>
              <a:t>Lasalocid</a:t>
            </a:r>
            <a:r>
              <a:rPr lang="tr-TR" sz="2000" dirty="0"/>
              <a:t>, </a:t>
            </a:r>
            <a:r>
              <a:rPr lang="tr-TR" sz="2000" dirty="0" err="1"/>
              <a:t>lysocellin</a:t>
            </a:r>
            <a:r>
              <a:rPr lang="tr-TR" sz="2000" dirty="0"/>
              <a:t> ve </a:t>
            </a:r>
            <a:r>
              <a:rPr lang="tr-TR" sz="2000" dirty="0" err="1"/>
              <a:t>tetronasin</a:t>
            </a:r>
            <a:r>
              <a:rPr lang="tr-TR" sz="2000" dirty="0"/>
              <a:t> ise, </a:t>
            </a:r>
            <a:r>
              <a:rPr lang="tr-TR" sz="2000" dirty="0" err="1"/>
              <a:t>monovalent</a:t>
            </a:r>
            <a:r>
              <a:rPr lang="tr-TR" sz="2000" dirty="0"/>
              <a:t> katyonlara ek olarak </a:t>
            </a:r>
            <a:r>
              <a:rPr lang="tr-TR" sz="2000" dirty="0" err="1"/>
              <a:t>divalent</a:t>
            </a:r>
            <a:r>
              <a:rPr lang="tr-TR" sz="2000" dirty="0"/>
              <a:t> katyonlarla da bileşik oluşturabilmektedirler. </a:t>
            </a:r>
          </a:p>
          <a:p>
            <a:r>
              <a:rPr lang="tr-TR" sz="2000" dirty="0" err="1"/>
              <a:t>İyonoforların</a:t>
            </a:r>
            <a:r>
              <a:rPr lang="tr-TR" sz="2000" dirty="0"/>
              <a:t>, etki mekanizmalarının tam olarak bilinmemesine rağmen, pek çok etki mekanizmasına sahip olduğu da bildirilmektedir. </a:t>
            </a:r>
          </a:p>
          <a:p>
            <a:r>
              <a:rPr lang="tr-TR" sz="2000" dirty="0"/>
              <a:t>En önemli etki mekanizmaları </a:t>
            </a:r>
            <a:r>
              <a:rPr lang="tr-TR" sz="2000" dirty="0" err="1"/>
              <a:t>ruminal</a:t>
            </a:r>
            <a:r>
              <a:rPr lang="tr-TR" sz="2000" dirty="0"/>
              <a:t>, </a:t>
            </a:r>
            <a:r>
              <a:rPr lang="tr-TR" sz="2000" dirty="0" err="1"/>
              <a:t>antimikrobiyal</a:t>
            </a:r>
            <a:r>
              <a:rPr lang="tr-TR" sz="2000" dirty="0"/>
              <a:t> ve </a:t>
            </a:r>
            <a:r>
              <a:rPr lang="tr-TR" sz="2000" dirty="0" err="1"/>
              <a:t>postruminal</a:t>
            </a:r>
            <a:r>
              <a:rPr lang="tr-TR" sz="2000" dirty="0"/>
              <a:t> mekanizmalardır. Buna ilaveten, </a:t>
            </a:r>
            <a:r>
              <a:rPr lang="tr-TR" sz="2000" dirty="0" err="1"/>
              <a:t>iyonoforların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FF0000"/>
                </a:solidFill>
              </a:rPr>
              <a:t>mineral madde emilimi</a:t>
            </a:r>
            <a:r>
              <a:rPr lang="tr-TR" sz="2000" dirty="0"/>
              <a:t> üzerine de önemli düzeyde etkileri bulunmaktadır.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611736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GIDA BİYOTEKNOLOJİSİ</a:t>
            </a:r>
            <a:br>
              <a:rPr lang="tr-TR" sz="2400" b="1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TEK HÜCRE </a:t>
            </a:r>
            <a:r>
              <a:rPr lang="tr-TR" sz="2400" b="1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PROTEİNi</a:t>
            </a:r>
            <a:endParaRPr lang="tr-TR" sz="2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/>
              <a:t>Tek hücre proteini ya da kısaca “SCP” terimi, hayvan ya da insan tüketimi için büyük ölçekli mikroorganizma gelişimi sonucu ede edilen proteince zengin kütleyi ifade eder. </a:t>
            </a:r>
          </a:p>
          <a:p>
            <a:r>
              <a:rPr lang="tr-TR" sz="2000" dirty="0"/>
              <a:t>SCP, tüm </a:t>
            </a:r>
            <a:r>
              <a:rPr lang="tr-TR" sz="2000" dirty="0" err="1"/>
              <a:t>esansiyel</a:t>
            </a:r>
            <a:r>
              <a:rPr lang="tr-TR" sz="2000" dirty="0"/>
              <a:t> amino asitlerin bulunduğu yüksek protein içeriğine sahiptir. </a:t>
            </a:r>
          </a:p>
          <a:p>
            <a:r>
              <a:rPr lang="tr-TR" sz="2000" dirty="0"/>
              <a:t>Mikroorganizmalar; </a:t>
            </a:r>
          </a:p>
          <a:p>
            <a:r>
              <a:rPr lang="tr-TR" sz="2000" dirty="0"/>
              <a:t>hızlı gelişimleri, </a:t>
            </a:r>
          </a:p>
          <a:p>
            <a:r>
              <a:rPr lang="tr-TR" sz="2000" dirty="0"/>
              <a:t>karbon kaynağı olarak oldukça ucuz hammadde kullanımları ve </a:t>
            </a:r>
          </a:p>
          <a:p>
            <a:r>
              <a:rPr lang="tr-TR" sz="2000" dirty="0"/>
              <a:t>kilogram hammadde başına gram ile ifade edilecek düzeyde protein üretmeleri nedeni ile mükemmel bir SCP kaynağıdır.</a:t>
            </a:r>
          </a:p>
          <a:p>
            <a:r>
              <a:rPr lang="tr-TR" sz="2000" dirty="0"/>
              <a:t>Bu avantajlarına karşın yalnızca bir SCP, insan tüketimi için pazara kadar ulaşabilmiştir. Bu ürün “</a:t>
            </a:r>
            <a:r>
              <a:rPr lang="tr-TR" sz="2000" dirty="0" err="1"/>
              <a:t>mycoprotein</a:t>
            </a:r>
            <a:r>
              <a:rPr lang="tr-TR" sz="2000" dirty="0"/>
              <a:t>” </a:t>
            </a:r>
            <a:r>
              <a:rPr lang="tr-TR" sz="2000" dirty="0" err="1"/>
              <a:t>dir</a:t>
            </a:r>
            <a:r>
              <a:rPr lang="tr-TR" sz="2000" dirty="0"/>
              <a:t> ve </a:t>
            </a:r>
            <a:r>
              <a:rPr lang="tr-TR" sz="2000" i="1" dirty="0" err="1"/>
              <a:t>Fusarium</a:t>
            </a:r>
            <a:r>
              <a:rPr lang="tr-TR" sz="2000" i="1" dirty="0"/>
              <a:t> </a:t>
            </a:r>
            <a:r>
              <a:rPr lang="tr-TR" sz="2000" i="1" dirty="0" err="1"/>
              <a:t>venetatum</a:t>
            </a:r>
            <a:r>
              <a:rPr lang="tr-TR" sz="2000" dirty="0"/>
              <a:t> adındaki </a:t>
            </a:r>
            <a:r>
              <a:rPr lang="tr-TR" sz="2000" dirty="0" err="1"/>
              <a:t>filamentöz</a:t>
            </a:r>
            <a:r>
              <a:rPr lang="tr-TR" sz="2000" dirty="0"/>
              <a:t> </a:t>
            </a:r>
            <a:r>
              <a:rPr lang="tr-TR" sz="2000" dirty="0" err="1"/>
              <a:t>fungusun</a:t>
            </a:r>
            <a:r>
              <a:rPr lang="tr-TR" sz="2000" dirty="0"/>
              <a:t> hücre kütlesinin işlenmesi sonucunda üretilmiştir.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219068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GIDA BİYOTEKNOLOJİSİ</a:t>
            </a:r>
            <a:br>
              <a:rPr lang="tr-TR" sz="2400" b="1" dirty="0"/>
            </a:br>
            <a:r>
              <a:rPr lang="tr-TR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TEK HÜCRELİ PROTEİNİ</a:t>
            </a:r>
            <a:endParaRPr lang="tr-TR" sz="2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i="1" dirty="0" err="1"/>
              <a:t>Fusarium</a:t>
            </a:r>
            <a:r>
              <a:rPr lang="tr-TR" sz="2000" i="1" dirty="0"/>
              <a:t> </a:t>
            </a:r>
            <a:r>
              <a:rPr lang="tr-TR" sz="2000" i="1" dirty="0" err="1"/>
              <a:t>venetatum</a:t>
            </a:r>
            <a:r>
              <a:rPr lang="tr-TR" sz="2000" i="1" dirty="0"/>
              <a:t> </a:t>
            </a:r>
            <a:r>
              <a:rPr lang="tr-TR" sz="2000" dirty="0"/>
              <a:t>PTA-2684 </a:t>
            </a:r>
            <a:r>
              <a:rPr lang="tr-TR" sz="2000" dirty="0" err="1"/>
              <a:t>suşu</a:t>
            </a:r>
            <a:r>
              <a:rPr lang="tr-TR" sz="2000" dirty="0"/>
              <a:t> ilk defa </a:t>
            </a:r>
            <a:r>
              <a:rPr lang="tr-TR" sz="2000" dirty="0" err="1"/>
              <a:t>İngilterede</a:t>
            </a:r>
            <a:r>
              <a:rPr lang="tr-TR" sz="2000" dirty="0"/>
              <a:t> </a:t>
            </a:r>
            <a:r>
              <a:rPr lang="tr-TR" sz="2000" dirty="0" err="1"/>
              <a:t>Buckinghamshire’dan</a:t>
            </a:r>
            <a:r>
              <a:rPr lang="tr-TR" sz="2000" dirty="0"/>
              <a:t> alınan toprak örneğinden izole edilmiştir.</a:t>
            </a:r>
          </a:p>
          <a:p>
            <a:r>
              <a:rPr lang="tr-TR" sz="2000" dirty="0"/>
              <a:t> </a:t>
            </a:r>
            <a:r>
              <a:rPr lang="tr-TR" sz="2000" dirty="0" err="1"/>
              <a:t>Marlow</a:t>
            </a:r>
            <a:r>
              <a:rPr lang="tr-TR" sz="2000" dirty="0"/>
              <a:t> </a:t>
            </a:r>
            <a:r>
              <a:rPr lang="tr-TR" sz="2000" dirty="0" err="1"/>
              <a:t>Foods</a:t>
            </a:r>
            <a:r>
              <a:rPr lang="tr-TR" sz="2000" dirty="0"/>
              <a:t> Ltd. </a:t>
            </a:r>
            <a:r>
              <a:rPr lang="tr-TR" sz="2000" i="1" dirty="0"/>
              <a:t>F.</a:t>
            </a:r>
            <a:r>
              <a:rPr lang="tr-TR" sz="2000" dirty="0"/>
              <a:t> </a:t>
            </a:r>
            <a:r>
              <a:rPr lang="tr-TR" sz="2000" i="1" dirty="0" err="1"/>
              <a:t>venetatum</a:t>
            </a:r>
            <a:r>
              <a:rPr lang="tr-TR" sz="2000" i="1" dirty="0"/>
              <a:t> </a:t>
            </a:r>
            <a:r>
              <a:rPr lang="tr-TR" sz="2000" dirty="0" err="1"/>
              <a:t>suşunu</a:t>
            </a:r>
            <a:r>
              <a:rPr lang="tr-TR" sz="2000" dirty="0"/>
              <a:t>, dünya genelinde farklı yerlerden izole edilen 3000 </a:t>
            </a:r>
            <a:r>
              <a:rPr lang="tr-TR" sz="2000" dirty="0" err="1"/>
              <a:t>suş</a:t>
            </a:r>
            <a:r>
              <a:rPr lang="tr-TR" sz="2000" dirty="0"/>
              <a:t> arasından seçmiştir. </a:t>
            </a:r>
          </a:p>
          <a:p>
            <a:r>
              <a:rPr lang="tr-TR" sz="2000" dirty="0"/>
              <a:t>Üretim sürecinde </a:t>
            </a:r>
            <a:r>
              <a:rPr lang="tr-TR" sz="2000" dirty="0" err="1"/>
              <a:t>mycoprotein</a:t>
            </a:r>
            <a:r>
              <a:rPr lang="tr-TR" sz="2000" dirty="0"/>
              <a:t>, içerisinde mantar hücrelerinin son ürünlerinden gelecek istenmeyen maddelerin olmamasına özen gösterilerek tasarlanmıştır.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63018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GIDA BİYOTEKNOLOJİSİ</a:t>
            </a:r>
            <a:br>
              <a:rPr lang="tr-TR" sz="2400" b="1" dirty="0"/>
            </a:br>
            <a:r>
              <a:rPr lang="tr-TR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TEK HÜCRELİ PROTEİNİ</a:t>
            </a:r>
            <a:endParaRPr lang="tr-TR" sz="2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smtClean="0"/>
              <a:t>F.</a:t>
            </a:r>
            <a:r>
              <a:rPr lang="tr-TR" dirty="0" smtClean="0"/>
              <a:t> </a:t>
            </a:r>
            <a:r>
              <a:rPr lang="tr-TR" dirty="0" err="1" smtClean="0"/>
              <a:t>v</a:t>
            </a:r>
            <a:r>
              <a:rPr lang="tr-TR" i="1" dirty="0" err="1" smtClean="0"/>
              <a:t>enetatum</a:t>
            </a:r>
            <a:r>
              <a:rPr lang="tr-TR" i="1" dirty="0" smtClean="0"/>
              <a:t> </a:t>
            </a:r>
            <a:r>
              <a:rPr lang="tr-TR" dirty="0" smtClean="0"/>
              <a:t>sürekli kültür koşullarında geliştirilmiştir yani havalandırmalı koşullar altında ortama sürekli taze besin maddesi eklenirken oluşan artık maddeler uzaklaştırılmıştır. 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fermentasyon</a:t>
            </a:r>
            <a:r>
              <a:rPr lang="tr-TR" dirty="0" smtClean="0"/>
              <a:t> koşulları, </a:t>
            </a:r>
            <a:r>
              <a:rPr lang="tr-TR" dirty="0" err="1" smtClean="0"/>
              <a:t>toksik</a:t>
            </a:r>
            <a:r>
              <a:rPr lang="tr-TR" dirty="0" smtClean="0"/>
              <a:t> </a:t>
            </a:r>
            <a:r>
              <a:rPr lang="tr-TR" dirty="0" err="1" smtClean="0"/>
              <a:t>mycotoksinlerden</a:t>
            </a:r>
            <a:r>
              <a:rPr lang="tr-TR" dirty="0" smtClean="0"/>
              <a:t> kaçınmak için seçilmiştir. </a:t>
            </a:r>
          </a:p>
          <a:p>
            <a:r>
              <a:rPr lang="tr-TR" i="1" dirty="0" err="1" smtClean="0"/>
              <a:t>Fusarium</a:t>
            </a:r>
            <a:r>
              <a:rPr lang="tr-TR" dirty="0" smtClean="0"/>
              <a:t> cinsi üyeleri; </a:t>
            </a:r>
          </a:p>
          <a:p>
            <a:pPr lvl="1"/>
            <a:r>
              <a:rPr lang="tr-TR" dirty="0" smtClean="0"/>
              <a:t>sınırlı besin miktarı, </a:t>
            </a:r>
          </a:p>
          <a:p>
            <a:pPr lvl="1"/>
            <a:r>
              <a:rPr lang="tr-TR" dirty="0" smtClean="0"/>
              <a:t>düşük oksijen konsantrasyonu gibi zorlu koşullarda çeşitli </a:t>
            </a:r>
            <a:r>
              <a:rPr lang="tr-TR" dirty="0" err="1" smtClean="0"/>
              <a:t>mycotoksinler</a:t>
            </a:r>
            <a:r>
              <a:rPr lang="tr-TR" dirty="0" smtClean="0"/>
              <a:t> üretirler. </a:t>
            </a:r>
          </a:p>
          <a:p>
            <a:pPr lvl="1" indent="-384175">
              <a:buNone/>
            </a:pPr>
            <a:r>
              <a:rPr lang="tr-TR" dirty="0" err="1" smtClean="0"/>
              <a:t>Mycotoksin</a:t>
            </a:r>
            <a:r>
              <a:rPr lang="tr-TR" dirty="0" smtClean="0"/>
              <a:t> sentezinden kaçınmak (korunmak) için </a:t>
            </a:r>
            <a:r>
              <a:rPr lang="tr-TR" dirty="0" err="1" smtClean="0"/>
              <a:t>suşlar</a:t>
            </a:r>
            <a:r>
              <a:rPr lang="tr-TR" dirty="0" smtClean="0"/>
              <a:t>, hiçbir besin sınırlaması olmaksızın yüksek miktarlarda üretilirler. Kültürler; tek karbon kaynağı olarak </a:t>
            </a:r>
            <a:r>
              <a:rPr lang="tr-TR" dirty="0" err="1" smtClean="0"/>
              <a:t>glukozun</a:t>
            </a:r>
            <a:r>
              <a:rPr lang="tr-TR" dirty="0" smtClean="0"/>
              <a:t> bulunduğu, kimyasal olarak tanımlanmış ve besinsel olarak dengelenmiş ortamlarda geliştirilirler.  Ortam içeriği, </a:t>
            </a:r>
            <a:r>
              <a:rPr lang="tr-TR" dirty="0" err="1" smtClean="0"/>
              <a:t>suşa</a:t>
            </a:r>
            <a:r>
              <a:rPr lang="tr-TR" dirty="0" smtClean="0"/>
              <a:t> saatte en az 0.17 oranında büyümeye olanak sağlayacak şekilde ayarlanmıştır.</a:t>
            </a:r>
          </a:p>
          <a:p>
            <a:pPr lvl="1" indent="-384175">
              <a:buNone/>
            </a:pPr>
            <a:r>
              <a:rPr lang="tr-TR" dirty="0" smtClean="0"/>
              <a:t> </a:t>
            </a:r>
            <a:r>
              <a:rPr lang="tr-TR" dirty="0" err="1" smtClean="0"/>
              <a:t>Mycotoksin</a:t>
            </a:r>
            <a:r>
              <a:rPr lang="tr-TR" dirty="0" smtClean="0"/>
              <a:t> oranlarının belirlenebilmesi için son ürün, kütle </a:t>
            </a:r>
            <a:r>
              <a:rPr lang="tr-TR" dirty="0" err="1" smtClean="0"/>
              <a:t>spektrometrisi</a:t>
            </a:r>
            <a:r>
              <a:rPr lang="tr-TR" dirty="0" smtClean="0"/>
              <a:t> ile incelenir.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15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TARIM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92D050"/>
                </a:solidFill>
              </a:rPr>
              <a:t>ZORLU ÇEVRESEL KOŞULLARA ADAPTASYON</a:t>
            </a:r>
            <a:endParaRPr lang="tr-TR" sz="2400" dirty="0">
              <a:solidFill>
                <a:srgbClr val="92D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b="1" i="1" dirty="0" err="1" smtClean="0">
                <a:solidFill>
                  <a:srgbClr val="FF0000"/>
                </a:solidFill>
              </a:rPr>
              <a:t>Trehaloz</a:t>
            </a:r>
            <a:endParaRPr lang="tr-TR" dirty="0" smtClean="0"/>
          </a:p>
          <a:p>
            <a:pPr lvl="1"/>
            <a:r>
              <a:rPr lang="tr-TR" dirty="0" err="1" smtClean="0"/>
              <a:t>Trehaloz</a:t>
            </a:r>
            <a:r>
              <a:rPr lang="tr-TR" dirty="0" smtClean="0"/>
              <a:t> bir glikoz </a:t>
            </a:r>
            <a:r>
              <a:rPr lang="tr-TR" dirty="0" err="1" smtClean="0"/>
              <a:t>disakkarididir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Fungus</a:t>
            </a:r>
            <a:r>
              <a:rPr lang="tr-TR" dirty="0" smtClean="0"/>
              <a:t> ve omurgasızların biyolojik </a:t>
            </a:r>
            <a:r>
              <a:rPr lang="tr-TR" dirty="0" err="1" smtClean="0"/>
              <a:t>membranlarında</a:t>
            </a:r>
            <a:r>
              <a:rPr lang="tr-TR" dirty="0" smtClean="0"/>
              <a:t> kararlı bir çözünen olarak görev yapar. </a:t>
            </a:r>
          </a:p>
          <a:p>
            <a:pPr lvl="1"/>
            <a:r>
              <a:rPr lang="tr-TR" dirty="0" smtClean="0"/>
              <a:t>Böylece kuruma sırasında oluşacak hasara karşı organizmayı korur. </a:t>
            </a:r>
          </a:p>
          <a:p>
            <a:pPr lvl="1"/>
            <a:r>
              <a:rPr lang="tr-TR" dirty="0" smtClean="0"/>
              <a:t>Pek çok bitkideki </a:t>
            </a:r>
            <a:r>
              <a:rPr lang="tr-TR" dirty="0" err="1" smtClean="0"/>
              <a:t>trehaloz</a:t>
            </a:r>
            <a:r>
              <a:rPr lang="tr-TR" dirty="0" smtClean="0"/>
              <a:t> miktarı saptanamayacak kadar düşüktür. </a:t>
            </a:r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i="1" dirty="0" smtClean="0"/>
              <a:t>E. </a:t>
            </a:r>
            <a:r>
              <a:rPr lang="tr-TR" i="1" dirty="0" err="1" smtClean="0"/>
              <a:t>coli</a:t>
            </a:r>
            <a:r>
              <a:rPr lang="tr-TR" dirty="0" err="1" smtClean="0"/>
              <a:t>’de</a:t>
            </a:r>
            <a:r>
              <a:rPr lang="tr-TR" dirty="0" smtClean="0"/>
              <a:t> </a:t>
            </a:r>
            <a:r>
              <a:rPr lang="tr-TR" dirty="0" err="1" smtClean="0"/>
              <a:t>trehaloz</a:t>
            </a:r>
            <a:r>
              <a:rPr lang="tr-TR" dirty="0" smtClean="0"/>
              <a:t> </a:t>
            </a:r>
            <a:r>
              <a:rPr lang="tr-TR" dirty="0" err="1" smtClean="0"/>
              <a:t>biyosentezinden</a:t>
            </a:r>
            <a:r>
              <a:rPr lang="tr-TR" dirty="0" smtClean="0"/>
              <a:t> sorumlu </a:t>
            </a:r>
            <a:r>
              <a:rPr lang="tr-TR" i="1" dirty="0" err="1" smtClean="0"/>
              <a:t>otsA</a:t>
            </a:r>
            <a:r>
              <a:rPr lang="tr-TR" i="1" dirty="0" smtClean="0"/>
              <a:t>-</a:t>
            </a:r>
            <a:r>
              <a:rPr lang="tr-TR" i="1" dirty="0" err="1" smtClean="0"/>
              <a:t>otsB</a:t>
            </a:r>
            <a:r>
              <a:rPr lang="tr-TR" i="1" dirty="0" smtClean="0"/>
              <a:t> </a:t>
            </a:r>
            <a:r>
              <a:rPr lang="tr-TR" dirty="0" smtClean="0"/>
              <a:t>genleri pirince aktarılmıştır. Tek bir transformasyon sonrasında yüksek katalitik etkinliğe sahip </a:t>
            </a:r>
            <a:r>
              <a:rPr lang="tr-TR" dirty="0" err="1" smtClean="0"/>
              <a:t>trehaloz</a:t>
            </a:r>
            <a:r>
              <a:rPr lang="tr-TR" dirty="0" smtClean="0"/>
              <a:t> üretimi gerçekleştirilmiştir.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2760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GIDA BİYOTEKNOLOJİSİ</a:t>
            </a:r>
            <a:br>
              <a:rPr lang="tr-TR" sz="2400" b="1" dirty="0"/>
            </a:br>
            <a:r>
              <a:rPr lang="tr-TR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TEK HÜCRELİ PROTEİNİ</a:t>
            </a:r>
            <a:endParaRPr lang="tr-TR" sz="2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Hızlı büyüyen bakteri ve mantar hücreleri RNA bakımından zengindir. </a:t>
            </a:r>
          </a:p>
          <a:p>
            <a:r>
              <a:rPr lang="tr-TR" sz="2400" dirty="0"/>
              <a:t>Beslenme sırasında alınan RNA, pürin ve </a:t>
            </a:r>
            <a:r>
              <a:rPr lang="tr-TR" sz="2400" dirty="0" err="1"/>
              <a:t>pirimidinlere</a:t>
            </a:r>
            <a:r>
              <a:rPr lang="tr-TR" sz="2400" dirty="0"/>
              <a:t> yıkılır. Pürinler ürik </a:t>
            </a:r>
            <a:r>
              <a:rPr lang="tr-TR" sz="2400" dirty="0" err="1"/>
              <a:t>asite</a:t>
            </a:r>
            <a:r>
              <a:rPr lang="tr-TR" sz="2400" dirty="0"/>
              <a:t> parçalanırlar. </a:t>
            </a:r>
          </a:p>
          <a:p>
            <a:r>
              <a:rPr lang="tr-TR" sz="2400" dirty="0"/>
              <a:t>Ürik asit miktarındaki artış gut ve böbrekte taş oluşumu riski doğurur. </a:t>
            </a:r>
          </a:p>
          <a:p>
            <a:r>
              <a:rPr lang="tr-TR" sz="2400" dirty="0"/>
              <a:t>Bu problemle karşılaşılmasının önüne geçmek için United </a:t>
            </a:r>
            <a:r>
              <a:rPr lang="tr-TR" sz="2400" dirty="0" err="1"/>
              <a:t>Nations</a:t>
            </a:r>
            <a:r>
              <a:rPr lang="tr-TR" sz="2400" dirty="0"/>
              <a:t> Protein </a:t>
            </a:r>
            <a:r>
              <a:rPr lang="tr-TR" sz="2400" dirty="0" err="1"/>
              <a:t>Advisor</a:t>
            </a:r>
            <a:r>
              <a:rPr lang="tr-TR" sz="2400" dirty="0"/>
              <a:t> </a:t>
            </a:r>
            <a:r>
              <a:rPr lang="tr-TR" sz="2400" dirty="0" err="1"/>
              <a:t>Group</a:t>
            </a:r>
            <a:r>
              <a:rPr lang="tr-TR" sz="2400" dirty="0"/>
              <a:t> 1972 yılında insan tüketimine sunulan </a:t>
            </a:r>
            <a:r>
              <a:rPr lang="tr-TR" sz="2400" dirty="0" err="1"/>
              <a:t>SCP’lerin</a:t>
            </a:r>
            <a:r>
              <a:rPr lang="tr-TR" sz="2400" dirty="0"/>
              <a:t> günlük alımının 2g RNA içeriğinden fazla olmaması gerektiğini vurgulamaktadır.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727802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biyokütleyi</a:t>
            </a:r>
            <a:r>
              <a:rPr lang="tr-TR" dirty="0" smtClean="0"/>
              <a:t> içeren </a:t>
            </a:r>
            <a:r>
              <a:rPr lang="tr-TR" dirty="0" err="1" smtClean="0"/>
              <a:t>fermentasyon</a:t>
            </a:r>
            <a:r>
              <a:rPr lang="tr-TR" dirty="0" smtClean="0"/>
              <a:t> sıvısı, buhar enjeksiyonu sureti ile hızla ısıtılır. </a:t>
            </a:r>
          </a:p>
          <a:p>
            <a:r>
              <a:rPr lang="tr-TR" dirty="0" smtClean="0"/>
              <a:t>Hızlı ısıtma aşaması hücrelerin ölümüne neden olur. Beraberinde RNA </a:t>
            </a:r>
            <a:r>
              <a:rPr lang="tr-TR" dirty="0" err="1" smtClean="0"/>
              <a:t>degredasyonu</a:t>
            </a:r>
            <a:r>
              <a:rPr lang="tr-TR" dirty="0" smtClean="0"/>
              <a:t> da gerçekleşir. </a:t>
            </a:r>
          </a:p>
          <a:p>
            <a:r>
              <a:rPr lang="tr-TR" dirty="0" smtClean="0"/>
              <a:t>Ardından, </a:t>
            </a:r>
            <a:r>
              <a:rPr lang="tr-TR" dirty="0" err="1" smtClean="0"/>
              <a:t>fermentasyon</a:t>
            </a:r>
            <a:r>
              <a:rPr lang="tr-TR" dirty="0" smtClean="0"/>
              <a:t> sıvısı santrifüj işlemine tabi tutulur. Hücrelerin çökmesi sağlanırken, RNA </a:t>
            </a:r>
            <a:r>
              <a:rPr lang="tr-TR" dirty="0" err="1" smtClean="0"/>
              <a:t>degredasyonu</a:t>
            </a:r>
            <a:r>
              <a:rPr lang="tr-TR" dirty="0" smtClean="0"/>
              <a:t> ile açığa çıkan ürünler de </a:t>
            </a:r>
            <a:r>
              <a:rPr lang="tr-TR" dirty="0" err="1" smtClean="0"/>
              <a:t>süpernatant</a:t>
            </a:r>
            <a:r>
              <a:rPr lang="tr-TR" dirty="0" smtClean="0"/>
              <a:t> ile atılmış olur. Bu uygulamalar, hücre kütlesindeki RNA miktarında %10 azalmaya neden olur.</a:t>
            </a:r>
          </a:p>
          <a:p>
            <a:r>
              <a:rPr lang="tr-TR" dirty="0" smtClean="0"/>
              <a:t>Hayvan denemeleri sonucunda </a:t>
            </a:r>
            <a:r>
              <a:rPr lang="tr-TR" dirty="0" err="1" smtClean="0"/>
              <a:t>mycoproteinlerin</a:t>
            </a:r>
            <a:r>
              <a:rPr lang="tr-TR" dirty="0" smtClean="0"/>
              <a:t> kronik </a:t>
            </a:r>
            <a:r>
              <a:rPr lang="tr-TR" dirty="0" err="1" smtClean="0"/>
              <a:t>toksisiteye</a:t>
            </a:r>
            <a:r>
              <a:rPr lang="tr-TR" dirty="0" smtClean="0"/>
              <a:t> neden olmadığı, tekrarlanabilir </a:t>
            </a:r>
            <a:r>
              <a:rPr lang="tr-TR" dirty="0" err="1" smtClean="0"/>
              <a:t>toksikan</a:t>
            </a:r>
            <a:r>
              <a:rPr lang="tr-TR" dirty="0" smtClean="0"/>
              <a:t> olmadığını ve </a:t>
            </a:r>
            <a:r>
              <a:rPr lang="tr-TR" dirty="0" err="1" smtClean="0"/>
              <a:t>teratojen</a:t>
            </a:r>
            <a:r>
              <a:rPr lang="tr-TR" dirty="0" smtClean="0"/>
              <a:t> ya da </a:t>
            </a:r>
            <a:r>
              <a:rPr lang="tr-TR" dirty="0" err="1" smtClean="0"/>
              <a:t>karsinojen</a:t>
            </a:r>
            <a:r>
              <a:rPr lang="tr-TR" dirty="0" smtClean="0"/>
              <a:t> olmadığını göstermiştir. </a:t>
            </a:r>
          </a:p>
          <a:p>
            <a:r>
              <a:rPr lang="tr-TR" dirty="0" smtClean="0"/>
              <a:t>Kalsiyum, iyon ya da diğer önemli inorganik maddelerin alımını engellemezler.  </a:t>
            </a:r>
          </a:p>
          <a:p>
            <a:r>
              <a:rPr lang="tr-TR" dirty="0" err="1" smtClean="0"/>
              <a:t>Marlow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 Ltd. yaptığı açıklamada </a:t>
            </a:r>
            <a:r>
              <a:rPr lang="tr-TR" dirty="0" err="1" smtClean="0"/>
              <a:t>mycoproteinin</a:t>
            </a:r>
            <a:r>
              <a:rPr lang="tr-TR" dirty="0" smtClean="0"/>
              <a:t> yer fıstığı ve deniz ürünleri gibi pek çok gıdadan daha az </a:t>
            </a:r>
            <a:r>
              <a:rPr lang="tr-TR" dirty="0" err="1" smtClean="0"/>
              <a:t>alerjenik</a:t>
            </a:r>
            <a:r>
              <a:rPr lang="tr-TR" dirty="0" smtClean="0"/>
              <a:t> olduğunu ifade etmiştir.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GIDA BİYOTEKNOLOJİSİ</a:t>
            </a:r>
            <a:br>
              <a:rPr lang="tr-TR" sz="2400" b="1" dirty="0"/>
            </a:br>
            <a:r>
              <a:rPr lang="tr-TR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TEK HÜCRELİ PROTEİNİ</a:t>
            </a:r>
            <a:endParaRPr lang="tr-TR" sz="2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47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MİKROORGANİZMALARIN ÇEVRESEL UYGULAMALARI</a:t>
            </a:r>
            <a:br>
              <a:rPr lang="tr-TR" sz="2400" b="1" dirty="0"/>
            </a:br>
            <a:r>
              <a:rPr lang="tr-TR" sz="2400" b="1" dirty="0"/>
              <a:t>ATIK SU İYİLEŞTİRMESİ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Canlı organizmaların yaklaşık %70’i sudan oluşmaktadır.</a:t>
            </a:r>
          </a:p>
          <a:p>
            <a:r>
              <a:rPr lang="tr-TR" dirty="0" smtClean="0"/>
              <a:t> Örneğin insanoğlu hayatta kalabilmek için günde ortalama 1.5 litre su tüketmelidir. </a:t>
            </a:r>
          </a:p>
          <a:p>
            <a:r>
              <a:rPr lang="tr-TR" dirty="0" smtClean="0"/>
              <a:t>Tatlı su kaynakları, dünyadaki suların yalnızca %2.5’ini oluşturur.</a:t>
            </a:r>
          </a:p>
          <a:p>
            <a:r>
              <a:rPr lang="tr-TR" dirty="0" smtClean="0"/>
              <a:t>Bu oran dünyanın bazı yerlerinde ise yok denecek kadar aza düşmektedir. </a:t>
            </a:r>
          </a:p>
          <a:p>
            <a:r>
              <a:rPr lang="tr-TR" dirty="0" smtClean="0"/>
              <a:t>Popülasyonun ve endüstriyel kullanımın artışına bağlı olarak </a:t>
            </a:r>
            <a:r>
              <a:rPr lang="tr-TR" dirty="0" err="1" smtClean="0"/>
              <a:t>kontamine</a:t>
            </a:r>
            <a:r>
              <a:rPr lang="tr-TR" dirty="0" smtClean="0"/>
              <a:t> olan ve geri temizlenmesi gereken su miktarı artış göstermektedir. </a:t>
            </a:r>
          </a:p>
          <a:p>
            <a:r>
              <a:rPr lang="tr-TR" dirty="0" smtClean="0"/>
              <a:t>Atık sular temelde 4 kaynaktan türemektedir: </a:t>
            </a:r>
          </a:p>
          <a:p>
            <a:pPr lvl="1"/>
            <a:r>
              <a:rPr lang="tr-TR" dirty="0" smtClean="0"/>
              <a:t>kanalizasyon, </a:t>
            </a:r>
          </a:p>
          <a:p>
            <a:pPr lvl="1"/>
            <a:r>
              <a:rPr lang="tr-TR" dirty="0" smtClean="0"/>
              <a:t>endüstriyel atıklar,</a:t>
            </a:r>
          </a:p>
          <a:p>
            <a:pPr lvl="1"/>
            <a:r>
              <a:rPr lang="tr-TR" dirty="0" smtClean="0"/>
              <a:t> tarımsal ve </a:t>
            </a:r>
          </a:p>
          <a:p>
            <a:pPr lvl="1"/>
            <a:r>
              <a:rPr lang="tr-TR" dirty="0" smtClean="0"/>
              <a:t>kentsel atıklar</a:t>
            </a:r>
          </a:p>
          <a:p>
            <a:pPr lvl="1">
              <a:buNone/>
            </a:pPr>
            <a:endParaRPr lang="tr-TR" dirty="0" smtClean="0"/>
          </a:p>
          <a:p>
            <a:pPr marL="358775" lvl="1" indent="-358775"/>
            <a:r>
              <a:rPr lang="tr-TR" dirty="0" smtClean="0"/>
              <a:t>Atık suların temizlenmesi içme suyunun </a:t>
            </a:r>
            <a:r>
              <a:rPr lang="tr-TR" dirty="0" err="1" smtClean="0"/>
              <a:t>kontaminasyonunun</a:t>
            </a:r>
            <a:r>
              <a:rPr lang="tr-TR" dirty="0" smtClean="0"/>
              <a:t> ve besin zincirine patojenlerin ve </a:t>
            </a:r>
            <a:r>
              <a:rPr lang="tr-TR" dirty="0" err="1" smtClean="0"/>
              <a:t>kontaminantların</a:t>
            </a:r>
            <a:r>
              <a:rPr lang="tr-TR" dirty="0" smtClean="0"/>
              <a:t> girişinin önlenmesi açısından önemlidir.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4447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Bİyoremedİasyon</a:t>
            </a:r>
            <a:r>
              <a:rPr lang="tr-TR" b="1" dirty="0" smtClean="0"/>
              <a:t> </a:t>
            </a:r>
            <a:r>
              <a:rPr lang="tr-TR" b="1" dirty="0" err="1" smtClean="0"/>
              <a:t>Nedİr</a:t>
            </a:r>
            <a:r>
              <a:rPr lang="tr-TR" b="1" dirty="0" smtClean="0"/>
              <a:t>?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Çevredeki kimyasalları parçalamak veya ayrıştırmak için bakteriler, mantarlar ve bitkiler gibi yaşayan organizmaların kullanılmasıdır.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83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Bİyoremedİasyon</a:t>
            </a:r>
            <a:r>
              <a:rPr lang="tr-TR" b="1" dirty="0" smtClean="0"/>
              <a:t> Neden </a:t>
            </a:r>
            <a:r>
              <a:rPr lang="tr-TR" b="1" dirty="0" err="1" smtClean="0"/>
              <a:t>Önemlİdİr</a:t>
            </a:r>
            <a:r>
              <a:rPr lang="tr-TR" b="1" dirty="0" smtClean="0"/>
              <a:t>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İnsanların yaşam kalitesi ne kadar temiz ve sağlıklı bir çevrede yaşadığıyla doğrudan ilgilidir.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94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92D050"/>
                </a:solidFill>
              </a:rPr>
              <a:t>TARIM</a:t>
            </a:r>
            <a:r>
              <a:rPr lang="tr-TR" dirty="0" smtClean="0">
                <a:solidFill>
                  <a:srgbClr val="92D050"/>
                </a:solidFill>
              </a:rPr>
              <a:t/>
            </a:r>
            <a:br>
              <a:rPr lang="tr-TR" dirty="0" smtClean="0">
                <a:solidFill>
                  <a:srgbClr val="92D050"/>
                </a:solidFill>
              </a:rPr>
            </a:br>
            <a:r>
              <a:rPr lang="tr-TR" b="1" dirty="0" smtClean="0">
                <a:solidFill>
                  <a:srgbClr val="92D050"/>
                </a:solidFill>
              </a:rPr>
              <a:t>ZORLU ÇEVRESEL KOŞULLARA ADAPTASYON</a:t>
            </a:r>
            <a:endParaRPr lang="tr-TR" dirty="0">
              <a:solidFill>
                <a:srgbClr val="92D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 smtClean="0"/>
              <a:t>Bu genlerin farklı şekilde düzenlenmesi sonucunda </a:t>
            </a:r>
          </a:p>
          <a:p>
            <a:pPr lvl="1"/>
            <a:r>
              <a:rPr lang="tr-TR" dirty="0" smtClean="0"/>
              <a:t>1)doku spesifik ve </a:t>
            </a:r>
          </a:p>
          <a:p>
            <a:pPr lvl="1">
              <a:buNone/>
            </a:pPr>
            <a:r>
              <a:rPr lang="tr-TR" dirty="0" smtClean="0"/>
              <a:t>	2)stres koşulları altında indüklenecek şekilde</a:t>
            </a:r>
          </a:p>
          <a:p>
            <a:pPr lvl="1">
              <a:buNone/>
            </a:pPr>
            <a:r>
              <a:rPr lang="tr-TR" dirty="0" smtClean="0"/>
              <a:t>		 iki farklı </a:t>
            </a:r>
            <a:r>
              <a:rPr lang="tr-TR" dirty="0" err="1" smtClean="0"/>
              <a:t>konstrakt</a:t>
            </a:r>
            <a:r>
              <a:rPr lang="tr-TR" dirty="0" smtClean="0"/>
              <a:t> düzenlenmiştir. </a:t>
            </a:r>
          </a:p>
          <a:p>
            <a:pPr lvl="1"/>
            <a:r>
              <a:rPr lang="tr-TR" dirty="0" smtClean="0"/>
              <a:t>İlkinde gene transit </a:t>
            </a:r>
            <a:r>
              <a:rPr lang="tr-TR" dirty="0" err="1" smtClean="0"/>
              <a:t>peptit</a:t>
            </a:r>
            <a:r>
              <a:rPr lang="tr-TR" dirty="0" smtClean="0"/>
              <a:t> ilave edilmiş ve ardından </a:t>
            </a:r>
            <a:r>
              <a:rPr lang="tr-TR" i="1" dirty="0" err="1" smtClean="0"/>
              <a:t>rbcS</a:t>
            </a:r>
            <a:r>
              <a:rPr lang="tr-TR" i="1" dirty="0" smtClean="0"/>
              <a:t> </a:t>
            </a:r>
            <a:r>
              <a:rPr lang="tr-TR" dirty="0" smtClean="0"/>
              <a:t>geni </a:t>
            </a:r>
            <a:r>
              <a:rPr lang="tr-TR" dirty="0" err="1" smtClean="0"/>
              <a:t>promotorunun</a:t>
            </a:r>
            <a:r>
              <a:rPr lang="tr-TR" dirty="0" smtClean="0"/>
              <a:t> kontrolü altına yerleştirilmiştir. Buradaki amaç gen ürününü kloroplasta yönlendirmektir. </a:t>
            </a:r>
          </a:p>
          <a:p>
            <a:pPr lvl="1"/>
            <a:r>
              <a:rPr lang="tr-TR" dirty="0" smtClean="0"/>
              <a:t>İkinci durumda ise gen </a:t>
            </a:r>
            <a:r>
              <a:rPr lang="tr-TR" b="1" i="1" dirty="0" err="1" smtClean="0"/>
              <a:t>absisik</a:t>
            </a:r>
            <a:r>
              <a:rPr lang="tr-TR" b="1" i="1" dirty="0" smtClean="0"/>
              <a:t> asit </a:t>
            </a:r>
            <a:r>
              <a:rPr lang="tr-TR" dirty="0" smtClean="0"/>
              <a:t>ile indüklenebilen bir </a:t>
            </a:r>
            <a:r>
              <a:rPr lang="tr-TR" dirty="0" err="1" smtClean="0"/>
              <a:t>promotor</a:t>
            </a:r>
            <a:r>
              <a:rPr lang="tr-TR" dirty="0" smtClean="0"/>
              <a:t> altına yerleştirilmiştir. Burada </a:t>
            </a:r>
            <a:r>
              <a:rPr lang="tr-TR" dirty="0" err="1" smtClean="0"/>
              <a:t>otsA</a:t>
            </a:r>
            <a:r>
              <a:rPr lang="tr-TR" dirty="0" smtClean="0"/>
              <a:t>-</a:t>
            </a:r>
            <a:r>
              <a:rPr lang="tr-TR" dirty="0" err="1" smtClean="0"/>
              <a:t>otsB</a:t>
            </a:r>
            <a:r>
              <a:rPr lang="tr-TR" dirty="0" smtClean="0"/>
              <a:t> enzim füzyonu </a:t>
            </a:r>
            <a:r>
              <a:rPr lang="tr-TR" dirty="0" err="1" smtClean="0"/>
              <a:t>sitosolde</a:t>
            </a:r>
            <a:r>
              <a:rPr lang="tr-TR" dirty="0" smtClean="0"/>
              <a:t> kalır. Bu oluşturulan </a:t>
            </a:r>
            <a:r>
              <a:rPr lang="tr-TR" dirty="0" err="1" smtClean="0"/>
              <a:t>konstraktlar</a:t>
            </a:r>
            <a:r>
              <a:rPr lang="tr-TR" dirty="0" smtClean="0"/>
              <a:t> </a:t>
            </a:r>
            <a:r>
              <a:rPr lang="tr-TR" i="1" dirty="0" err="1" smtClean="0"/>
              <a:t>Agrobacterium</a:t>
            </a:r>
            <a:r>
              <a:rPr lang="tr-TR" dirty="0" smtClean="0"/>
              <a:t> aracılığı ile pirince aktarılmıştır.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19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b="1" i="1" dirty="0">
                <a:solidFill>
                  <a:srgbClr val="92D050"/>
                </a:solidFill>
              </a:rPr>
              <a:t/>
            </a:r>
            <a:br>
              <a:rPr lang="tr-TR" sz="2700" b="1" i="1" dirty="0">
                <a:solidFill>
                  <a:srgbClr val="92D050"/>
                </a:solidFill>
              </a:rPr>
            </a:br>
            <a:r>
              <a:rPr lang="tr-TR" sz="2700" b="1" dirty="0">
                <a:solidFill>
                  <a:srgbClr val="92D050"/>
                </a:solidFill>
              </a:rPr>
              <a:t>TARIM</a:t>
            </a:r>
            <a:r>
              <a:rPr lang="tr-TR" sz="2700" dirty="0">
                <a:solidFill>
                  <a:srgbClr val="92D050"/>
                </a:solidFill>
              </a:rPr>
              <a:t/>
            </a:r>
            <a:br>
              <a:rPr lang="tr-TR" sz="2700" dirty="0">
                <a:solidFill>
                  <a:srgbClr val="92D050"/>
                </a:solidFill>
              </a:rPr>
            </a:br>
            <a:r>
              <a:rPr lang="tr-TR" sz="2700" b="1" dirty="0">
                <a:solidFill>
                  <a:srgbClr val="92D050"/>
                </a:solidFill>
              </a:rPr>
              <a:t>ZORLU ÇEVRESEL KOŞULLARA ADAPTASYON</a:t>
            </a:r>
            <a:r>
              <a:rPr lang="tr-TR" b="1" i="1" dirty="0" smtClean="0">
                <a:solidFill>
                  <a:srgbClr val="92D050"/>
                </a:solidFill>
              </a:rPr>
              <a:t/>
            </a:r>
            <a:br>
              <a:rPr lang="tr-TR" b="1" i="1" dirty="0" smtClean="0">
                <a:solidFill>
                  <a:srgbClr val="92D050"/>
                </a:solidFill>
              </a:rPr>
            </a:br>
            <a:r>
              <a:rPr lang="tr-TR" b="1" i="1" dirty="0" err="1" smtClean="0">
                <a:solidFill>
                  <a:srgbClr val="00B0F0"/>
                </a:solidFill>
              </a:rPr>
              <a:t>Trehaloz</a:t>
            </a:r>
            <a:r>
              <a:rPr lang="tr-TR" dirty="0" smtClean="0">
                <a:solidFill>
                  <a:srgbClr val="92D050"/>
                </a:solidFill>
              </a:rPr>
              <a:t/>
            </a:r>
            <a:br>
              <a:rPr lang="tr-TR" dirty="0" smtClean="0">
                <a:solidFill>
                  <a:srgbClr val="92D050"/>
                </a:solidFill>
              </a:rPr>
            </a:br>
            <a:endParaRPr lang="tr-TR" dirty="0">
              <a:solidFill>
                <a:srgbClr val="92D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dirty="0" err="1"/>
              <a:t>Transgenik</a:t>
            </a:r>
            <a:r>
              <a:rPr lang="tr-TR" sz="2000" dirty="0"/>
              <a:t> pirinç hatları, bağımsız doğal pirinçler ile karşılaştırıldığında; kuraklık, tuz, düşük ya da yüksek sıcaklık gibi stres koşulları altında yaşamlarını idame ettirmiştir. 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 err="1"/>
              <a:t>Transgenik</a:t>
            </a:r>
            <a:r>
              <a:rPr lang="tr-TR" sz="2000" dirty="0"/>
              <a:t> pirincin </a:t>
            </a:r>
            <a:r>
              <a:rPr lang="tr-TR" sz="2000" dirty="0" err="1"/>
              <a:t>trehaloz</a:t>
            </a:r>
            <a:r>
              <a:rPr lang="tr-TR" sz="2000" dirty="0"/>
              <a:t> içeriğinin, doğal tip pirinçten 3-9 kat daha fazla olduğu yapılan çalışmalar sonucunda tespit edilmiştir. 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5523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548681"/>
            <a:ext cx="8229600" cy="4525963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tr-TR" sz="2000" dirty="0"/>
              <a:t>Her bir </a:t>
            </a:r>
            <a:r>
              <a:rPr lang="tr-TR" sz="2000" dirty="0" err="1"/>
              <a:t>konstraktı</a:t>
            </a:r>
            <a:r>
              <a:rPr lang="tr-TR" sz="2000" dirty="0"/>
              <a:t> içeren pirincin detaylı analizi sonucunda </a:t>
            </a:r>
            <a:r>
              <a:rPr lang="tr-TR" sz="2000" dirty="0" err="1"/>
              <a:t>transgenik</a:t>
            </a:r>
            <a:r>
              <a:rPr lang="tr-TR" sz="2000" dirty="0"/>
              <a:t> olmayan pirince kıyasla </a:t>
            </a:r>
            <a:r>
              <a:rPr lang="tr-TR" sz="2000" dirty="0" err="1"/>
              <a:t>fotosistem</a:t>
            </a:r>
            <a:r>
              <a:rPr lang="tr-TR" sz="2000" dirty="0"/>
              <a:t> </a:t>
            </a:r>
            <a:r>
              <a:rPr lang="tr-TR" sz="2000" dirty="0" err="1"/>
              <a:t>II’nin</a:t>
            </a:r>
            <a:r>
              <a:rPr lang="tr-TR" sz="2000" dirty="0"/>
              <a:t>  daha az </a:t>
            </a:r>
            <a:r>
              <a:rPr lang="tr-TR" sz="2000" dirty="0" err="1"/>
              <a:t>oksidatif</a:t>
            </a:r>
            <a:r>
              <a:rPr lang="tr-TR" sz="2000" dirty="0"/>
              <a:t> hasar içerdiği (bu durum fotosentez için daha yüksek kapasite sağlar) yüksek düzeyde çözünmüş karbonhidrat, ve stres koşulları altında köklerdeki K+/</a:t>
            </a:r>
            <a:r>
              <a:rPr lang="tr-TR" sz="2000" dirty="0" err="1"/>
              <a:t>Na</a:t>
            </a:r>
            <a:r>
              <a:rPr lang="tr-TR" sz="2000" dirty="0"/>
              <a:t>+ dengesini kontrol yeteneğinde artış tespit edilmiştir.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Bu sonuçlar pirinçte </a:t>
            </a:r>
            <a:r>
              <a:rPr lang="tr-TR" sz="2000" dirty="0" err="1"/>
              <a:t>trehalozun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FF0000"/>
                </a:solidFill>
              </a:rPr>
              <a:t>karbon metabolizmasında rol alan genlerin ifadesi </a:t>
            </a:r>
            <a:r>
              <a:rPr lang="tr-TR" sz="2000" dirty="0"/>
              <a:t>üzerinde görev alan bir regülatör olduğunu göstermektedir. 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Ayrıca </a:t>
            </a:r>
            <a:r>
              <a:rPr lang="tr-TR" sz="2000" dirty="0">
                <a:solidFill>
                  <a:srgbClr val="FF0000"/>
                </a:solidFill>
              </a:rPr>
              <a:t>iyon alımı </a:t>
            </a:r>
            <a:r>
              <a:rPr lang="tr-TR" sz="2000" dirty="0"/>
              <a:t>ve muhtemelen diğer işlerde de görev almaktadır. Farklı kökene sahip organizmalarda aynı ürünün sentezini katalize eden homolog genlerin varlığı ürünün rolünün evrensel olacağını garanti etmez.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 err="1"/>
              <a:t>Transgenik</a:t>
            </a:r>
            <a:r>
              <a:rPr lang="tr-TR" sz="2000" dirty="0"/>
              <a:t> pirinçlerin ilk alan denemeleri umut </a:t>
            </a:r>
            <a:r>
              <a:rPr lang="tr-TR" sz="2000" dirty="0" err="1"/>
              <a:t>vaad</a:t>
            </a:r>
            <a:r>
              <a:rPr lang="tr-TR" sz="2000" dirty="0"/>
              <a:t> edicidir ve aralıklı yağışın olduğu ve toprağın tuzlu olduğu bölgelerde gelişme olasılığı sunmaktadır.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6900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TARIM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92D050"/>
                </a:solidFill>
              </a:rPr>
              <a:t>ZORLU ÇEVRESEL KOŞULLARA ADAPTASYON 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dirty="0">
                <a:solidFill>
                  <a:srgbClr val="00B0F0"/>
                </a:solidFill>
              </a:rPr>
              <a:t>Herbisitlere  (Yabancı ot öldürücü) Direnç</a:t>
            </a:r>
            <a:br>
              <a:rPr lang="tr-TR" sz="2400" dirty="0">
                <a:solidFill>
                  <a:srgbClr val="00B0F0"/>
                </a:solidFill>
              </a:rPr>
            </a:br>
            <a:endParaRPr lang="tr-TR" sz="24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476872"/>
          </a:xfrm>
          <a:noFill/>
        </p:spPr>
        <p:txBody>
          <a:bodyPr>
            <a:normAutofit lnSpcReduction="10000"/>
          </a:bodyPr>
          <a:lstStyle/>
          <a:p>
            <a:r>
              <a:rPr lang="tr-TR" sz="2000" dirty="0"/>
              <a:t>Geniş etki spektrumuna sahip pek çok </a:t>
            </a:r>
            <a:r>
              <a:rPr lang="tr-TR" sz="2000" dirty="0" err="1"/>
              <a:t>herbisit</a:t>
            </a:r>
            <a:r>
              <a:rPr lang="tr-TR" sz="2000" dirty="0"/>
              <a:t>; ürün ve yabani ot arasında ayrım yapmamaktadır.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 Ekinler çeşitli </a:t>
            </a:r>
            <a:r>
              <a:rPr lang="tr-TR" sz="2000" dirty="0" err="1"/>
              <a:t>herbisitlere</a:t>
            </a:r>
            <a:r>
              <a:rPr lang="tr-TR" sz="2000" dirty="0"/>
              <a:t> karşı dirençli hale getirilebilir. 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Bu tür genetiği değiştirilmiş bitkilerin ekim alanları, yabani ot istilasına uğradığı takdirde, </a:t>
            </a:r>
            <a:r>
              <a:rPr lang="tr-TR" sz="2000" dirty="0" err="1"/>
              <a:t>herbisitler</a:t>
            </a:r>
            <a:r>
              <a:rPr lang="tr-TR" sz="2000" dirty="0"/>
              <a:t> yalnızca yabani otlara etki gösterecektir.</a:t>
            </a:r>
          </a:p>
          <a:p>
            <a:endParaRPr lang="tr-TR" sz="2000" dirty="0"/>
          </a:p>
        </p:txBody>
      </p:sp>
      <p:sp>
        <p:nvSpPr>
          <p:cNvPr id="45060" name="AutoShape 4" descr="data:image/jpeg;base64,/9j/4AAQSkZJRgABAQAAAQABAAD/2wCEAAkGBhQSERUUExQVFRUWFx0YGBgYGB4bGBgfHBoYGBsYGBgcGyYeGhkjHRgcHy8gIycpLCwsGiAxNTAqNSYrLCkBCQoKDgwOGg8PGiolHyUuKSwpLCksLCksLCwpKSwsLCwsLCwsLCksLCwsLCwsLCwsLCwsLCwsLCksLCksLCksLP/AABEIAKAA8AMBIgACEQEDEQH/xAAbAAACAwEBAQAAAAAAAAAAAAADBAECBQYAB//EADoQAAECBAQDBgYBBAEEAwAAAAECEQADITEEEkFRBWFxEyIygZHwBqGxwdHhQhQjUvFiFXKSwjNDgv/EABkBAAMBAQEAAAAAAAAAAAAAAAECAwQABf/EACsRAAICAgIBAwMCBwAAAAAAAAABAhEDIRIxQQQTUTKR8CLhFFJhcYGhsf/aAAwDAQACEQMRAD8A47BYSY39wgUcnWtWG5MIYrDzp01Mp8qVAZQoZRTagdonBpKwkhZzhkks+30D1jZGG7WspeWYnuuSQCLKYEUVZo8Xlwl+aNsYc9iXEcHJwuRKDmmJUSqj0a502pFMLxFeJASE1FMxIyBJI0Z6PDvCcLKdSVNVgcz+LMAK68/3B/6mTJmKlISCfDQMEKSbvZYL3vQQrld6bfycqk96MvDqAulWWWWVl31KRoBS8A40R2qFpUqW7q7w7pALBvwbQ9xHB5VEJJEzMVKy+FVaOLAubCEOJY2WZq1TJZKg1Ab0LkHmTD42m7QXajsflcLXKkqMoqBJGZRDFnslLbi94cwhmOlKcy0pQrKQbkEO5py6UhTCLzysiJgUvKFiUSSoPdiXBNHI5xSTLJYOqStZJLEBwe7c2N9ISSfkEuL0OS05lrlzColPeagUXq43Nd9jCBxKnSmapSVAsrMalxR76NzhzESZpzTB2asgDZqqOhUTQAdNot/WhcpMwJQpWYhYystLAh8ztd6tAWtnU2qCcJxUuUpzVQoCCKB2djeGOITDJmJCSsIzP/UKSSVDVISzVJ19Ix85upASCCEqzd1QowAZqHTWCowmJlDslNnU6kMqw8TvZhA4q/z80NFuMdjJ4fmm92YFKPfylgSDqzMC+h+UDwYMxYIqlLMFBg6ie6Rt3fn0inF+KzCuUtaJQJSxUiqSCXBDCmp84NJlgBQl55goDMDgFJNWDEUYbxzTS2I5Rb/SwOLmiYpaRLyrQpjdLJZsgIuH105wHEY5SZqgtJZu6CAxJ3PswU4xCVqClKChR1HMCbO4+RqIDxaWpSQJhIIF1fyrYHQ0b7wyV1a0LHp0z2DmoSl1JSRQLSCAz0zDXamkJDhySSAszZhLIQxUS9mY3icbw/MmmWzsCGelBR+ZL+kaHwDMMjGS1FishSQXqCQQBy+saYRS3ZNS9xqL86O7+HvgyZhcOudNyCcU91JDqSLkZgaKOrbM8cPxXHKUSb6nVvLeOt+LfiaauYqQkgJSAFF9303jicTgy3dmHNdRPhUDUizg+t4pGXL9MDV6jGsUbYGTxEIKiD3FBu74iGrQ2L77R1HwbxqXKlTEOe6SpiGLaU1jksHlW6ihOUBiSXYm6hY0FWg3DsSpKwmozOMyhXcPvYekCEuM7Mi0ujpuI8dxGIpKBSje0K4b4dILkOrUm8EUjEpA780DeWhBH5iisHOVfEr83SfRo018jFsdh0Sx/cW3IXPQXiPh/GrVnEsJloSxeZqT/wAXpaEZ/CkprMmlR6/eN/gUrLIBQSlKiSP7eZ9HcwUcaOC4kpKhnOHmDZIOY8gA8awxz+DCqyks5UxD0cC9ITwSCo1mK/8ABKfm0bmHxKZCCorzk0ANS/XaOG8HCzXH716QuZkX4gopmqY2USOT1gCjVyxesaoN8VZlMXh2AVKCFijrcAByHsCXaxb0g/G/iVUueUoAyFLFyynPiIa1xQ3aAYKelctkhSil++/8gSy8uzUMLpxYm5gEA94OzUa5A9vHhJXNuSs2+40qRHBi5UZiswWkpU/8Tooa0LwTjKUSHCV5+7pUA6d7fWImKQqalSQXCWYFswzXfn7vGhiMHL7JSO0Azu4UHy1L1u4O8c2uSb+wVH47EeD8eUQSoFSwQpJULs9/K3SEuPTQrTKQc4UW72YVTu4IpfWGcMFyTlQsrBqQzot4m0o0En4QTMQCtBLgpYVTmDAMeYcQ6cYz5IFya4sR4JLVKV2y84GXMlmZrV8yKXrDmJ4pLm5lKX38mQMkFwxLkbu1aUPKImSJhWiWof25T5SzO7FlbkWjS4dwxPaTFISLEupIqr/BOzhy+8LPIrt/6B7diuCSpaUpKc6ZROVaR3W7uZh/K40+kMzJYQJgASqr5XYsQBT/ACLl2NvnBlsFLMlM1ISt2KWyJZ9q19YzpuCXNmKnyy8stmKvHdjlB0c28oj9T3pFIrj42OyJSkSpktQCykZ2d8oLuyfdzCJxWISggBwWyjStFJIelNOsPJnCSpRyZa0DspiN94onieaciYU5UISxQ1VglyxsDo+0dF7egqOuy3CFZ0FwcqEkFLd5ywBS57xpYWeK4DjS5aBLlioqCq6STci7aRdeCmKloUhSXVUIIckHvMSLKApvfeAKSs5isJClNlBum5BcUIf+LRy7ZPhYrjMWFzJuYJCqqluGSwHhbRy56mIX8QhZQlQNT/iNWHdOhvBsVxKRlHay3ILqKNNHc7tamseyylS8qRlKl5nbvhxQEG6G21rF4pNW0TyT4NJFpMgzF5kFkS2CQb1JJBGrnf7Q58MKQjFZ2QtaHUlBLZmCgGJuzvTaBIQmTMw8tSu6oqOY7sUpB6nQ2LRlYnBKTikJDpVnDbit/SsbMWPVsypty5fY2MLwnGY6ZMVLlhKM5zTTR2/ilRu3IGCYT4amyELCxVI7qhUK6cx+I+n8N4ihQyg6W+0TP7MJKJiUqerEdQ8WjhS0is8jnuR8jk8OQmVmUlwDlzADbKCQ7hzpz84R4ZjksvPLsoOoFiM3IuD8o+i4z4MlkrXJ7pWlik2rTuk+GOKx/CuxUf6hCwpVH0Yf4mxPukYcmNwtSX+ToN8Qyps0AMTbQkf6MDShZIEwzldFg/UD6xscJwYMsB3A/luN4YXKQmuYPzjXC3FMO0ZGJ4ehISezcqLd9btQnntG9hQES0JzlBADhBV6NGTicJ/UZZaVMrODTYGtuTx0M7HKSWTNI2zAKH/kzjoYYZbGpCRlzLzNoVln8oT4hjnKQKXI82aGcJOHjnoNP5k08gfoIx5mIM2aVWBsNhpCtjMPi8GF2LKoXNiG9XhZXB1NcekNrnoJCT4mi3bNS3LXrB5tEWj5pxGf2KiiUMrAhT+79fSNpXB5MmTKWpSUCagd8O5NHaumZ/Ixz87DLSlSFkZlHOTrUPfnCokTGNwEimmrU3rGbgmqv9zX12jqpnEUJKkyEiYmWc5WKAhqi306QvIWmYpJkj+4UlaaO5diCk0GrecYuCxkyTLWgJ/+ShJdxpTqIJgMLO7R0EoIRrQBNmhPZSvZylfX2NvBTZqgt27XMagdBky6a+nWD8E7QS5wWTnSVKT/ACAIGfTc5RztHNHFT0LJGZKs2YkE33J1/cNYBU2WFZSUZgHBq9NG+UCeLT63QYzXLZ0svEiapC5i3lqGZQBatu65tVuTGKf1WWWlS1AozlmLmnhQoaLaj2LRinBTQlJCg4DAJGalXzc6mFpvCF+Iqckvajk6hqRJYV8heRK7Ol4nx8JCZmfKVMkhgogPdtwPWMPGcUmlZXKUVSUEEkBgSdxrGgRLKEApSVAZVZhcUto/+oDhZBSjswpkZs1RrdgOv2joRUVtC84eJjMtalS5k9bFS0leUjwJSRp58qxkYPGTJ/aDtEgIcpBFSmpy5r5dKvDM/h6phWoKIIDFnHdcMCfMUtF8Nw5KUEJCgoggr1Y6N0b1iigknrf/AAWXqIX9X7nuJLmISpaVFws0TUCjV2LMQYXx3EgqWhBKlrASGUbXPq8MS8ESvNMKmJD0IBYAVb1eDHBpJ7yUq2UUkEHqDUa1hUkqTXR38Rj/AJjMxGPRMUUPQBIBYB2qQR1epg+JxsoylLQMs0KCU/5HTMNG/UMjgyUghLqfvUTRJBcXJpEzpYUAFORdmtp76xRUtJEJ5sV25bC/DikTVS0Llk5f7xWf4hLlSTSoJAtuY0ZS5mKlpmP3lTl5KCiLAE3NQdYFJwQk4dRQCDMaWHLjL4lFOwsPIxrfDWOkSkhMxYAQVEUOpzHTeNuKopR6vZDJkg3pmr8M8KmoUVzSEpSHJfTXpCfFfiDOskUc05AWEZ3xX8cJmAy5JIl6mxUemgG0csji5Jr5xS6BZ9D4b8SNQxs4nGImy1AgKDGhDx8vl41rGHkcdKQz3p+YLl8jLsb4XMVJM+XLQVDtO6NkkPFZ68578hZ6RPBMLMM5UxK8rh1PZns2u0bkxRJbKCSWoYjHaKQfIyeC8MSlRmpStChQZtCdRX5842e2nazVl9soPqzxpTeErloGXvUcpOvQwHA44zFZOxmJNqpp5EFoXnF6NjwTh2jH4lj/AP6++SWzFanO7DQQPBJhSdPzzFEWKi3TSImYxgptsob5mF7ZFmRjuJEzlByK916BrOx9YZRiZndLUFFsQSaaChA9YWkzsqRKmeAURMZzL/4n/gT6Xg0tQSWKgw/kC/8AsRSULRK0IzlEWN705ViyRRyHIt3f00OS5LM4F/X3aJnIozRno8z3H3YCVJBU7V5XgqksGHOouRsTtyj0spABBcuXDUHm9fSkTJmjNaupgDc38i0yW9vKCy5AF3drw3iJWqWJivZks9/d9oD6Ft2BSgaG9vekSlIs3+4ZQsChF+XpVrRJUHaOTFbYsrD0t8oIldN492rvpA85SeWwg2ImWCC9BpFjLO1IGieTUJIFqwylehI/MERO2BmYZTu1NP3EKwtKUMFRPaitbNA1pBYj68oW6D5ALlHRVddjFRZjeHZdXHv1g/CsGDNBNkd49E1+tIeO3SF4tuiOIIyqTLFOzSx/7jVUK9gBeDK76irVRJ6PGhg+DlSStRCJabrNug3MPJ8pUilOT0YE7hCZgfKX0Iv+4xMbwhctWXxFnZNSP+4C0dtPn5hlw4KJbVmEd5XMfmE04DLQM+u55k6mA5KGrtl7eNV2zjcPNNvf6jYwGFKyFP3R8zy/4/WNJXCXJdIUdw3zH5iFYdSPEln0tCPKno6eaXHSNTheMQjN2hNWr0jSw+PlGYgIoD/L1tGJhwCQHvztAF4wJmgywWTal9zDRncdGv0U+r8H2GVOQoABQLh7wviZiJaFLzCiSb7AmPmKcaMzjMHGhatflb0iqMSqjU7uX1d/rEeUm/pPelmglplGVlUUhy1OsOyOEBkGqgwdwWJeoLVAPsxCQQKXP2hvCcQUkM9YeTryeFP1CjOmtAhgpedRTKSpJ7ollas1RUilnqHdmasZf/RlAMwA6ikdLh8MVguMh0IbxWDmMnGYVaCcxDG9iR0B1g48l+TRJ8uujKWaO3nCcyco0PyjWSBlpQwpiVGpdmjrbPAaFJb7UEN4VQdm/cAGLJtTlDWFnb26MQ9oEnQcaakHVLJq7RaWHajUuNfnFFpsxBcO/vnFVKUlTGkIi8nw2SvDl6kCAkJJ8QDbwWdOo7Pv5wmuUk6sfnDURchlcxLUIJ5R6Uot5MaB4TMsC3z+sXlYIu4ck/uFf9wRfJ2EQSksYMJIuN+hEEZhr5mAySCaFt6x16GWPyQADoekETKcD+P3hjKE3YfTygc+akVLtb20FU+xZaZADBtLmGRLIklWswhHkKn3yj3CcGZysqASfRhuToOcNcR4qmUoJl5SUd0KugElyQ/iL0EWxpR2WxxtcmyuH4cjDgLxNz4JKfErmrYQlxHi65ygV+AeGWPCPyYUnT8yipSipSvEo3/XSKLlp1f1gOSqoiSyVqAzNxS2q49/WPSsWSK6wqCltW5/iGpbNeg8jEUhYzZ7t2qC3uzQpNmLX15xM4CjU6iCIS1XtBcAuXgNhkAB6v8Ac3i4GgEOYCbKCSqY9bNyuY9isV2gaUlk6mKwVRPU9PFKCoQWwMEkptApmFIF9YZ4SAVpCywepjjSK48rCiSnLoC9wLfKsVwil3YkdHgvFOGCSspSQsfxUGqND9mhZD6Ow0EZpXtHjzac3yNjD46tS305ecbX9UhaQFgqa+WpH65RzWGnl+v25RoYSeUHu7XjO9dGjFkULZjqxLUqPJvSKTpJmakQyJSU+Il9ev4aDnwlqkG72H0jWzM43piKeHMHqdf3SLSlgX19IZmTikZi40d2tRiIXw80By+4r5/qAM8TVJA8RNH7aKJmEi7+9fpEKWgvcl6UpvUQaVLSbCunLS0NdkuLF1SC9Tf5+7QVOFUQPf0h1OFchwbUe3lyh/D8PS9yIdJsKx0YyeEm8GTwZYLglvdY6SVh0jm8HEnaKrGmFY0tnHqwCn7xPSlIuqUQfEH5vHS4vhIXUUVzsftHN46QUqYX9TezRKWNxC26LLw7ipf7xoYfgw7LtZjy5ALZmqo3yo32c0gKJaMOHmjPM0k6J5zD/wCsJz+Imac0w1sNhsALAdIDgo7l9jlS7G8fxoKQZcodlJ1APeXzmK16WjMmSZZGV357dIGtFaGnv0iUyXuff5gyfLYrbkRMwmVi7v5DzjykAipPJrecHKgwBOmp/HWDBaCMraEGrjlWJcg+2u2Jy0lnJFPI/P3SPF0h9OcEnJSLDaun7ga092DdiNLwVRNc8/Z84oZTKp9aRIxKQzlxEzsQktTy2jqdipp9nS8HkJVhwGc1NucJTMMZaqWNxFeGkBAWZ2RqANtDWI+IJKgyzXcRoVUe3irgqJ/p3DawHCYAZiCxt3bk+UNy0Z091SEpOuYOetaeUY6BJ7dSFLXLmJLO5yqbVKtuRjqKjvxVhspllsuZLM1sp/cIS0KAs+oL2/UPcVmkp7POqZlLpzmtRUA6gsD5Rkypp38vxGbLFuWjy88VDJddl05nFOpf2IZTjgD3hytX9wgtKgoUqetPtBDILE6cvlaJ8b7MrfwFnSgs5iSN9tIYwWFQpScpLgu58NN4DIVmVUs2jPHpJyKI/bvqw1/EGnVWbE03Zo4nCaJVmN61AretOUZ2KwKgQwtQ0puOsMrxzFw1erjzf20U7dSknvMxt+vvCxjJbKynBqkBVhylg1xRVm30i+FwwBOnPSkFmIJatByrBZCGFf1WLxTZB1Y5Lw7JAArv+vekNyJOusLyVbmDKfcB7t940xVdgtNjEHl6UDe9IzzikpNTmOwgauJNsIqmhG9mxisZ2aCaev6jjcVxI5izFSqFX+Av3Toql9IJxzjxmpyJOUP4tTyEYaSAwvV7689YnkyqqiOpxSGptS4L1rWp3JioDqbav3YRGHnsTR31fyZtfODS5DvtsIyOVEFHloqhfRoHPW13iUSO8bN9YBNU/P39IMW2I48RtEwEfx+r/iA5w7/eE0zC9OsMyg9TTXf7Q1UclegykuAxud/tpEKnEBjWB4gG9CDt7pAEprvASOlja6LrYi20EUaMdfOFlJIq/Lpyi4m869IHYFFrs3+FghB7MgsagjQ1D/O0OqEiZ409krnVB89POM7gazKmKUs90oSMurXt1MdCeKYQhs6Q+hjRGqR7mODhBJk4HgK0sUIkqToo976CPmvxFx8/1c6ykhbUs4oSlxZxHeYricqTJm98ol5SzGrkEDK25Ij48oxSMUxpSo6nD8dUtSBlYhhmJqATVhZ6tGuBRw50pHJcKDrT1jpZUxQtUHT7iI5YpHlesyNtWNzGOrNVrv0gPaK0Y0uPd4pLnCrgl9rj9RMsgEhwIz8WZ07VoaE3LYAe/WApxDHV/fpBZsoFjl5X16ecLLBBNtve36h4pMLl4LqnqpQB9Ysmcq/zamkBPOpv7pF89aqNPQeUU0ctIclzlEO4GnXcw1LFauYzkTP9xoYXE7a+XWkBVY7nY9JmsAwp84BicWo0FIWOJYUqLD28ell3NKHerNDuQFJFkqYA8/M/qF8ViSb0HyiZuJcGj5a9HYDrAVJJq+32pyNoSctBaE8RKsagE673pEGWm9XF/Lb0g8ydmLkl28mHLr73r2QP8tbaNveJKQrbS6ADNo9vRrwXDrY9YMuYAkjVmcUvcGlYVevKC1yJqVOwqxzp9IlEsAhiC+po0BmIP6istNXHnWOrVFVkd9DS5VbMbe+cVlhIu/v6wVLm4bz9IpMbzG55/OEizU0mrRQgFzmbyvFRLLvRyPfSCJnf8a79NqRQrrrTm3lB2I4WBUTfQ+tNIiZlAc/4v6VgwSXoB5n8CMviq1JTyUa066w8abo5RSZl4rjc5aZaFTCRKcI0ICiCQ4q1BSB/9Qmn+ZMLqEEEuN/FGznJKrCYrErWjvEqrRzQeVoGlIIsIew+EUU0lrUDWgJH0ioSkFiMpGhDH0jtdI7fbCcGQX5D6x0CUKa4jMwOU0T16X2jWEhq/eMuW2zBmb50UUBv8i0WQhgSn30G0enKt1+kB7QAm+8S2Z6pjpLhn8tBt6xTNmJADAildQzufT2IHkL8/wBe/nBVSzUin8na2hIPuxgJ/Il+T0hIFxWzwNSXBLeQi+HQTo7e+jdIKUs4Ac+6QU1Zoj+qOwSJhA6aD6GDjHhJSSkEOCUuajUOOVIWmuL8qkj7xQqT/LK4oLmvNvpDNEqd6GTPc91ugFmLuC/19ImWe6zXPnpZ9/OFQwPec/8A5/OsNzszE7bDZrMD/poFUPKK+SZ8lIYpFK6ud6jT8QJUx2cG9TBMJ2ivDUPfXVmipCSAc2g8rUfXyhXQqa+SmXZvSKLpZQNbU1pSGBKAZ+VyetHv84Eug2feO5IDcQM4gCru4cAHatYF2oLdNQw+7wcqYVbzNYkSQC4I+14NpBck+kBKSzkAdSS3KjRMtBNizfWLqQ5r1p8i5+sHGCJFKkCu3MwL0LFysDLS6quW3qINMw4BZqagfiPSpZSqtOob0jyw7tmegI1u0I+zTFPyyZSwB3b6jTy3gM6cC1GML4mbkbMfLzs8HCQ/i5tp+4rDA3tFlKUtFUzi2/5/3GXxJKilvSNgNC+LlvaNePAobZVROW7OtRaHsJgitVfDDS8OBf7fWGcEsF2NhU+9obJKohkqVi83hrChUWDeI0G17QFXCXLlSjTUv5R0EuTr5H8xVWGNRy+n1rGGM5WQbl8sT4dguzSQ5J3OnKkGmzVDUgi9aUhmVh7PvtBlyRf2I7bZCab7M5ZJDl+sVloGtRyMPyZIcvqLUiV4IGwF47ZLivJLKoyaE0NA/o79OkeMtRez1cMWdgw2rX5x5OJWolZDizEMHb+O9ByakRLmOKnkw+/lC7H5KugvYKSkuSH0DZqMx6QGbLcM5ruftBErYm3Ly91iH92A97w1UGWVvQGZhkpBfYFmb7wJKgS9idTbzEMYqWV2Icc2eBysCrVjqW6PfoYCZJtsMJbqDMNy+ZR3LaV6QSVMypYqcVI2D0NBV/xCsmjhJNaln5gDf0g2HzKGRu8rcUDP4tT5WeAw68oAlRBKQWBo7sPSLpmZ0mngq9aVZms9fOsCWk+FnygDk7nXW8HRLIBA1NWqKcngtIW0VVLJSCTRIZiBfa/z/EQpRVU6jzN9PlFwfEpr66+WmsGlJdIdh6VuatrA8nJJ9CyEtUkDekSFhJIqRWmldoIQTQO55V1ipwmVTEHyN2Y8t4ZqmPwdaPZ0vQVapv08+UMyFktSnIb1y7PC8uQpSi21YbwctSeTaHW+kK/gpCFbaGAksaM4YF/mfI1EIS0ZTQ8yC6SKVpy6xpGZ3XSGIu7U2Ya+ceRh+4zBzelfWzxOLorNN7Of4vwpKkJIUSpyoOhgdm5WjP7aak5TLU42BPoRUX2jqpco5fCAp6Ehwdq1Dk/QWhZSiCwFdfXT9Rpw5ZQVB9xrdGEjGzSGMpX01apIjyJU+ZQgSxq9THRoWVJOpHK/X7wrPkkHrFffctBllfaQhJ+GAonOtZ3rS/IRsScDLkhkoDa6kvq3KFk4ggh7jb7tr+4YlTSq9qRmk2+wxzXoqtDFJB84iZhzf36eUNISlIc6+vu8DmsWIoOfnCL+g0trsVlqTr+ILkSffpFdWYF9dDXeKy8pUU1pRtusNZFQdgZsp60+8elTCDV/zyhxcoCltX93gUxTAe/OGjKxJQSZ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625600" y="-914400"/>
            <a:ext cx="28575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062" name="AutoShape 6" descr="data:image/jpeg;base64,/9j/4AAQSkZJRgABAQAAAQABAAD/2wCEAAkGBhQSERUUExQVFRUWFx0YGBgYGB4bGBgfHBoYGBsYGBgcGyYeGhkjHRgcHy8gIycpLCwsGiAxNTAqNSYrLCkBCQoKDgwOGg8PGiolHyUuKSwpLCksLCksLCwpKSwsLCwsLCwsLCksLCwsLCwsLCwsLCwsLCwsLCksLCksLCksLP/AABEIAKAA8AMBIgACEQEDEQH/xAAbAAACAwEBAQAAAAAAAAAAAAADBAECBQYAB//EADoQAAECBAQDBgYBBAEEAwAAAAECEQADITEEEkFRBWFxEyIygZHwBqGxwdHhQhQjUvFiFXKSwjNDgv/EABkBAAMBAQEAAAAAAAAAAAAAAAECAwQABf/EACsRAAICAgIBAwMCBwAAAAAAAAABAhEDIRIxQQQTUTKR8CLhFFJhcYGhsf/aAAwDAQACEQMRAD8A47BYSY39wgUcnWtWG5MIYrDzp01Mp8qVAZQoZRTagdonBpKwkhZzhkks+30D1jZGG7WspeWYnuuSQCLKYEUVZo8Xlwl+aNsYc9iXEcHJwuRKDmmJUSqj0a502pFMLxFeJASE1FMxIyBJI0Z6PDvCcLKdSVNVgcz+LMAK68/3B/6mTJmKlISCfDQMEKSbvZYL3vQQrld6bfycqk96MvDqAulWWWWVl31KRoBS8A40R2qFpUqW7q7w7pALBvwbQ9xHB5VEJJEzMVKy+FVaOLAubCEOJY2WZq1TJZKg1Ab0LkHmTD42m7QXajsflcLXKkqMoqBJGZRDFnslLbi94cwhmOlKcy0pQrKQbkEO5py6UhTCLzysiJgUvKFiUSSoPdiXBNHI5xSTLJYOqStZJLEBwe7c2N9ISSfkEuL0OS05lrlzColPeagUXq43Nd9jCBxKnSmapSVAsrMalxR76NzhzESZpzTB2asgDZqqOhUTQAdNot/WhcpMwJQpWYhYystLAh8ztd6tAWtnU2qCcJxUuUpzVQoCCKB2djeGOITDJmJCSsIzP/UKSSVDVISzVJ19Ix85upASCCEqzd1QowAZqHTWCowmJlDslNnU6kMqw8TvZhA4q/z80NFuMdjJ4fmm92YFKPfylgSDqzMC+h+UDwYMxYIqlLMFBg6ie6Rt3fn0inF+KzCuUtaJQJSxUiqSCXBDCmp84NJlgBQl55goDMDgFJNWDEUYbxzTS2I5Rb/SwOLmiYpaRLyrQpjdLJZsgIuH105wHEY5SZqgtJZu6CAxJ3PswU4xCVqClKChR1HMCbO4+RqIDxaWpSQJhIIF1fyrYHQ0b7wyV1a0LHp0z2DmoSl1JSRQLSCAz0zDXamkJDhySSAszZhLIQxUS9mY3icbw/MmmWzsCGelBR+ZL+kaHwDMMjGS1FishSQXqCQQBy+saYRS3ZNS9xqL86O7+HvgyZhcOudNyCcU91JDqSLkZgaKOrbM8cPxXHKUSb6nVvLeOt+LfiaauYqQkgJSAFF9303jicTgy3dmHNdRPhUDUizg+t4pGXL9MDV6jGsUbYGTxEIKiD3FBu74iGrQ2L77R1HwbxqXKlTEOe6SpiGLaU1jksHlW6ihOUBiSXYm6hY0FWg3DsSpKwmozOMyhXcPvYekCEuM7Mi0ujpuI8dxGIpKBSje0K4b4dILkOrUm8EUjEpA780DeWhBH5iisHOVfEr83SfRo018jFsdh0Sx/cW3IXPQXiPh/GrVnEsJloSxeZqT/wAXpaEZ/CkprMmlR6/eN/gUrLIBQSlKiSP7eZ9HcwUcaOC4kpKhnOHmDZIOY8gA8awxz+DCqyks5UxD0cC9ITwSCo1mK/8ABKfm0bmHxKZCCorzk0ANS/XaOG8HCzXH716QuZkX4gopmqY2USOT1gCjVyxesaoN8VZlMXh2AVKCFijrcAByHsCXaxb0g/G/iVUueUoAyFLFyynPiIa1xQ3aAYKelctkhSil++/8gSy8uzUMLpxYm5gEA94OzUa5A9vHhJXNuSs2+40qRHBi5UZiswWkpU/8Tooa0LwTjKUSHCV5+7pUA6d7fWImKQqalSQXCWYFswzXfn7vGhiMHL7JSO0Azu4UHy1L1u4O8c2uSb+wVH47EeD8eUQSoFSwQpJULs9/K3SEuPTQrTKQc4UW72YVTu4IpfWGcMFyTlQsrBqQzot4m0o0En4QTMQCtBLgpYVTmDAMeYcQ6cYz5IFya4sR4JLVKV2y84GXMlmZrV8yKXrDmJ4pLm5lKX38mQMkFwxLkbu1aUPKImSJhWiWof25T5SzO7FlbkWjS4dwxPaTFISLEupIqr/BOzhy+8LPIrt/6B7diuCSpaUpKc6ZROVaR3W7uZh/K40+kMzJYQJgASqr5XYsQBT/ACLl2NvnBlsFLMlM1ISt2KWyJZ9q19YzpuCXNmKnyy8stmKvHdjlB0c28oj9T3pFIrj42OyJSkSpktQCykZ2d8oLuyfdzCJxWISggBwWyjStFJIelNOsPJnCSpRyZa0DspiN94onieaciYU5UISxQ1VglyxsDo+0dF7egqOuy3CFZ0FwcqEkFLd5ywBS57xpYWeK4DjS5aBLlioqCq6STci7aRdeCmKloUhSXVUIIckHvMSLKApvfeAKSs5isJClNlBum5BcUIf+LRy7ZPhYrjMWFzJuYJCqqluGSwHhbRy56mIX8QhZQlQNT/iNWHdOhvBsVxKRlHay3ILqKNNHc7tamseyylS8qRlKl5nbvhxQEG6G21rF4pNW0TyT4NJFpMgzF5kFkS2CQb1JJBGrnf7Q58MKQjFZ2QtaHUlBLZmCgGJuzvTaBIQmTMw8tSu6oqOY7sUpB6nQ2LRlYnBKTikJDpVnDbit/SsbMWPVsypty5fY2MLwnGY6ZMVLlhKM5zTTR2/ilRu3IGCYT4amyELCxVI7qhUK6cx+I+n8N4ihQyg6W+0TP7MJKJiUqerEdQ8WjhS0is8jnuR8jk8OQmVmUlwDlzADbKCQ7hzpz84R4ZjksvPLsoOoFiM3IuD8o+i4z4MlkrXJ7pWlik2rTuk+GOKx/CuxUf6hCwpVH0Yf4mxPukYcmNwtSX+ToN8Qyps0AMTbQkf6MDShZIEwzldFg/UD6xscJwYMsB3A/luN4YXKQmuYPzjXC3FMO0ZGJ4ehISezcqLd9btQnntG9hQES0JzlBADhBV6NGTicJ/UZZaVMrODTYGtuTx0M7HKSWTNI2zAKH/kzjoYYZbGpCRlzLzNoVln8oT4hjnKQKXI82aGcJOHjnoNP5k08gfoIx5mIM2aVWBsNhpCtjMPi8GF2LKoXNiG9XhZXB1NcekNrnoJCT4mi3bNS3LXrB5tEWj5pxGf2KiiUMrAhT+79fSNpXB5MmTKWpSUCagd8O5NHaumZ/Ixz87DLSlSFkZlHOTrUPfnCokTGNwEimmrU3rGbgmqv9zX12jqpnEUJKkyEiYmWc5WKAhqi306QvIWmYpJkj+4UlaaO5diCk0GrecYuCxkyTLWgJ/+ShJdxpTqIJgMLO7R0EoIRrQBNmhPZSvZylfX2NvBTZqgt27XMagdBky6a+nWD8E7QS5wWTnSVKT/ACAIGfTc5RztHNHFT0LJGZKs2YkE33J1/cNYBU2WFZSUZgHBq9NG+UCeLT63QYzXLZ0svEiapC5i3lqGZQBatu65tVuTGKf1WWWlS1AozlmLmnhQoaLaj2LRinBTQlJCg4DAJGalXzc6mFpvCF+Iqckvajk6hqRJYV8heRK7Ol4nx8JCZmfKVMkhgogPdtwPWMPGcUmlZXKUVSUEEkBgSdxrGgRLKEApSVAZVZhcUto/+oDhZBSjswpkZs1RrdgOv2joRUVtC84eJjMtalS5k9bFS0leUjwJSRp58qxkYPGTJ/aDtEgIcpBFSmpy5r5dKvDM/h6phWoKIIDFnHdcMCfMUtF8Nw5KUEJCgoggr1Y6N0b1iigknrf/AAWXqIX9X7nuJLmISpaVFws0TUCjV2LMQYXx3EgqWhBKlrASGUbXPq8MS8ESvNMKmJD0IBYAVb1eDHBpJ7yUq2UUkEHqDUa1hUkqTXR38Rj/AJjMxGPRMUUPQBIBYB2qQR1epg+JxsoylLQMs0KCU/5HTMNG/UMjgyUghLqfvUTRJBcXJpEzpYUAFORdmtp76xRUtJEJ5sV25bC/DikTVS0Llk5f7xWf4hLlSTSoJAtuY0ZS5mKlpmP3lTl5KCiLAE3NQdYFJwQk4dRQCDMaWHLjL4lFOwsPIxrfDWOkSkhMxYAQVEUOpzHTeNuKopR6vZDJkg3pmr8M8KmoUVzSEpSHJfTXpCfFfiDOskUc05AWEZ3xX8cJmAy5JIl6mxUemgG0csji5Jr5xS6BZ9D4b8SNQxs4nGImy1AgKDGhDx8vl41rGHkcdKQz3p+YLl8jLsb4XMVJM+XLQVDtO6NkkPFZ68578hZ6RPBMLMM5UxK8rh1PZns2u0bkxRJbKCSWoYjHaKQfIyeC8MSlRmpStChQZtCdRX5842e2nazVl9soPqzxpTeErloGXvUcpOvQwHA44zFZOxmJNqpp5EFoXnF6NjwTh2jH4lj/AP6++SWzFanO7DQQPBJhSdPzzFEWKi3TSImYxgptsob5mF7ZFmRjuJEzlByK916BrOx9YZRiZndLUFFsQSaaChA9YWkzsqRKmeAURMZzL/4n/gT6Xg0tQSWKgw/kC/8AsRSULRK0IzlEWN705ViyRRyHIt3f00OS5LM4F/X3aJnIozRno8z3H3YCVJBU7V5XgqksGHOouRsTtyj0spABBcuXDUHm9fSkTJmjNaupgDc38i0yW9vKCy5AF3drw3iJWqWJivZks9/d9oD6Ft2BSgaG9vekSlIs3+4ZQsChF+XpVrRJUHaOTFbYsrD0t8oIldN492rvpA85SeWwg2ImWCC9BpFjLO1IGieTUJIFqwylehI/MERO2BmYZTu1NP3EKwtKUMFRPaitbNA1pBYj68oW6D5ALlHRVddjFRZjeHZdXHv1g/CsGDNBNkd49E1+tIeO3SF4tuiOIIyqTLFOzSx/7jVUK9gBeDK76irVRJ6PGhg+DlSStRCJabrNug3MPJ8pUilOT0YE7hCZgfKX0Iv+4xMbwhctWXxFnZNSP+4C0dtPn5hlw4KJbVmEd5XMfmE04DLQM+u55k6mA5KGrtl7eNV2zjcPNNvf6jYwGFKyFP3R8zy/4/WNJXCXJdIUdw3zH5iFYdSPEln0tCPKno6eaXHSNTheMQjN2hNWr0jSw+PlGYgIoD/L1tGJhwCQHvztAF4wJmgywWTal9zDRncdGv0U+r8H2GVOQoABQLh7wviZiJaFLzCiSb7AmPmKcaMzjMHGhatflb0iqMSqjU7uX1d/rEeUm/pPelmglplGVlUUhy1OsOyOEBkGqgwdwWJeoLVAPsxCQQKXP2hvCcQUkM9YeTryeFP1CjOmtAhgpedRTKSpJ7ollas1RUilnqHdmasZf/RlAMwA6ikdLh8MVguMh0IbxWDmMnGYVaCcxDG9iR0B1g48l+TRJ8uujKWaO3nCcyco0PyjWSBlpQwpiVGpdmjrbPAaFJb7UEN4VQdm/cAGLJtTlDWFnb26MQ9oEnQcaakHVLJq7RaWHajUuNfnFFpsxBcO/vnFVKUlTGkIi8nw2SvDl6kCAkJJ8QDbwWdOo7Pv5wmuUk6sfnDURchlcxLUIJ5R6Uot5MaB4TMsC3z+sXlYIu4ck/uFf9wRfJ2EQSksYMJIuN+hEEZhr5mAySCaFt6x16GWPyQADoekETKcD+P3hjKE3YfTygc+akVLtb20FU+xZaZADBtLmGRLIklWswhHkKn3yj3CcGZysqASfRhuToOcNcR4qmUoJl5SUd0KugElyQ/iL0EWxpR2WxxtcmyuH4cjDgLxNz4JKfErmrYQlxHi65ygV+AeGWPCPyYUnT8yipSipSvEo3/XSKLlp1f1gOSqoiSyVqAzNxS2q49/WPSsWSK6wqCltW5/iGpbNeg8jEUhYzZ7t2qC3uzQpNmLX15xM4CjU6iCIS1XtBcAuXgNhkAB6v8Ac3i4GgEOYCbKCSqY9bNyuY9isV2gaUlk6mKwVRPU9PFKCoQWwMEkptApmFIF9YZ4SAVpCywepjjSK48rCiSnLoC9wLfKsVwil3YkdHgvFOGCSspSQsfxUGqND9mhZD6Ow0EZpXtHjzac3yNjD46tS305ecbX9UhaQFgqa+WpH65RzWGnl+v25RoYSeUHu7XjO9dGjFkULZjqxLUqPJvSKTpJmakQyJSU+Il9ev4aDnwlqkG72H0jWzM43piKeHMHqdf3SLSlgX19IZmTikZi40d2tRiIXw80By+4r5/qAM8TVJA8RNH7aKJmEi7+9fpEKWgvcl6UpvUQaVLSbCunLS0NdkuLF1SC9Tf5+7QVOFUQPf0h1OFchwbUe3lyh/D8PS9yIdJsKx0YyeEm8GTwZYLglvdY6SVh0jm8HEnaKrGmFY0tnHqwCn7xPSlIuqUQfEH5vHS4vhIXUUVzsftHN46QUqYX9TezRKWNxC26LLw7ipf7xoYfgw7LtZjy5ALZmqo3yo32c0gKJaMOHmjPM0k6J5zD/wCsJz+Imac0w1sNhsALAdIDgo7l9jlS7G8fxoKQZcodlJ1APeXzmK16WjMmSZZGV357dIGtFaGnv0iUyXuff5gyfLYrbkRMwmVi7v5DzjykAipPJrecHKgwBOmp/HWDBaCMraEGrjlWJcg+2u2Jy0lnJFPI/P3SPF0h9OcEnJSLDaun7ga092DdiNLwVRNc8/Z84oZTKp9aRIxKQzlxEzsQktTy2jqdipp9nS8HkJVhwGc1NucJTMMZaqWNxFeGkBAWZ2RqANtDWI+IJKgyzXcRoVUe3irgqJ/p3DawHCYAZiCxt3bk+UNy0Z091SEpOuYOetaeUY6BJ7dSFLXLmJLO5yqbVKtuRjqKjvxVhspllsuZLM1sp/cIS0KAs+oL2/UPcVmkp7POqZlLpzmtRUA6gsD5Rkypp38vxGbLFuWjy88VDJddl05nFOpf2IZTjgD3hytX9wgtKgoUqetPtBDILE6cvlaJ8b7MrfwFnSgs5iSN9tIYwWFQpScpLgu58NN4DIVmVUs2jPHpJyKI/bvqw1/EGnVWbE03Zo4nCaJVmN61AretOUZ2KwKgQwtQ0puOsMrxzFw1erjzf20U7dSknvMxt+vvCxjJbKynBqkBVhylg1xRVm30i+FwwBOnPSkFmIJatByrBZCGFf1WLxTZB1Y5Lw7JAArv+vekNyJOusLyVbmDKfcB7t940xVdgtNjEHl6UDe9IzzikpNTmOwgauJNsIqmhG9mxisZ2aCaev6jjcVxI5izFSqFX+Av3Toql9IJxzjxmpyJOUP4tTyEYaSAwvV7689YnkyqqiOpxSGptS4L1rWp3JioDqbav3YRGHnsTR31fyZtfODS5DvtsIyOVEFHloqhfRoHPW13iUSO8bN9YBNU/P39IMW2I48RtEwEfx+r/iA5w7/eE0zC9OsMyg9TTXf7Q1UclegykuAxud/tpEKnEBjWB4gG9CDt7pAEprvASOlja6LrYi20EUaMdfOFlJIq/Lpyi4m869IHYFFrs3+FghB7MgsagjQ1D/O0OqEiZ409krnVB89POM7gazKmKUs90oSMurXt1MdCeKYQhs6Q+hjRGqR7mODhBJk4HgK0sUIkqToo976CPmvxFx8/1c6ykhbUs4oSlxZxHeYricqTJm98ol5SzGrkEDK25Ij48oxSMUxpSo6nD8dUtSBlYhhmJqATVhZ6tGuBRw50pHJcKDrT1jpZUxQtUHT7iI5YpHlesyNtWNzGOrNVrv0gPaK0Y0uPd4pLnCrgl9rj9RMsgEhwIz8WZ07VoaE3LYAe/WApxDHV/fpBZsoFjl5X16ecLLBBNtve36h4pMLl4LqnqpQB9Ysmcq/zamkBPOpv7pF89aqNPQeUU0ctIclzlEO4GnXcw1LFauYzkTP9xoYXE7a+XWkBVY7nY9JmsAwp84BicWo0FIWOJYUqLD28ell3NKHerNDuQFJFkqYA8/M/qF8ViSb0HyiZuJcGj5a9HYDrAVJJq+32pyNoSctBaE8RKsagE673pEGWm9XF/Lb0g8ydmLkl28mHLr73r2QP8tbaNveJKQrbS6ADNo9vRrwXDrY9YMuYAkjVmcUvcGlYVevKC1yJqVOwqxzp9IlEsAhiC+po0BmIP6istNXHnWOrVFVkd9DS5VbMbe+cVlhIu/v6wVLm4bz9IpMbzG55/OEizU0mrRQgFzmbyvFRLLvRyPfSCJnf8a79NqRQrrrTm3lB2I4WBUTfQ+tNIiZlAc/4v6VgwSXoB5n8CMviq1JTyUa066w8abo5RSZl4rjc5aZaFTCRKcI0ICiCQ4q1BSB/9Qmn+ZMLqEEEuN/FGznJKrCYrErWjvEqrRzQeVoGlIIsIew+EUU0lrUDWgJH0ioSkFiMpGhDH0jtdI7fbCcGQX5D6x0CUKa4jMwOU0T16X2jWEhq/eMuW2zBmb50UUBv8i0WQhgSn30G0enKt1+kB7QAm+8S2Z6pjpLhn8tBt6xTNmJADAildQzufT2IHkL8/wBe/nBVSzUin8na2hIPuxgJ/Il+T0hIFxWzwNSXBLeQi+HQTo7e+jdIKUs4Ac+6QU1Zoj+qOwSJhA6aD6GDjHhJSSkEOCUuajUOOVIWmuL8qkj7xQqT/LK4oLmvNvpDNEqd6GTPc91ugFmLuC/19ImWe6zXPnpZ9/OFQwPec/8A5/OsNzszE7bDZrMD/poFUPKK+SZ8lIYpFK6ud6jT8QJUx2cG9TBMJ2ivDUPfXVmipCSAc2g8rUfXyhXQqa+SmXZvSKLpZQNbU1pSGBKAZ+VyetHv84Eug2feO5IDcQM4gCru4cAHatYF2oLdNQw+7wcqYVbzNYkSQC4I+14NpBck+kBKSzkAdSS3KjRMtBNizfWLqQ5r1p8i5+sHGCJFKkCu3MwL0LFysDLS6quW3qINMw4BZqagfiPSpZSqtOob0jyw7tmegI1u0I+zTFPyyZSwB3b6jTy3gM6cC1GML4mbkbMfLzs8HCQ/i5tp+4rDA3tFlKUtFUzi2/5/3GXxJKilvSNgNC+LlvaNePAobZVROW7OtRaHsJgitVfDDS8OBf7fWGcEsF2NhU+9obJKohkqVi83hrChUWDeI0G17QFXCXLlSjTUv5R0EuTr5H8xVWGNRy+n1rGGM5WQbl8sT4dguzSQ5J3OnKkGmzVDUgi9aUhmVh7PvtBlyRf2I7bZCab7M5ZJDl+sVloGtRyMPyZIcvqLUiV4IGwF47ZLivJLKoyaE0NA/o79OkeMtRez1cMWdgw2rX5x5OJWolZDizEMHb+O9ByakRLmOKnkw+/lC7H5KugvYKSkuSH0DZqMx6QGbLcM5ruftBErYm3Ly91iH92A97w1UGWVvQGZhkpBfYFmb7wJKgS9idTbzEMYqWV2Icc2eBysCrVjqW6PfoYCZJtsMJbqDMNy+ZR3LaV6QSVMypYqcVI2D0NBV/xCsmjhJNaln5gDf0g2HzKGRu8rcUDP4tT5WeAw68oAlRBKQWBo7sPSLpmZ0mngq9aVZms9fOsCWk+FnygDk7nXW8HRLIBA1NWqKcngtIW0VVLJSCTRIZiBfa/z/EQpRVU6jzN9PlFwfEpr66+WmsGlJdIdh6VuatrA8nJJ9CyEtUkDekSFhJIqRWmldoIQTQO55V1ipwmVTEHyN2Y8t4ZqmPwdaPZ0vQVapv08+UMyFktSnIb1y7PC8uQpSi21YbwctSeTaHW+kK/gpCFbaGAksaM4YF/mfI1EIS0ZTQ8yC6SKVpy6xpGZ3XSGIu7U2Ya+ceRh+4zBzelfWzxOLorNN7Of4vwpKkJIUSpyoOhgdm5WjP7aak5TLU42BPoRUX2jqpco5fCAp6Ehwdq1Dk/QWhZSiCwFdfXT9Rpw5ZQVB9xrdGEjGzSGMpX01apIjyJU+ZQgSxq9THRoWVJOpHK/X7wrPkkHrFffctBllfaQhJ+GAonOtZ3rS/IRsScDLkhkoDa6kvq3KFk4ggh7jb7tr+4YlTSq9qRmk2+wxzXoqtDFJB84iZhzf36eUNISlIc6+vu8DmsWIoOfnCL+g0trsVlqTr+ILkSffpFdWYF9dDXeKy8pUU1pRtusNZFQdgZsp60+8elTCDV/zyhxcoCltX93gUxTAe/OGjKxJQSZ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625600" y="-914400"/>
            <a:ext cx="28575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064" name="AutoShape 8" descr="data:image/jpeg;base64,/9j/4AAQSkZJRgABAQAAAQABAAD/2wCEAAkGBhQSERUUExQVFRUWFx0YGBgYGB4bGBgfHBoYGBsYGBgcGyYeGhkjHRgcHy8gIycpLCwsGiAxNTAqNSYrLCkBCQoKDgwOGg8PGiolHyUuKSwpLCksLCksLCwpKSwsLCwsLCwsLCksLCwsLCwsLCwsLCwsLCwsLCksLCksLCksLP/AABEIAKAA8AMBIgACEQEDEQH/xAAbAAACAwEBAQAAAAAAAAAAAAADBAECBQYAB//EADoQAAECBAQDBgYBBAEEAwAAAAECEQADITEEEkFRBWFxEyIygZHwBqGxwdHhQhQjUvFiFXKSwjNDgv/EABkBAAMBAQEAAAAAAAAAAAAAAAECAwQABf/EACsRAAICAgIBAwMCBwAAAAAAAAABAhEDIRIxQQQTUTKR8CLhFFJhcYGhsf/aAAwDAQACEQMRAD8A47BYSY39wgUcnWtWG5MIYrDzp01Mp8qVAZQoZRTagdonBpKwkhZzhkks+30D1jZGG7WspeWYnuuSQCLKYEUVZo8Xlwl+aNsYc9iXEcHJwuRKDmmJUSqj0a502pFMLxFeJASE1FMxIyBJI0Z6PDvCcLKdSVNVgcz+LMAK68/3B/6mTJmKlISCfDQMEKSbvZYL3vQQrld6bfycqk96MvDqAulWWWWVl31KRoBS8A40R2qFpUqW7q7w7pALBvwbQ9xHB5VEJJEzMVKy+FVaOLAubCEOJY2WZq1TJZKg1Ab0LkHmTD42m7QXajsflcLXKkqMoqBJGZRDFnslLbi94cwhmOlKcy0pQrKQbkEO5py6UhTCLzysiJgUvKFiUSSoPdiXBNHI5xSTLJYOqStZJLEBwe7c2N9ISSfkEuL0OS05lrlzColPeagUXq43Nd9jCBxKnSmapSVAsrMalxR76NzhzESZpzTB2asgDZqqOhUTQAdNot/WhcpMwJQpWYhYystLAh8ztd6tAWtnU2qCcJxUuUpzVQoCCKB2djeGOITDJmJCSsIzP/UKSSVDVISzVJ19Ix85upASCCEqzd1QowAZqHTWCowmJlDslNnU6kMqw8TvZhA4q/z80NFuMdjJ4fmm92YFKPfylgSDqzMC+h+UDwYMxYIqlLMFBg6ie6Rt3fn0inF+KzCuUtaJQJSxUiqSCXBDCmp84NJlgBQl55goDMDgFJNWDEUYbxzTS2I5Rb/SwOLmiYpaRLyrQpjdLJZsgIuH105wHEY5SZqgtJZu6CAxJ3PswU4xCVqClKChR1HMCbO4+RqIDxaWpSQJhIIF1fyrYHQ0b7wyV1a0LHp0z2DmoSl1JSRQLSCAz0zDXamkJDhySSAszZhLIQxUS9mY3icbw/MmmWzsCGelBR+ZL+kaHwDMMjGS1FishSQXqCQQBy+saYRS3ZNS9xqL86O7+HvgyZhcOudNyCcU91JDqSLkZgaKOrbM8cPxXHKUSb6nVvLeOt+LfiaauYqQkgJSAFF9303jicTgy3dmHNdRPhUDUizg+t4pGXL9MDV6jGsUbYGTxEIKiD3FBu74iGrQ2L77R1HwbxqXKlTEOe6SpiGLaU1jksHlW6ihOUBiSXYm6hY0FWg3DsSpKwmozOMyhXcPvYekCEuM7Mi0ujpuI8dxGIpKBSje0K4b4dILkOrUm8EUjEpA780DeWhBH5iisHOVfEr83SfRo018jFsdh0Sx/cW3IXPQXiPh/GrVnEsJloSxeZqT/wAXpaEZ/CkprMmlR6/eN/gUrLIBQSlKiSP7eZ9HcwUcaOC4kpKhnOHmDZIOY8gA8awxz+DCqyks5UxD0cC9ITwSCo1mK/8ABKfm0bmHxKZCCorzk0ANS/XaOG8HCzXH716QuZkX4gopmqY2USOT1gCjVyxesaoN8VZlMXh2AVKCFijrcAByHsCXaxb0g/G/iVUueUoAyFLFyynPiIa1xQ3aAYKelctkhSil++/8gSy8uzUMLpxYm5gEA94OzUa5A9vHhJXNuSs2+40qRHBi5UZiswWkpU/8Tooa0LwTjKUSHCV5+7pUA6d7fWImKQqalSQXCWYFswzXfn7vGhiMHL7JSO0Azu4UHy1L1u4O8c2uSb+wVH47EeD8eUQSoFSwQpJULs9/K3SEuPTQrTKQc4UW72YVTu4IpfWGcMFyTlQsrBqQzot4m0o0En4QTMQCtBLgpYVTmDAMeYcQ6cYz5IFya4sR4JLVKV2y84GXMlmZrV8yKXrDmJ4pLm5lKX38mQMkFwxLkbu1aUPKImSJhWiWof25T5SzO7FlbkWjS4dwxPaTFISLEupIqr/BOzhy+8LPIrt/6B7diuCSpaUpKc6ZROVaR3W7uZh/K40+kMzJYQJgASqr5XYsQBT/ACLl2NvnBlsFLMlM1ISt2KWyJZ9q19YzpuCXNmKnyy8stmKvHdjlB0c28oj9T3pFIrj42OyJSkSpktQCykZ2d8oLuyfdzCJxWISggBwWyjStFJIelNOsPJnCSpRyZa0DspiN94onieaciYU5UISxQ1VglyxsDo+0dF7egqOuy3CFZ0FwcqEkFLd5ywBS57xpYWeK4DjS5aBLlioqCq6STci7aRdeCmKloUhSXVUIIckHvMSLKApvfeAKSs5isJClNlBum5BcUIf+LRy7ZPhYrjMWFzJuYJCqqluGSwHhbRy56mIX8QhZQlQNT/iNWHdOhvBsVxKRlHay3ILqKNNHc7tamseyylS8qRlKl5nbvhxQEG6G21rF4pNW0TyT4NJFpMgzF5kFkS2CQb1JJBGrnf7Q58MKQjFZ2QtaHUlBLZmCgGJuzvTaBIQmTMw8tSu6oqOY7sUpB6nQ2LRlYnBKTikJDpVnDbit/SsbMWPVsypty5fY2MLwnGY6ZMVLlhKM5zTTR2/ilRu3IGCYT4amyELCxVI7qhUK6cx+I+n8N4ihQyg6W+0TP7MJKJiUqerEdQ8WjhS0is8jnuR8jk8OQmVmUlwDlzADbKCQ7hzpz84R4ZjksvPLsoOoFiM3IuD8o+i4z4MlkrXJ7pWlik2rTuk+GOKx/CuxUf6hCwpVH0Yf4mxPukYcmNwtSX+ToN8Qyps0AMTbQkf6MDShZIEwzldFg/UD6xscJwYMsB3A/luN4YXKQmuYPzjXC3FMO0ZGJ4ehISezcqLd9btQnntG9hQES0JzlBADhBV6NGTicJ/UZZaVMrODTYGtuTx0M7HKSWTNI2zAKH/kzjoYYZbGpCRlzLzNoVln8oT4hjnKQKXI82aGcJOHjnoNP5k08gfoIx5mIM2aVWBsNhpCtjMPi8GF2LKoXNiG9XhZXB1NcekNrnoJCT4mi3bNS3LXrB5tEWj5pxGf2KiiUMrAhT+79fSNpXB5MmTKWpSUCagd8O5NHaumZ/Ixz87DLSlSFkZlHOTrUPfnCokTGNwEimmrU3rGbgmqv9zX12jqpnEUJKkyEiYmWc5WKAhqi306QvIWmYpJkj+4UlaaO5diCk0GrecYuCxkyTLWgJ/+ShJdxpTqIJgMLO7R0EoIRrQBNmhPZSvZylfX2NvBTZqgt27XMagdBky6a+nWD8E7QS5wWTnSVKT/ACAIGfTc5RztHNHFT0LJGZKs2YkE33J1/cNYBU2WFZSUZgHBq9NG+UCeLT63QYzXLZ0svEiapC5i3lqGZQBatu65tVuTGKf1WWWlS1AozlmLmnhQoaLaj2LRinBTQlJCg4DAJGalXzc6mFpvCF+Iqckvajk6hqRJYV8heRK7Ol4nx8JCZmfKVMkhgogPdtwPWMPGcUmlZXKUVSUEEkBgSdxrGgRLKEApSVAZVZhcUto/+oDhZBSjswpkZs1RrdgOv2joRUVtC84eJjMtalS5k9bFS0leUjwJSRp58qxkYPGTJ/aDtEgIcpBFSmpy5r5dKvDM/h6phWoKIIDFnHdcMCfMUtF8Nw5KUEJCgoggr1Y6N0b1iigknrf/AAWXqIX9X7nuJLmISpaVFws0TUCjV2LMQYXx3EgqWhBKlrASGUbXPq8MS8ESvNMKmJD0IBYAVb1eDHBpJ7yUq2UUkEHqDUa1hUkqTXR38Rj/AJjMxGPRMUUPQBIBYB2qQR1epg+JxsoylLQMs0KCU/5HTMNG/UMjgyUghLqfvUTRJBcXJpEzpYUAFORdmtp76xRUtJEJ5sV25bC/DikTVS0Llk5f7xWf4hLlSTSoJAtuY0ZS5mKlpmP3lTl5KCiLAE3NQdYFJwQk4dRQCDMaWHLjL4lFOwsPIxrfDWOkSkhMxYAQVEUOpzHTeNuKopR6vZDJkg3pmr8M8KmoUVzSEpSHJfTXpCfFfiDOskUc05AWEZ3xX8cJmAy5JIl6mxUemgG0csji5Jr5xS6BZ9D4b8SNQxs4nGImy1AgKDGhDx8vl41rGHkcdKQz3p+YLl8jLsb4XMVJM+XLQVDtO6NkkPFZ68578hZ6RPBMLMM5UxK8rh1PZns2u0bkxRJbKCSWoYjHaKQfIyeC8MSlRmpStChQZtCdRX5842e2nazVl9soPqzxpTeErloGXvUcpOvQwHA44zFZOxmJNqpp5EFoXnF6NjwTh2jH4lj/AP6++SWzFanO7DQQPBJhSdPzzFEWKi3TSImYxgptsob5mF7ZFmRjuJEzlByK916BrOx9YZRiZndLUFFsQSaaChA9YWkzsqRKmeAURMZzL/4n/gT6Xg0tQSWKgw/kC/8AsRSULRK0IzlEWN705ViyRRyHIt3f00OS5LM4F/X3aJnIozRno8z3H3YCVJBU7V5XgqksGHOouRsTtyj0spABBcuXDUHm9fSkTJmjNaupgDc38i0yW9vKCy5AF3drw3iJWqWJivZks9/d9oD6Ft2BSgaG9vekSlIs3+4ZQsChF+XpVrRJUHaOTFbYsrD0t8oIldN492rvpA85SeWwg2ImWCC9BpFjLO1IGieTUJIFqwylehI/MERO2BmYZTu1NP3EKwtKUMFRPaitbNA1pBYj68oW6D5ALlHRVddjFRZjeHZdXHv1g/CsGDNBNkd49E1+tIeO3SF4tuiOIIyqTLFOzSx/7jVUK9gBeDK76irVRJ6PGhg+DlSStRCJabrNug3MPJ8pUilOT0YE7hCZgfKX0Iv+4xMbwhctWXxFnZNSP+4C0dtPn5hlw4KJbVmEd5XMfmE04DLQM+u55k6mA5KGrtl7eNV2zjcPNNvf6jYwGFKyFP3R8zy/4/WNJXCXJdIUdw3zH5iFYdSPEln0tCPKno6eaXHSNTheMQjN2hNWr0jSw+PlGYgIoD/L1tGJhwCQHvztAF4wJmgywWTal9zDRncdGv0U+r8H2GVOQoABQLh7wviZiJaFLzCiSb7AmPmKcaMzjMHGhatflb0iqMSqjU7uX1d/rEeUm/pPelmglplGVlUUhy1OsOyOEBkGqgwdwWJeoLVAPsxCQQKXP2hvCcQUkM9YeTryeFP1CjOmtAhgpedRTKSpJ7ollas1RUilnqHdmasZf/RlAMwA6ikdLh8MVguMh0IbxWDmMnGYVaCcxDG9iR0B1g48l+TRJ8uujKWaO3nCcyco0PyjWSBlpQwpiVGpdmjrbPAaFJb7UEN4VQdm/cAGLJtTlDWFnb26MQ9oEnQcaakHVLJq7RaWHajUuNfnFFpsxBcO/vnFVKUlTGkIi8nw2SvDl6kCAkJJ8QDbwWdOo7Pv5wmuUk6sfnDURchlcxLUIJ5R6Uot5MaB4TMsC3z+sXlYIu4ck/uFf9wRfJ2EQSksYMJIuN+hEEZhr5mAySCaFt6x16GWPyQADoekETKcD+P3hjKE3YfTygc+akVLtb20FU+xZaZADBtLmGRLIklWswhHkKn3yj3CcGZysqASfRhuToOcNcR4qmUoJl5SUd0KugElyQ/iL0EWxpR2WxxtcmyuH4cjDgLxNz4JKfErmrYQlxHi65ygV+AeGWPCPyYUnT8yipSipSvEo3/XSKLlp1f1gOSqoiSyVqAzNxS2q49/WPSsWSK6wqCltW5/iGpbNeg8jEUhYzZ7t2qC3uzQpNmLX15xM4CjU6iCIS1XtBcAuXgNhkAB6v8Ac3i4GgEOYCbKCSqY9bNyuY9isV2gaUlk6mKwVRPU9PFKCoQWwMEkptApmFIF9YZ4SAVpCywepjjSK48rCiSnLoC9wLfKsVwil3YkdHgvFOGCSspSQsfxUGqND9mhZD6Ow0EZpXtHjzac3yNjD46tS305ecbX9UhaQFgqa+WpH65RzWGnl+v25RoYSeUHu7XjO9dGjFkULZjqxLUqPJvSKTpJmakQyJSU+Il9ev4aDnwlqkG72H0jWzM43piKeHMHqdf3SLSlgX19IZmTikZi40d2tRiIXw80By+4r5/qAM8TVJA8RNH7aKJmEi7+9fpEKWgvcl6UpvUQaVLSbCunLS0NdkuLF1SC9Tf5+7QVOFUQPf0h1OFchwbUe3lyh/D8PS9yIdJsKx0YyeEm8GTwZYLglvdY6SVh0jm8HEnaKrGmFY0tnHqwCn7xPSlIuqUQfEH5vHS4vhIXUUVzsftHN46QUqYX9TezRKWNxC26LLw7ipf7xoYfgw7LtZjy5ALZmqo3yo32c0gKJaMOHmjPM0k6J5zD/wCsJz+Imac0w1sNhsALAdIDgo7l9jlS7G8fxoKQZcodlJ1APeXzmK16WjMmSZZGV357dIGtFaGnv0iUyXuff5gyfLYrbkRMwmVi7v5DzjykAipPJrecHKgwBOmp/HWDBaCMraEGrjlWJcg+2u2Jy0lnJFPI/P3SPF0h9OcEnJSLDaun7ga092DdiNLwVRNc8/Z84oZTKp9aRIxKQzlxEzsQktTy2jqdipp9nS8HkJVhwGc1NucJTMMZaqWNxFeGkBAWZ2RqANtDWI+IJKgyzXcRoVUe3irgqJ/p3DawHCYAZiCxt3bk+UNy0Z091SEpOuYOetaeUY6BJ7dSFLXLmJLO5yqbVKtuRjqKjvxVhspllsuZLM1sp/cIS0KAs+oL2/UPcVmkp7POqZlLpzmtRUA6gsD5Rkypp38vxGbLFuWjy88VDJddl05nFOpf2IZTjgD3hytX9wgtKgoUqetPtBDILE6cvlaJ8b7MrfwFnSgs5iSN9tIYwWFQpScpLgu58NN4DIVmVUs2jPHpJyKI/bvqw1/EGnVWbE03Zo4nCaJVmN61AretOUZ2KwKgQwtQ0puOsMrxzFw1erjzf20U7dSknvMxt+vvCxjJbKynBqkBVhylg1xRVm30i+FwwBOnPSkFmIJatByrBZCGFf1WLxTZB1Y5Lw7JAArv+vekNyJOusLyVbmDKfcB7t940xVdgtNjEHl6UDe9IzzikpNTmOwgauJNsIqmhG9mxisZ2aCaev6jjcVxI5izFSqFX+Av3Toql9IJxzjxmpyJOUP4tTyEYaSAwvV7689YnkyqqiOpxSGptS4L1rWp3JioDqbav3YRGHnsTR31fyZtfODS5DvtsIyOVEFHloqhfRoHPW13iUSO8bN9YBNU/P39IMW2I48RtEwEfx+r/iA5w7/eE0zC9OsMyg9TTXf7Q1UclegykuAxud/tpEKnEBjWB4gG9CDt7pAEprvASOlja6LrYi20EUaMdfOFlJIq/Lpyi4m869IHYFFrs3+FghB7MgsagjQ1D/O0OqEiZ409krnVB89POM7gazKmKUs90oSMurXt1MdCeKYQhs6Q+hjRGqR7mODhBJk4HgK0sUIkqToo976CPmvxFx8/1c6ykhbUs4oSlxZxHeYricqTJm98ol5SzGrkEDK25Ij48oxSMUxpSo6nD8dUtSBlYhhmJqATVhZ6tGuBRw50pHJcKDrT1jpZUxQtUHT7iI5YpHlesyNtWNzGOrNVrv0gPaK0Y0uPd4pLnCrgl9rj9RMsgEhwIz8WZ07VoaE3LYAe/WApxDHV/fpBZsoFjl5X16ecLLBBNtve36h4pMLl4LqnqpQB9Ysmcq/zamkBPOpv7pF89aqNPQeUU0ctIclzlEO4GnXcw1LFauYzkTP9xoYXE7a+XWkBVY7nY9JmsAwp84BicWo0FIWOJYUqLD28ell3NKHerNDuQFJFkqYA8/M/qF8ViSb0HyiZuJcGj5a9HYDrAVJJq+32pyNoSctBaE8RKsagE673pEGWm9XF/Lb0g8ydmLkl28mHLr73r2QP8tbaNveJKQrbS6ADNo9vRrwXDrY9YMuYAkjVmcUvcGlYVevKC1yJqVOwqxzp9IlEsAhiC+po0BmIP6istNXHnWOrVFVkd9DS5VbMbe+cVlhIu/v6wVLm4bz9IpMbzG55/OEizU0mrRQgFzmbyvFRLLvRyPfSCJnf8a79NqRQrrrTm3lB2I4WBUTfQ+tNIiZlAc/4v6VgwSXoB5n8CMviq1JTyUa066w8abo5RSZl4rjc5aZaFTCRKcI0ICiCQ4q1BSB/9Qmn+ZMLqEEEuN/FGznJKrCYrErWjvEqrRzQeVoGlIIsIew+EUU0lrUDWgJH0ioSkFiMpGhDH0jtdI7fbCcGQX5D6x0CUKa4jMwOU0T16X2jWEhq/eMuW2zBmb50UUBv8i0WQhgSn30G0enKt1+kB7QAm+8S2Z6pjpLhn8tBt6xTNmJADAildQzufT2IHkL8/wBe/nBVSzUin8na2hIPuxgJ/Il+T0hIFxWzwNSXBLeQi+HQTo7e+jdIKUs4Ac+6QU1Zoj+qOwSJhA6aD6GDjHhJSSkEOCUuajUOOVIWmuL8qkj7xQqT/LK4oLmvNvpDNEqd6GTPc91ugFmLuC/19ImWe6zXPnpZ9/OFQwPec/8A5/OsNzszE7bDZrMD/poFUPKK+SZ8lIYpFK6ud6jT8QJUx2cG9TBMJ2ivDUPfXVmipCSAc2g8rUfXyhXQqa+SmXZvSKLpZQNbU1pSGBKAZ+VyetHv84Eug2feO5IDcQM4gCru4cAHatYF2oLdNQw+7wcqYVbzNYkSQC4I+14NpBck+kBKSzkAdSS3KjRMtBNizfWLqQ5r1p8i5+sHGCJFKkCu3MwL0LFysDLS6quW3qINMw4BZqagfiPSpZSqtOob0jyw7tmegI1u0I+zTFPyyZSwB3b6jTy3gM6cC1GML4mbkbMfLzs8HCQ/i5tp+4rDA3tFlKUtFUzi2/5/3GXxJKilvSNgNC+LlvaNePAobZVROW7OtRaHsJgitVfDDS8OBf7fWGcEsF2NhU+9obJKohkqVi83hrChUWDeI0G17QFXCXLlSjTUv5R0EuTr5H8xVWGNRy+n1rGGM5WQbl8sT4dguzSQ5J3OnKkGmzVDUgi9aUhmVh7PvtBlyRf2I7bZCab7M5ZJDl+sVloGtRyMPyZIcvqLUiV4IGwF47ZLivJLKoyaE0NA/o79OkeMtRez1cMWdgw2rX5x5OJWolZDizEMHb+O9ByakRLmOKnkw+/lC7H5KugvYKSkuSH0DZqMx6QGbLcM5ruftBErYm3Ly91iH92A97w1UGWVvQGZhkpBfYFmb7wJKgS9idTbzEMYqWV2Icc2eBysCrVjqW6PfoYCZJtsMJbqDMNy+ZR3LaV6QSVMypYqcVI2D0NBV/xCsmjhJNaln5gDf0g2HzKGRu8rcUDP4tT5WeAw68oAlRBKQWBo7sPSLpmZ0mngq9aVZms9fOsCWk+FnygDk7nXW8HRLIBA1NWqKcngtIW0VVLJSCTRIZiBfa/z/EQpRVU6jzN9PlFwfEpr66+WmsGlJdIdh6VuatrA8nJJ9CyEtUkDekSFhJIqRWmldoIQTQO55V1ipwmVTEHyN2Y8t4ZqmPwdaPZ0vQVapv08+UMyFktSnIb1y7PC8uQpSi21YbwctSeTaHW+kK/gpCFbaGAksaM4YF/mfI1EIS0ZTQ8yC6SKVpy6xpGZ3XSGIu7U2Ya+ceRh+4zBzelfWzxOLorNN7Of4vwpKkJIUSpyoOhgdm5WjP7aak5TLU42BPoRUX2jqpco5fCAp6Ehwdq1Dk/QWhZSiCwFdfXT9Rpw5ZQVB9xrdGEjGzSGMpX01apIjyJU+ZQgSxq9THRoWVJOpHK/X7wrPkkHrFffctBllfaQhJ+GAonOtZ3rS/IRsScDLkhkoDa6kvq3KFk4ggh7jb7tr+4YlTSq9qRmk2+wxzXoqtDFJB84iZhzf36eUNISlIc6+vu8DmsWIoOfnCL+g0trsVlqTr+ILkSffpFdWYF9dDXeKy8pUU1pRtusNZFQdgZsp60+8elTCDV/zyhxcoCltX93gUxTAe/OGjKxJQSZ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625600" y="-914400"/>
            <a:ext cx="28575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068" name="AutoShape 12" descr="data:image/jpeg;base64,/9j/4AAQSkZJRgABAQAAAQABAAD/2wCEAAkGBhQSERUUExQVFRUWFx0YGBgYGB4bGBgfHBoYGBsYGBgcGyYeGhkjHRgcHy8gIycpLCwsGiAxNTAqNSYrLCkBCQoKDgwOGg8PGiolHyUuKSwpLCksLCksLCwpKSwsLCwsLCwsLCksLCwsLCwsLCwsLCwsLCwsLCksLCksLCksLP/AABEIAKAA8AMBIgACEQEDEQH/xAAbAAACAwEBAQAAAAAAAAAAAAADBAECBQYAB//EADoQAAECBAQDBgYBBAEEAwAAAAECEQADITEEEkFRBWFxEyIygZHwBqGxwdHhQhQjUvFiFXKSwjNDgv/EABkBAAMBAQEAAAAAAAAAAAAAAAECAwQABf/EACsRAAICAgIBAwMCBwAAAAAAAAABAhEDIRIxQQQTUTKR8CLhFFJhcYGhsf/aAAwDAQACEQMRAD8A47BYSY39wgUcnWtWG5MIYrDzp01Mp8qVAZQoZRTagdonBpKwkhZzhkks+30D1jZGG7WspeWYnuuSQCLKYEUVZo8Xlwl+aNsYc9iXEcHJwuRKDmmJUSqj0a502pFMLxFeJASE1FMxIyBJI0Z6PDvCcLKdSVNVgcz+LMAK68/3B/6mTJmKlISCfDQMEKSbvZYL3vQQrld6bfycqk96MvDqAulWWWWVl31KRoBS8A40R2qFpUqW7q7w7pALBvwbQ9xHB5VEJJEzMVKy+FVaOLAubCEOJY2WZq1TJZKg1Ab0LkHmTD42m7QXajsflcLXKkqMoqBJGZRDFnslLbi94cwhmOlKcy0pQrKQbkEO5py6UhTCLzysiJgUvKFiUSSoPdiXBNHI5xSTLJYOqStZJLEBwe7c2N9ISSfkEuL0OS05lrlzColPeagUXq43Nd9jCBxKnSmapSVAsrMalxR76NzhzESZpzTB2asgDZqqOhUTQAdNot/WhcpMwJQpWYhYystLAh8ztd6tAWtnU2qCcJxUuUpzVQoCCKB2djeGOITDJmJCSsIzP/UKSSVDVISzVJ19Ix85upASCCEqzd1QowAZqHTWCowmJlDslNnU6kMqw8TvZhA4q/z80NFuMdjJ4fmm92YFKPfylgSDqzMC+h+UDwYMxYIqlLMFBg6ie6Rt3fn0inF+KzCuUtaJQJSxUiqSCXBDCmp84NJlgBQl55goDMDgFJNWDEUYbxzTS2I5Rb/SwOLmiYpaRLyrQpjdLJZsgIuH105wHEY5SZqgtJZu6CAxJ3PswU4xCVqClKChR1HMCbO4+RqIDxaWpSQJhIIF1fyrYHQ0b7wyV1a0LHp0z2DmoSl1JSRQLSCAz0zDXamkJDhySSAszZhLIQxUS9mY3icbw/MmmWzsCGelBR+ZL+kaHwDMMjGS1FishSQXqCQQBy+saYRS3ZNS9xqL86O7+HvgyZhcOudNyCcU91JDqSLkZgaKOrbM8cPxXHKUSb6nVvLeOt+LfiaauYqQkgJSAFF9303jicTgy3dmHNdRPhUDUizg+t4pGXL9MDV6jGsUbYGTxEIKiD3FBu74iGrQ2L77R1HwbxqXKlTEOe6SpiGLaU1jksHlW6ihOUBiSXYm6hY0FWg3DsSpKwmozOMyhXcPvYekCEuM7Mi0ujpuI8dxGIpKBSje0K4b4dILkOrUm8EUjEpA780DeWhBH5iisHOVfEr83SfRo018jFsdh0Sx/cW3IXPQXiPh/GrVnEsJloSxeZqT/wAXpaEZ/CkprMmlR6/eN/gUrLIBQSlKiSP7eZ9HcwUcaOC4kpKhnOHmDZIOY8gA8awxz+DCqyks5UxD0cC9ITwSCo1mK/8ABKfm0bmHxKZCCorzk0ANS/XaOG8HCzXH716QuZkX4gopmqY2USOT1gCjVyxesaoN8VZlMXh2AVKCFijrcAByHsCXaxb0g/G/iVUueUoAyFLFyynPiIa1xQ3aAYKelctkhSil++/8gSy8uzUMLpxYm5gEA94OzUa5A9vHhJXNuSs2+40qRHBi5UZiswWkpU/8Tooa0LwTjKUSHCV5+7pUA6d7fWImKQqalSQXCWYFswzXfn7vGhiMHL7JSO0Azu4UHy1L1u4O8c2uSb+wVH47EeD8eUQSoFSwQpJULs9/K3SEuPTQrTKQc4UW72YVTu4IpfWGcMFyTlQsrBqQzot4m0o0En4QTMQCtBLgpYVTmDAMeYcQ6cYz5IFya4sR4JLVKV2y84GXMlmZrV8yKXrDmJ4pLm5lKX38mQMkFwxLkbu1aUPKImSJhWiWof25T5SzO7FlbkWjS4dwxPaTFISLEupIqr/BOzhy+8LPIrt/6B7diuCSpaUpKc6ZROVaR3W7uZh/K40+kMzJYQJgASqr5XYsQBT/ACLl2NvnBlsFLMlM1ISt2KWyJZ9q19YzpuCXNmKnyy8stmKvHdjlB0c28oj9T3pFIrj42OyJSkSpktQCykZ2d8oLuyfdzCJxWISggBwWyjStFJIelNOsPJnCSpRyZa0DspiN94onieaciYU5UISxQ1VglyxsDo+0dF7egqOuy3CFZ0FwcqEkFLd5ywBS57xpYWeK4DjS5aBLlioqCq6STci7aRdeCmKloUhSXVUIIckHvMSLKApvfeAKSs5isJClNlBum5BcUIf+LRy7ZPhYrjMWFzJuYJCqqluGSwHhbRy56mIX8QhZQlQNT/iNWHdOhvBsVxKRlHay3ILqKNNHc7tamseyylS8qRlKl5nbvhxQEG6G21rF4pNW0TyT4NJFpMgzF5kFkS2CQb1JJBGrnf7Q58MKQjFZ2QtaHUlBLZmCgGJuzvTaBIQmTMw8tSu6oqOY7sUpB6nQ2LRlYnBKTikJDpVnDbit/SsbMWPVsypty5fY2MLwnGY6ZMVLlhKM5zTTR2/ilRu3IGCYT4amyELCxVI7qhUK6cx+I+n8N4ihQyg6W+0TP7MJKJiUqerEdQ8WjhS0is8jnuR8jk8OQmVmUlwDlzADbKCQ7hzpz84R4ZjksvPLsoOoFiM3IuD8o+i4z4MlkrXJ7pWlik2rTuk+GOKx/CuxUf6hCwpVH0Yf4mxPukYcmNwtSX+ToN8Qyps0AMTbQkf6MDShZIEwzldFg/UD6xscJwYMsB3A/luN4YXKQmuYPzjXC3FMO0ZGJ4ehISezcqLd9btQnntG9hQES0JzlBADhBV6NGTicJ/UZZaVMrODTYGtuTx0M7HKSWTNI2zAKH/kzjoYYZbGpCRlzLzNoVln8oT4hjnKQKXI82aGcJOHjnoNP5k08gfoIx5mIM2aVWBsNhpCtjMPi8GF2LKoXNiG9XhZXB1NcekNrnoJCT4mi3bNS3LXrB5tEWj5pxGf2KiiUMrAhT+79fSNpXB5MmTKWpSUCagd8O5NHaumZ/Ixz87DLSlSFkZlHOTrUPfnCokTGNwEimmrU3rGbgmqv9zX12jqpnEUJKkyEiYmWc5WKAhqi306QvIWmYpJkj+4UlaaO5diCk0GrecYuCxkyTLWgJ/+ShJdxpTqIJgMLO7R0EoIRrQBNmhPZSvZylfX2NvBTZqgt27XMagdBky6a+nWD8E7QS5wWTnSVKT/ACAIGfTc5RztHNHFT0LJGZKs2YkE33J1/cNYBU2WFZSUZgHBq9NG+UCeLT63QYzXLZ0svEiapC5i3lqGZQBatu65tVuTGKf1WWWlS1AozlmLmnhQoaLaj2LRinBTQlJCg4DAJGalXzc6mFpvCF+Iqckvajk6hqRJYV8heRK7Ol4nx8JCZmfKVMkhgogPdtwPWMPGcUmlZXKUVSUEEkBgSdxrGgRLKEApSVAZVZhcUto/+oDhZBSjswpkZs1RrdgOv2joRUVtC84eJjMtalS5k9bFS0leUjwJSRp58qxkYPGTJ/aDtEgIcpBFSmpy5r5dKvDM/h6phWoKIIDFnHdcMCfMUtF8Nw5KUEJCgoggr1Y6N0b1iigknrf/AAWXqIX9X7nuJLmISpaVFws0TUCjV2LMQYXx3EgqWhBKlrASGUbXPq8MS8ESvNMKmJD0IBYAVb1eDHBpJ7yUq2UUkEHqDUa1hUkqTXR38Rj/AJjMxGPRMUUPQBIBYB2qQR1epg+JxsoylLQMs0KCU/5HTMNG/UMjgyUghLqfvUTRJBcXJpEzpYUAFORdmtp76xRUtJEJ5sV25bC/DikTVS0Llk5f7xWf4hLlSTSoJAtuY0ZS5mKlpmP3lTl5KCiLAE3NQdYFJwQk4dRQCDMaWHLjL4lFOwsPIxrfDWOkSkhMxYAQVEUOpzHTeNuKopR6vZDJkg3pmr8M8KmoUVzSEpSHJfTXpCfFfiDOskUc05AWEZ3xX8cJmAy5JIl6mxUemgG0csji5Jr5xS6BZ9D4b8SNQxs4nGImy1AgKDGhDx8vl41rGHkcdKQz3p+YLl8jLsb4XMVJM+XLQVDtO6NkkPFZ68578hZ6RPBMLMM5UxK8rh1PZns2u0bkxRJbKCSWoYjHaKQfIyeC8MSlRmpStChQZtCdRX5842e2nazVl9soPqzxpTeErloGXvUcpOvQwHA44zFZOxmJNqpp5EFoXnF6NjwTh2jH4lj/AP6++SWzFanO7DQQPBJhSdPzzFEWKi3TSImYxgptsob5mF7ZFmRjuJEzlByK916BrOx9YZRiZndLUFFsQSaaChA9YWkzsqRKmeAURMZzL/4n/gT6Xg0tQSWKgw/kC/8AsRSULRK0IzlEWN705ViyRRyHIt3f00OS5LM4F/X3aJnIozRno8z3H3YCVJBU7V5XgqksGHOouRsTtyj0spABBcuXDUHm9fSkTJmjNaupgDc38i0yW9vKCy5AF3drw3iJWqWJivZks9/d9oD6Ft2BSgaG9vekSlIs3+4ZQsChF+XpVrRJUHaOTFbYsrD0t8oIldN492rvpA85SeWwg2ImWCC9BpFjLO1IGieTUJIFqwylehI/MERO2BmYZTu1NP3EKwtKUMFRPaitbNA1pBYj68oW6D5ALlHRVddjFRZjeHZdXHv1g/CsGDNBNkd49E1+tIeO3SF4tuiOIIyqTLFOzSx/7jVUK9gBeDK76irVRJ6PGhg+DlSStRCJabrNug3MPJ8pUilOT0YE7hCZgfKX0Iv+4xMbwhctWXxFnZNSP+4C0dtPn5hlw4KJbVmEd5XMfmE04DLQM+u55k6mA5KGrtl7eNV2zjcPNNvf6jYwGFKyFP3R8zy/4/WNJXCXJdIUdw3zH5iFYdSPEln0tCPKno6eaXHSNTheMQjN2hNWr0jSw+PlGYgIoD/L1tGJhwCQHvztAF4wJmgywWTal9zDRncdGv0U+r8H2GVOQoABQLh7wviZiJaFLzCiSb7AmPmKcaMzjMHGhatflb0iqMSqjU7uX1d/rEeUm/pPelmglplGVlUUhy1OsOyOEBkGqgwdwWJeoLVAPsxCQQKXP2hvCcQUkM9YeTryeFP1CjOmtAhgpedRTKSpJ7ollas1RUilnqHdmasZf/RlAMwA6ikdLh8MVguMh0IbxWDmMnGYVaCcxDG9iR0B1g48l+TRJ8uujKWaO3nCcyco0PyjWSBlpQwpiVGpdmjrbPAaFJb7UEN4VQdm/cAGLJtTlDWFnb26MQ9oEnQcaakHVLJq7RaWHajUuNfnFFpsxBcO/vnFVKUlTGkIi8nw2SvDl6kCAkJJ8QDbwWdOo7Pv5wmuUk6sfnDURchlcxLUIJ5R6Uot5MaB4TMsC3z+sXlYIu4ck/uFf9wRfJ2EQSksYMJIuN+hEEZhr5mAySCaFt6x16GWPyQADoekETKcD+P3hjKE3YfTygc+akVLtb20FU+xZaZADBtLmGRLIklWswhHkKn3yj3CcGZysqASfRhuToOcNcR4qmUoJl5SUd0KugElyQ/iL0EWxpR2WxxtcmyuH4cjDgLxNz4JKfErmrYQlxHi65ygV+AeGWPCPyYUnT8yipSipSvEo3/XSKLlp1f1gOSqoiSyVqAzNxS2q49/WPSsWSK6wqCltW5/iGpbNeg8jEUhYzZ7t2qC3uzQpNmLX15xM4CjU6iCIS1XtBcAuXgNhkAB6v8Ac3i4GgEOYCbKCSqY9bNyuY9isV2gaUlk6mKwVRPU9PFKCoQWwMEkptApmFIF9YZ4SAVpCywepjjSK48rCiSnLoC9wLfKsVwil3YkdHgvFOGCSspSQsfxUGqND9mhZD6Ow0EZpXtHjzac3yNjD46tS305ecbX9UhaQFgqa+WpH65RzWGnl+v25RoYSeUHu7XjO9dGjFkULZjqxLUqPJvSKTpJmakQyJSU+Il9ev4aDnwlqkG72H0jWzM43piKeHMHqdf3SLSlgX19IZmTikZi40d2tRiIXw80By+4r5/qAM8TVJA8RNH7aKJmEi7+9fpEKWgvcl6UpvUQaVLSbCunLS0NdkuLF1SC9Tf5+7QVOFUQPf0h1OFchwbUe3lyh/D8PS9yIdJsKx0YyeEm8GTwZYLglvdY6SVh0jm8HEnaKrGmFY0tnHqwCn7xPSlIuqUQfEH5vHS4vhIXUUVzsftHN46QUqYX9TezRKWNxC26LLw7ipf7xoYfgw7LtZjy5ALZmqo3yo32c0gKJaMOHmjPM0k6J5zD/wCsJz+Imac0w1sNhsALAdIDgo7l9jlS7G8fxoKQZcodlJ1APeXzmK16WjMmSZZGV357dIGtFaGnv0iUyXuff5gyfLYrbkRMwmVi7v5DzjykAipPJrecHKgwBOmp/HWDBaCMraEGrjlWJcg+2u2Jy0lnJFPI/P3SPF0h9OcEnJSLDaun7ga092DdiNLwVRNc8/Z84oZTKp9aRIxKQzlxEzsQktTy2jqdipp9nS8HkJVhwGc1NucJTMMZaqWNxFeGkBAWZ2RqANtDWI+IJKgyzXcRoVUe3irgqJ/p3DawHCYAZiCxt3bk+UNy0Z091SEpOuYOetaeUY6BJ7dSFLXLmJLO5yqbVKtuRjqKjvxVhspllsuZLM1sp/cIS0KAs+oL2/UPcVmkp7POqZlLpzmtRUA6gsD5Rkypp38vxGbLFuWjy88VDJddl05nFOpf2IZTjgD3hytX9wgtKgoUqetPtBDILE6cvlaJ8b7MrfwFnSgs5iSN9tIYwWFQpScpLgu58NN4DIVmVUs2jPHpJyKI/bvqw1/EGnVWbE03Zo4nCaJVmN61AretOUZ2KwKgQwtQ0puOsMrxzFw1erjzf20U7dSknvMxt+vvCxjJbKynBqkBVhylg1xRVm30i+FwwBOnPSkFmIJatByrBZCGFf1WLxTZB1Y5Lw7JAArv+vekNyJOusLyVbmDKfcB7t940xVdgtNjEHl6UDe9IzzikpNTmOwgauJNsIqmhG9mxisZ2aCaev6jjcVxI5izFSqFX+Av3Toql9IJxzjxmpyJOUP4tTyEYaSAwvV7689YnkyqqiOpxSGptS4L1rWp3JioDqbav3YRGHnsTR31fyZtfODS5DvtsIyOVEFHloqhfRoHPW13iUSO8bN9YBNU/P39IMW2I48RtEwEfx+r/iA5w7/eE0zC9OsMyg9TTXf7Q1UclegykuAxud/tpEKnEBjWB4gG9CDt7pAEprvASOlja6LrYi20EUaMdfOFlJIq/Lpyi4m869IHYFFrs3+FghB7MgsagjQ1D/O0OqEiZ409krnVB89POM7gazKmKUs90oSMurXt1MdCeKYQhs6Q+hjRGqR7mODhBJk4HgK0sUIkqToo976CPmvxFx8/1c6ykhbUs4oSlxZxHeYricqTJm98ol5SzGrkEDK25Ij48oxSMUxpSo6nD8dUtSBlYhhmJqATVhZ6tGuBRw50pHJcKDrT1jpZUxQtUHT7iI5YpHlesyNtWNzGOrNVrv0gPaK0Y0uPd4pLnCrgl9rj9RMsgEhwIz8WZ07VoaE3LYAe/WApxDHV/fpBZsoFjl5X16ecLLBBNtve36h4pMLl4LqnqpQB9Ysmcq/zamkBPOpv7pF89aqNPQeUU0ctIclzlEO4GnXcw1LFauYzkTP9xoYXE7a+XWkBVY7nY9JmsAwp84BicWo0FIWOJYUqLD28ell3NKHerNDuQFJFkqYA8/M/qF8ViSb0HyiZuJcGj5a9HYDrAVJJq+32pyNoSctBaE8RKsagE673pEGWm9XF/Lb0g8ydmLkl28mHLr73r2QP8tbaNveJKQrbS6ADNo9vRrwXDrY9YMuYAkjVmcUvcGlYVevKC1yJqVOwqxzp9IlEsAhiC+po0BmIP6istNXHnWOrVFVkd9DS5VbMbe+cVlhIu/v6wVLm4bz9IpMbzG55/OEizU0mrRQgFzmbyvFRLLvRyPfSCJnf8a79NqRQrrrTm3lB2I4WBUTfQ+tNIiZlAc/4v6VgwSXoB5n8CMviq1JTyUa066w8abo5RSZl4rjc5aZaFTCRKcI0ICiCQ4q1BSB/9Qmn+ZMLqEEEuN/FGznJKrCYrErWjvEqrRzQeVoGlIIsIew+EUU0lrUDWgJH0ioSkFiMpGhDH0jtdI7fbCcGQX5D6x0CUKa4jMwOU0T16X2jWEhq/eMuW2zBmb50UUBv8i0WQhgSn30G0enKt1+kB7QAm+8S2Z6pjpLhn8tBt6xTNmJADAildQzufT2IHkL8/wBe/nBVSzUin8na2hIPuxgJ/Il+T0hIFxWzwNSXBLeQi+HQTo7e+jdIKUs4Ac+6QU1Zoj+qOwSJhA6aD6GDjHhJSSkEOCUuajUOOVIWmuL8qkj7xQqT/LK4oLmvNvpDNEqd6GTPc91ugFmLuC/19ImWe6zXPnpZ9/OFQwPec/8A5/OsNzszE7bDZrMD/poFUPKK+SZ8lIYpFK6ud6jT8QJUx2cG9TBMJ2ivDUPfXVmipCSAc2g8rUfXyhXQqa+SmXZvSKLpZQNbU1pSGBKAZ+VyetHv84Eug2feO5IDcQM4gCru4cAHatYF2oLdNQw+7wcqYVbzNYkSQC4I+14NpBck+kBKSzkAdSS3KjRMtBNizfWLqQ5r1p8i5+sHGCJFKkCu3MwL0LFysDLS6quW3qINMw4BZqagfiPSpZSqtOob0jyw7tmegI1u0I+zTFPyyZSwB3b6jTy3gM6cC1GML4mbkbMfLzs8HCQ/i5tp+4rDA3tFlKUtFUzi2/5/3GXxJKilvSNgNC+LlvaNePAobZVROW7OtRaHsJgitVfDDS8OBf7fWGcEsF2NhU+9obJKohkqVi83hrChUWDeI0G17QFXCXLlSjTUv5R0EuTr5H8xVWGNRy+n1rGGM5WQbl8sT4dguzSQ5J3OnKkGmzVDUgi9aUhmVh7PvtBlyRf2I7bZCab7M5ZJDl+sVloGtRyMPyZIcvqLUiV4IGwF47ZLivJLKoyaE0NA/o79OkeMtRez1cMWdgw2rX5x5OJWolZDizEMHb+O9ByakRLmOKnkw+/lC7H5KugvYKSkuSH0DZqMx6QGbLcM5ruftBErYm3Ly91iH92A97w1UGWVvQGZhkpBfYFmb7wJKgS9idTbzEMYqWV2Icc2eBysCrVjqW6PfoYCZJtsMJbqDMNy+ZR3LaV6QSVMypYqcVI2D0NBV/xCsmjhJNaln5gDf0g2HzKGRu8rcUDP4tT5WeAw68oAlRBKQWBo7sPSLpmZ0mngq9aVZms9fOsCWk+FnygDk7nXW8HRLIBA1NWqKcngtIW0VVLJSCTRIZiBfa/z/EQpRVU6jzN9PlFwfEpr66+WmsGlJdIdh6VuatrA8nJJ9CyEtUkDekSFhJIqRWmldoIQTQO55V1ipwmVTEHyN2Y8t4ZqmPwdaPZ0vQVapv08+UMyFktSnIb1y7PC8uQpSi21YbwctSeTaHW+kK/gpCFbaGAksaM4YF/mfI1EIS0ZTQ8yC6SKVpy6xpGZ3XSGIu7U2Ya+ceRh+4zBzelfWzxOLorNN7Of4vwpKkJIUSpyoOhgdm5WjP7aak5TLU42BPoRUX2jqpco5fCAp6Ehwdq1Dk/QWhZSiCwFdfXT9Rpw5ZQVB9xrdGEjGzSGMpX01apIjyJU+ZQgSxq9THRoWVJOpHK/X7wrPkkHrFffctBllfaQhJ+GAonOtZ3rS/IRsScDLkhkoDa6kvq3KFk4ggh7jb7tr+4YlTSq9qRmk2+wxzXoqtDFJB84iZhzf36eUNISlIc6+vu8DmsWIoOfnCL+g0trsVlqTr+ILkSffpFdWYF9dDXeKy8pUU1pRtusNZFQdgZsp60+8elTCDV/zyhxcoCltX93gUxTAe/OGjKxJQSZ/9k="/>
          <p:cNvSpPr>
            <a:spLocks noChangeAspect="1" noChangeArrowheads="1"/>
          </p:cNvSpPr>
          <p:nvPr/>
        </p:nvSpPr>
        <p:spPr bwMode="auto">
          <a:xfrm>
            <a:off x="1587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070" name="AutoShape 14" descr="data:image/jpeg;base64,/9j/4AAQSkZJRgABAQAAAQABAAD/2wCEAAkGBhQSERUUExMUFRUWGBwVGRgYGBcYFxkaFxccGBgaGhgaHCYeGBojGhYVHy8gIycpLCwsGB4xNTAqNSYrLCkBCQoKDgwOGg8PGikfHxwpKSksKSksKSwpLCwpKSwpKSwpLCwpKSwpKSwsLCwsLCksKSkpLCksLikpKSkpLCw1Kf/AABEIALcBEwMBIgACEQEDEQH/xAAbAAABBQEBAAAAAAAAAAAAAAADAAECBAUGB//EAEAQAAEDAgQDBgUCBQEHBQEAAAEAAhEDIQQSMUEFUWEicYGRofAGE7HB0TLhFFJikvFyFjNDU4Ky0iMkNEKiFf/EABoBAAMBAQEBAAAAAAAAAAAAAAABAgMEBQb/xAAmEQACAgICAgICAgMAAAAAAAAAAQIREiEDMUFRBBQTYUJSI3Gh/9oADAMBAAIRAxEAPwCu2rCmKo1lVgOUDe6mNb/suYoslwdrHkquOwYAJBNtNr7eH0R2sBEHz/dBrUjpMg2TEHwQBA5lrgZ5mPvNxzQsK/fLoWgX3MOk+FvNUmvcy43JaenuytscCXCdog2mBfyB1TyoVFus75hc4CGDUjV2UaC2k+eiNh+y3NbK03mJJBm1u7vKzaddzaIvrEDxB9UfDuIuTeCO6fzfxVZCxLlJhaA91jl8hy7ySpfwz3XtGsTf8R9VU/iy4NnYCPz3orOJkdkkWU5BiSp1oMQBbWdfFSZiSwZXwQbg994PVUcRcZp0sOsnS3hdWW1gWwb20SyFSASCYMCBad4P3tdJtdxDmiTAueTf87+KDjaZaBYlg82yNjy+iDgazsz2jXSeY3PPkk2UjXw9ItEZo38bab7KWPcA3kUKlWd3u0nl75KniMaM1yLd+tvynk+gosV6lhBIAj67cjugMrnadfqfVV3YmZmTtsLkfYeV0ZgSRQf5kCQJPep4Z0tuYAOvM+Kp16kDedgFHDZoE2+6fRJdETYdVL5oOpNt9+9SGIYLEHvsgYiiDJZ3318NvDRLQbHzdoieoI/G2qr4p2Uls8vqqFTEG8XPIiO8qZMgknk6fd0MZcwlexJNucSdNh4qzhJAk2H21t91m0nwD1M+HhzN0v4kkATbprba6EI0HVGudIkDa/h770zRBMXnwsqeHZIvJ5xo0c+RKVXEgnSIjXz8471Mk5DWixVxM9E7aojf371VGi/MYHr6qyCY0HfME7cklFJCbYT5wHMeE/VFwtTMZIHK4E21+yC8G2lgOcd87p3NJIOUd+/0lUtAzQqU2HRv2+hCq1qQgQCDM6n3Hehsc8EgOBMxcfgyp1KNTNObaLAAeOs+aq9E1QM0Ts4/2hJO9jyf0+UflJSOwEHcKYsOpVgcMPUd5H22RaeAIIt4yjIMikAYtdJoLjA1GxWh/Bka266+wqBouc7s/qG4MR5jTonF30O7KXGcE9n6puMwsQCRrrqi4jBvFIOg5TlDTpd0b9xS4pxAvZ8t7crmE2MnUbHkfwrFfFNfTo0srmgZXOvMwBBhUFARQOawLmtgix0iATyVg1gGxvtPPn3JmY6nTL6nbMuAaOYi5N73kwq9Q/8A3cIOwBs0flJoC7QhrRbbv+icvlQYQRbx3Uj0CkdldzZkOmNfwU9GoW9R6iUsU4mJAgawD5HmLJF0iANEMRYFRZuEqZHVOroBN9OnQFEDXA68/Dpp9d1WNYSYiZnu70DLb8UA3mBc5nGBPMeGiym8UpkxlJ/foocYrtawAf8A2Mm17afVYBqXlbRhqwO4wzREjTZHawncjmB+Vn8Jefksi/ZudvPn0CtuG2Y8oAifFYvsZIULk22ElPMaqWeyC5ym2AnXhIUnRYJ2jwhTNSJR0Iz69IjlzkHwiEJot2Tbny356wrteDyF7khUMmWZ0dJt01ttpsrEEwj+1ldrEg85m/RSpgAEPIbB56+PfsmqvbBdLZ19EIOJeXOcItt0OykZbZigPpyH4Km+r2YLf1Q42iY079FnYYnO4mQDcE+tuStVZI3jlb1RQB6NebgR15+O6PIHeFmfxcdkXPOPfRTYydXT4/ZKgsvzmGv3RKTQOqohrpgAx76IrA7dMVlurVFtov5KqeIkSCjMoyrFPCs1Iv1RaJaM1uMtuktX+HZ7CSM16FTND53SPP8ACDVxgBtBPIaqQwzz/vXBn9Lbu8eqJSw7R+hgHV2vvyUVXYqKNapUIiA0Hc6onDWFtiLOi8Rvpfn91fFPmT4W+iZ9Bp695P3SzoadGT8T4KGl7mxBAFxNzpbb8LEw3a7Au5xDR0AufBaPGKYIc5okMB1/mNjljWBueazeE4RznmBcidpaDab2k8ui0UvJVm3w+qz59MPg06THNAixfcja8Oy67johcSLCGEZg7K0PJOrjMkeEKOPweQMgEQeY08FVxTgQRPLXxVqeRL2Go2ba9tz1UvnxELKZiSBHXZHdXjlcSqxYJl3E1xY2ki6FSfHcs2rWcbctJ5J2sdykap4CyNRzjFtOeo6ys1rYqOnUwe/ZW2UXuNrX/VpAHXluq5x7GwcxqOvrppOnWwv1RGDZSdmtwrg9Kq1zqjSckNgwW3kkd5tcIWP+GKDmkZWsdc5mgsA77kO8lPEcYfko0oAuG7NEkyBPOZE81bq4x9eoWBmRgBsRcAC7nE3BsSdkqaN4tUZHB6bW0RfQkdsRIzaiCeYsruIpHWyA6vnwZe1sOac455NBf/SfRC4ZxSkSBVDsot2dTH2unLjtWjKw4FpnpCm1so3FsgqvyukEzm6kAuEjkVXZUFpI8Vg0MK10atnuTuDZB2mPfkpupQLXQajSRbba82vHXvQMem0ObfnHkVn4lhBBa22nfPSZ21V6ATDROYSJMj/KHjMKSAZaCL73gzpN9OaQjPLBAygAGbam3PwVvCsB1Nj7Gyz6lXtO7MTIkQTM3BtA5+S0sLTc8ACwGpMEzliAI77926GBVqUwDkmQDExc7x/hWhTbe1u+dNVWqdk2AJ2AuT7hPQqh4ABJdEZG2EdTrHelYBDhAIMTN4BKkx+XRsdyt0cEGAyczjrefC+yDVyCJgePl6wpuyRxiLfsVKu8Ra5iZ/J0QBidIj8qLsWXFzeW/vwVxQFr50WUH11XfXHhv+EBzzP6e5aJA2Wzi+qSrtI/p8v2STpAdRi2uPaaJdM3OvogZqv8g/uVmUmvHNeb9hvsiyvD/wCS/wDqCVVtQggCCf6tPYVz5wTh9knzsLMnEYZ5Y5oZtAuCqXCOG1aTnOcDcAWIJt4rog5OEfYlVBbMfE0nP1zgDbLKq1cD0P8AYuihRD+9WvlOPgVnODh3h/0IgwH+k97SuhLgnGif3GwMBtCNqf8A+lM4kNElrCeQNz0FltyFjfEHwy54DqIaXn+qDOurok2OnJdfx5Ll2ylHV0YvEuK56fZERmEb3P1iyz8DwurJeNQM7WusTFyYNvNaJ4YKPaP+8mbkFsjlGxWzi/hzFtovrvouYwUyTJbo8agAydu5d36Q/wDRy9X4je5pFWmx2axJD2+PZBvpcDZXOF8TLcvzsQTRyljBD5c7QhzQA57QCbm1+ayy4tZrA97LRwvw9WdeCDGriGwNYv8ApF+SbiM08Zxam8fLpl1RxGWSDTpi28iSYmwlczgaLm1O1yBPWe0PqFboYGo5zchD+1BeDLBGva5C+2y2qHw/h2N/9xWecoDSaYAFgG6mTqDeFLko6ZUeNvaFgnioHQQ0gSCcxaYvl7LCXPO0W2XRMw+GptaMZQxNHMAQ8ODmXG4DczD0IXO4zC0aZysBe0XBm4GxtoR03C9Q+Ha4xODY6szM6DTJdq4NJbJ5yB5yvM+dyviSlHplRSZ5zjqYoVHsbmc0Os6DEQCDbmPUqLMW2dY77fWCtzj/AAWmzEO+XLBYwNBYc1RqYAOFzPeEo88GlshySZjjEAVWgHskm40u30v9UTHY0U2mIJ2n6+CsVfh8OcDm05CD5hV6/wANF/6qpI00vE6a8lX5YexZIxMA9rg/9Re82vAAGpJ5n8K782pSbcgt/pJJ7rNstGnwNwJOZnQRYAaABSPC3R/w/Kyr8nG+2GSMHFcTa49hsbC8XO5Meq1eH4dlOnlzguNzBgTy7kLGfDjnPzNyC14t4q1R4fVa2MrD4/sk5wekybRNwE6z6+cKjxCXAQ2OW/sq67B1SLsb4OVZ3DqoNqYI/wBZv6q4OCd2DopYPBPMA2i4MeivtwDg7MTY233UThqn/Kd1hxj6p30qlpFS208vqqc14aBNB6fDINzKDjKeWozx9/VEGJqjVjtfTwCVXilQPa9tKCzeCZUJu9sbaNZnwu9wDm1qRBAIkwbjlCSps+PcWBEehSV5foMo+zXFJNvCRZpKTwV5VeiKJZUyi16clFCoYA9UQjmhlh2KWXmVLQUPUeBvCTKkpmtG6lHJKmwoZo6pw3nKhEFAq1jmygSddYgdT4aAFNQbChsV8x36IZG+aSe8BhA2Oqz8Jh67a3zOw/VpJe4kAtguAIABudlosquH/DnuePuAptxLv+U/+6n/AOS6YT5IdVRanJKvBsfDWAbiaTXBmY5nFsmIAOXzsSrnxU6ozDVDmqWaQWue5wM2iD0K5fEYnEgRh/mUzY5ctN93XmzgbiTaVncRxPE6lN1Oo6pkdrNGPXN0XqxbezbBj4FlCPmU6YD9LnNkIEdmdJ1nUdFmcd4+5hyMgu1JN47hpO8nyVvC4V9CgQ9ryRJLsoIkyZIDiY8FyeMwz8/85d2hAJzX5RMzstFsmUXF7VBG/EFXO10MOU2GWALRowtXSYDhdPEsdnc1j4tkfVIHInM86GLfRc7R4HW/VAHiJHhotThHGSc1EuGbaQGukcoAk623WHPGWDcNMqM/BtcL4NiKdRrSwZZA+YCCzLzvfwN16lw+qwU2tboBHkuR4ZxFjsvbF43ReF8V/wDVcwkC5ubC3VfLc3Ny8zSfg6FClY3xG4fxD/D/ALQs4BWsaSajiSJk6XFjseSD8td0YNKmcEtsGWJgw7+aJMC2iFDpVVQqGc3qngKWVO2lOqEmIgITlvJTeAEA0eRTegJFIPChkN7qApunZSAX5qRIQ3gi6iG3nmiwDFMI5qGaExd0RYBJSUA/p9UyVgW8nM+CkR4oTnEp2yLytzQln6FOKlre+aX0TF8CSYG/clQKLbpEhp+UzQhHH0j/AMZv0Um4ulH+9Z5hX+NnV9Pm/qTceqbILTP5TDEU/wDmMPiPypfxTR2s7TF9Qj8bJfxuVdxJcVwWWkXvc6m0btfldfSzbk8hC59+AqzLXY3uyz4TII8lrcV4k6oGTs8O8tFnYnjNQvDWuiQSfCLDz9F2QiooIQj5ZVfRxAu6riWbkfKzBvjKWHfXMEYis5p3GGJkdIBBuljKlcfqfImD3EHkeiw8JxTENqZGyGTE3jTy1Wij+ilGF9/8OtpcUxFMuLcVXaXRJOEN4EDbRR/2mxQd/wDOAJ/mw8E25FukLn8N8R4r5mU5g2/a7WwT0ePV3PDySHguZMn9MT9Vav0W8PZbxPG6w7Ir0nk3nJlaOYMhV2Cq91hQqO2a03N/5ZGbnF1q8N4xWIkNBvrJv6K5ieMuqMLXNg2IM6HUEFTlXgcoqX8rM/5VcjLUoPn+gXHX/BlYvER8sOdUYWvgtlzcubZrh1jWOS7zD8SzgZ5J5bD3zQuMfE1Cg3/1MpB0BEkxrA3QpGGKi7R5Zh6PJdJwSk9tRrw6MzC0ghzhIIAloIgkb9DzVnB8cwWJrBjaORziYIptAJibxvA5LdZwCiAOwJ6QIHO0LOUEzvlzvk42nFUWKFNxbJaRcg6xIMGDFxyPVSLhpKTeCMGUmo8ZTIAMNJ5HWR00UqTqLiQKgsSP0udprJZMG+i5uTha6PKcfQB9Qgp21NkV7GzDHh+9mvEXi4cAUqlITZc7g12LFj0ypZhuVVc8bX6Jw7mi6AmYMwmc2w5qDXAkwlkPNAqGJKcA7piCk1SFEckDUpywAaJF7uQTMxHNKv0KhyQh5Z0KR74U8vIpUFDeSSQYef1STxYYlw9wQ3uKJm6Jxqt3TKsGwHdTOHDxGxEHx1U7xoEejThUkF0ZeJ+HKNoDv7j90E/DdLm/zH4W68CVXeITk2jZfJ5V/JmMfhxmznx/0/8AihYvhDabZNQwSGizblxgDRbIIO6zMXXIryBamLEtN3uj9BzAfpJl0W5q+FOcqK+1yv8AkzI4xxA4YtpvqtdmE9kkhh/lc6B2t9FSHHTOlN/IkCfMarM+KaLnvzGS4xIIFrdLm83PquaIINtuS7nxrwZqR3buPAua11KC4wC0wLncFUv9pqdJzm5ahg/0bHu6LF4G57qtO7ndsQLlaOJ+Far6pOUNaTILzl1nnt1SSS0xmgPjOjuH/wBrSjM4vTeBUGctktjKNdTvba6wv9k3XLqtBu0ZnO/7WkequHhzqNEB0tNNxect5B0g6EGybrwxGzS4y1tmUngf6gE7OLZjPyyBoZde3h6rjK3G6pFnW7hb01Verj6jmgF7iOUpYNjuj0Ct8S0KY7Tmg8gS4+QXF8Zxj8TUL4OXRo3AHTrc/wCFn0KJN4lbfDcIC8dqBGYugkCACRM23+yuMMSXKyr8Nf8AyadrhxPk0r0T+Og+nvzXJspU/wCJpvp54EtOeJ/SQ0yNtua1cTj8vKZ18VnPvRvGf+PEv8e4q4UgwPymqcodsBGhI0k2nqsLgb61HOKFOW5g4w0mC4aTrsVLH8SOVosRl1HMEEC/uy1/hVph5m1rd8/uFHJKokQm+OWSKzMTVY4vH+9e4yz5dwI1B1LbCx5K4zi2JOtM/wBjlsGiptAhceb9HTH5soqsUZDeM1ZvTM/6Hpzxl29PzY/8LWYL++aLSpXmRH3TXJ+hfef9UYx444G7ADvZw+yf/wDuf0j1WxiSdT6HVU/nmdUPkrwH3L7gioePj+Vvn+yQ+IW/yj+4K4RIuk0DSPol+Reg+3DzBFI8ca4xlE6DtBWcpnRXGUmxEDyCA8RzU8lPZz83LHkqo0MWAjRItAgBD+YRqpMf4LFHMEDe9JIOSTCyxSYCOqOWgjuVAVSiuqwIv9lomSW2t0VkshZFKq6dVaGOPRaKSQB6hUQwzJVSri3Efj3dCOMdsffcocl6A1G0Vw3GsQTUqzlBzQIJiG2vO9l1eH4nZeZ8Zxj/AJ9TtAy8zIAvpcAQuz41bopE8aZa6DA6E3PMncrnBB1Mc1o1cWXA2FrAg2tyG6Fw+i06gawPuutvRoi7wvHsbUptbMlwbItE2t5rex9Ko2Q1755F7g3xvqsvDMpUYc4NBF+Z5wFdqcTZUaSSbiB1369y55d6LB1ME/KMuUvgWMxO9z4q5Xa/5BEkdh3Z2BF1VZxKmaWT5dYCIBztzTziFZxfE2ZWgOJBbvE+IB170qHZyX8a11ntE8xb0T4fBhzoB7OunLWFeOGpPbbLIG2vih4R4YXCTyjYjeOS3i0Qy7SoNpj9J7tZjeFPDSGu1IPaiIJDdjHMlt0B+JEE7nrsOZReFNBJExpF5uT9LBVJ0iUtkKVYzmAg8tb7JjXLyTKM/DQHdHH6kfdVmuZSEuc0mP0i6yRfQfNmAbeRB9+S6r4Vw/aNz+kd1518vquX4LWDzqJ7tB9zddj8P4eHE3sA0ja97rLl6E+jZdS9PJQygKbnCUI3XHRDYiL6I02smootRsK1Em0De2ypObey0Qq1QKZx0BW+XvJR2N0TMg+/FFyD0hRFIB2gqvXpq0AFCotGrQFWi06qVVo19ERzYQHNgaz3lYtUiRjPNOoliZZ7Cg4bH6hZQOKHvqmq33iEJuC1gjndadlqI78SoiuCh/wxGpJ19ynGH5pYUPBhQ+9rIVSnJ1UjQJaSLbIbntGs3sIvfl5KlY0hEAQJJ+68++ImO/iHlxN9C4ycugg7i0dF34cNYPKe5cxx/g01S8ADNtyyjnvK6fjyxbsVVs5IDrYIlJ7gLeKMeEvgnKYG3p6lTZw994FtCeZvp5FducWNNAsJgzVa85riNes7+ClR4e8GNPd1scPwbqVMwLuFyee33TPwznE338lzvkdv0TkY1XCEXUHPOkrercNI6+/39EB3ByILt+Xj78E1yexZmKxoB384UnVQdZnad+i0anDYm17Du3KzsTSja3uFtCSbGpWRNRskx4Lc+F6bXVCHERZ151B26xK52ROi1eBmKrZsHW6dPoqn0WuzdxtPsVHTcyfMu/Y+K5FtMj6ei7fidJrw2m3Q/qI5DklS4LTB0vp36wfIlYvmUNMUpKzH+H3hrxNswy/eT6Ls+GYiC50/qMADpaT3rLw3BmNMhptfzP0V+nhwB2bdFz8nJktCvRrHF77Sno1ws0vj6p24rkDHX3zWF0QbDaswiPrTobrHGKvqotrdbHwVqY6N5tW14Q6zwVlHEzHaTfNncxok5pkmjSqCYhJzzOizmPvMmyO2t1UZeALbD0hEYLqtTxN4VkVReVpGSGNVpzuq2IgKxWxAiyz6j5KnkcQsD/EjkkmNNJYaJ2HFcSiHKRpqhtoSZJt+VP5ZGlz79U4po0i2Jxj39PNRr5iLbDa0ogYZkm06HbvRcwM2Hj5+Cotv2VaAJbMe+5FkGBoZuQiVKwjv1/KhmMWPn7uqqiUDq0fUoeIw7TsOfio4/FfLAMOJJjs8+vRQGJmJF723/YKXdaCSdAq9JoAETf1VccPba0AaBaNGsCJ8vtH1RHRc6/W+yMqIoyn8Ouh1OHQVsPfI3B7kLITE6+qM2KjO/g+fOUalg2k35eEK6Kd9I+qg2gA7X8JWysTNr8NbcEa/S0qlV+GQ4mQY3H0K6I0NIPv3KKWQRfvVxm15FjRy7vhVpDRBABnvEeh08lZZwNgItpl8IAH2+i2K5NtN7eiG4OmwJPhAgbyqfI/ZVWUG8JLScsXvr5/dWxhDG0qywnKJAHjt/hRvf37/AHWbeyXGgYon09E2XmVYa4pVsMHCbe9lNiSAin17khyI9lEGHA3PcllAPkmmUDcwTYdFCng9ZJ1tKPJM3HO/v3Cb5biYTex7GbhwLyphgHNAbmzc7dUZwMAjZQ2yWRNQHmphsSmzkHRTlStksYv8UZlSbFRpUrapsw9FV0hWJ9SFVNYkozjuhOdy93WbdiscVUkwcEkqQ7LrqYmd05cO4KDRuhOpmPVW8vJorLD520TliCynIsb/AHUahIA6lNWMM94jknZUHSdul4VTEUCSSDYpm4dwkg2Ikg8/8I2vItl51Mb+vNBZg2h09Z6ae7KDKlt+Snnk96VsLEMO0SQN59hMR+VN1XdSe8Qi77AE52nQ/t6qLqt7Trvr0Uq78u1+SAaYdB3VbHTDG9+Zgfc9yg6mQpUj1Pv/AApvBKA0DqAxayGKpE73gIxmY2lNEE2t7lT10IVB9rhELO0Le+7dO0mwg81L5m/v3dU5DyGc2Z2B801SnNx793SbVk+Cd0TqjKxN2AbhnHeOhUm0TETry9+5RBUSGlp0+6FQJqiLIAi5+qd1DyhMWHbTVKtW7IM25+mieS8DtEcg1AF5PsJnVNzYIVCvMRzI+/3RXtvzi356KkmFtkXs3UgZ3Hcp5rd3h0lNToXn6GyMQsk7X9rKD90Z7+nVVBV7R1UuvBMmEjnZRqNBvuUJ+Iup06wPdzUNbIockRqmayI7/IpFohIUoMgzZKhUMWcpSS+W480lQFo1+zI5np7umzz76pJJs2ZFhLT6+MWSvz5e/JJJTYkwlewCGa0jvH7pkk3tjZHNt75pqj4/KSSi9GZIsPoCiUtYSSVIbI1MMCJJ9yi/LDQLDRJJaPRd6AOGXwObyUqVVtzeITJKV2C6CwOQ5J3k+WiSSKJZCniTPWPoivddJJT4EDAFzHVMHCdLe5SSTbAQbBTfNgW9+7JJIAXzLenmosEiDokkkhD08DpB0uPOCiPpEJJLW9GiG+WBBnw+qTDB9+90klDZUlQ4Ii6iQPfMJJJ0Zg61EOTNYBZJJQ2XimhngSeSdxGgTpJthKKSsaepSSSTozP/2Q=="/>
          <p:cNvSpPr>
            <a:spLocks noChangeAspect="1" noChangeArrowheads="1"/>
          </p:cNvSpPr>
          <p:nvPr/>
        </p:nvSpPr>
        <p:spPr bwMode="auto">
          <a:xfrm>
            <a:off x="1587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072" name="AutoShape 16" descr="data:image/jpeg;base64,/9j/4AAQSkZJRgABAQAAAQABAAD/2wCEAAkGBhQSERUUExMUFRUWGBwVGRgYGBcYFxkaFxccGBgaGhgaHCYeGBojGhYVHy8gIycpLCwsGB4xNTAqNSYrLCkBCQoKDgwOGg8PGikfHxwpKSksKSksKSwpLCwpKSwpKSwpLCwpKSwpKSwsLCwsLCksKSkpLCksLikpKSkpLCw1Kf/AABEIALcBEwMBIgACEQEDEQH/xAAbAAABBQEBAAAAAAAAAAAAAAADAAECBAUGB//EAEAQAAEDAgQDBgUCBQEHBQEAAAEAAhEDIQQSMUEFUWEicYGRofAGE7HB0TLhFFJikvFyFjNDU4Ky0iMkNEKiFf/EABoBAAMBAQEBAAAAAAAAAAAAAAABAgMEBQb/xAAmEQACAgICAgICAgMAAAAAAAAAAQIREiEDMUFRBBQTYUJSI3Gh/9oADAMBAAIRAxEAPwCu2rCmKo1lVgOUDe6mNb/suYoslwdrHkquOwYAJBNtNr7eH0R2sBEHz/dBrUjpMg2TEHwQBA5lrgZ5mPvNxzQsK/fLoWgX3MOk+FvNUmvcy43JaenuytscCXCdog2mBfyB1TyoVFus75hc4CGDUjV2UaC2k+eiNh+y3NbK03mJJBm1u7vKzaddzaIvrEDxB9UfDuIuTeCO6fzfxVZCxLlJhaA91jl8hy7ySpfwz3XtGsTf8R9VU/iy4NnYCPz3orOJkdkkWU5BiSp1oMQBbWdfFSZiSwZXwQbg994PVUcRcZp0sOsnS3hdWW1gWwb20SyFSASCYMCBad4P3tdJtdxDmiTAueTf87+KDjaZaBYlg82yNjy+iDgazsz2jXSeY3PPkk2UjXw9ItEZo38bab7KWPcA3kUKlWd3u0nl75KniMaM1yLd+tvynk+gosV6lhBIAj67cjugMrnadfqfVV3YmZmTtsLkfYeV0ZgSRQf5kCQJPep4Z0tuYAOvM+Kp16kDedgFHDZoE2+6fRJdETYdVL5oOpNt9+9SGIYLEHvsgYiiDJZ3318NvDRLQbHzdoieoI/G2qr4p2Uls8vqqFTEG8XPIiO8qZMgknk6fd0MZcwlexJNucSdNh4qzhJAk2H21t91m0nwD1M+HhzN0v4kkATbprba6EI0HVGudIkDa/h770zRBMXnwsqeHZIvJ5xo0c+RKVXEgnSIjXz8471Mk5DWixVxM9E7aojf371VGi/MYHr6qyCY0HfME7cklFJCbYT5wHMeE/VFwtTMZIHK4E21+yC8G2lgOcd87p3NJIOUd+/0lUtAzQqU2HRv2+hCq1qQgQCDM6n3Hehsc8EgOBMxcfgyp1KNTNObaLAAeOs+aq9E1QM0Ts4/2hJO9jyf0+UflJSOwEHcKYsOpVgcMPUd5H22RaeAIIt4yjIMikAYtdJoLjA1GxWh/Bka266+wqBouc7s/qG4MR5jTonF30O7KXGcE9n6puMwsQCRrrqi4jBvFIOg5TlDTpd0b9xS4pxAvZ8t7crmE2MnUbHkfwrFfFNfTo0srmgZXOvMwBBhUFARQOawLmtgix0iATyVg1gGxvtPPn3JmY6nTL6nbMuAaOYi5N73kwq9Q/8A3cIOwBs0flJoC7QhrRbbv+icvlQYQRbx3Uj0CkdldzZkOmNfwU9GoW9R6iUsU4mJAgawD5HmLJF0iANEMRYFRZuEqZHVOroBN9OnQFEDXA68/Dpp9d1WNYSYiZnu70DLb8UA3mBc5nGBPMeGiym8UpkxlJ/foocYrtawAf8A2Mm17afVYBqXlbRhqwO4wzREjTZHawncjmB+Vn8Jefksi/ZudvPn0CtuG2Y8oAifFYvsZIULk22ElPMaqWeyC5ym2AnXhIUnRYJ2jwhTNSJR0Iz69IjlzkHwiEJot2Tbny356wrteDyF7khUMmWZ0dJt01ttpsrEEwj+1ldrEg85m/RSpgAEPIbB56+PfsmqvbBdLZ19EIOJeXOcItt0OykZbZigPpyH4Km+r2YLf1Q42iY079FnYYnO4mQDcE+tuStVZI3jlb1RQB6NebgR15+O6PIHeFmfxcdkXPOPfRTYydXT4/ZKgsvzmGv3RKTQOqohrpgAx76IrA7dMVlurVFtov5KqeIkSCjMoyrFPCs1Iv1RaJaM1uMtuktX+HZ7CSM16FTND53SPP8ACDVxgBtBPIaqQwzz/vXBn9Lbu8eqJSw7R+hgHV2vvyUVXYqKNapUIiA0Hc6onDWFtiLOi8Rvpfn91fFPmT4W+iZ9Bp695P3SzoadGT8T4KGl7mxBAFxNzpbb8LEw3a7Au5xDR0AufBaPGKYIc5okMB1/mNjljWBueazeE4RznmBcidpaDab2k8ui0UvJVm3w+qz59MPg06THNAixfcja8Oy67johcSLCGEZg7K0PJOrjMkeEKOPweQMgEQeY08FVxTgQRPLXxVqeRL2Go2ba9tz1UvnxELKZiSBHXZHdXjlcSqxYJl3E1xY2ki6FSfHcs2rWcbctJ5J2sdykap4CyNRzjFtOeo6ys1rYqOnUwe/ZW2UXuNrX/VpAHXluq5x7GwcxqOvrppOnWwv1RGDZSdmtwrg9Kq1zqjSckNgwW3kkd5tcIWP+GKDmkZWsdc5mgsA77kO8lPEcYfko0oAuG7NEkyBPOZE81bq4x9eoWBmRgBsRcAC7nE3BsSdkqaN4tUZHB6bW0RfQkdsRIzaiCeYsruIpHWyA6vnwZe1sOac455NBf/SfRC4ZxSkSBVDsot2dTH2unLjtWjKw4FpnpCm1so3FsgqvyukEzm6kAuEjkVXZUFpI8Vg0MK10atnuTuDZB2mPfkpupQLXQajSRbba82vHXvQMem0ObfnHkVn4lhBBa22nfPSZ21V6ATDROYSJMj/KHjMKSAZaCL73gzpN9OaQjPLBAygAGbam3PwVvCsB1Nj7Gyz6lXtO7MTIkQTM3BtA5+S0sLTc8ACwGpMEzliAI77926GBVqUwDkmQDExc7x/hWhTbe1u+dNVWqdk2AJ2AuT7hPQqh4ABJdEZG2EdTrHelYBDhAIMTN4BKkx+XRsdyt0cEGAyczjrefC+yDVyCJgePl6wpuyRxiLfsVKu8Ra5iZ/J0QBidIj8qLsWXFzeW/vwVxQFr50WUH11XfXHhv+EBzzP6e5aJA2Wzi+qSrtI/p8v2STpAdRi2uPaaJdM3OvogZqv8g/uVmUmvHNeb9hvsiyvD/wCS/wDqCVVtQggCCf6tPYVz5wTh9knzsLMnEYZ5Y5oZtAuCqXCOG1aTnOcDcAWIJt4rog5OEfYlVBbMfE0nP1zgDbLKq1cD0P8AYuihRD+9WvlOPgVnODh3h/0IgwH+k97SuhLgnGif3GwMBtCNqf8A+lM4kNElrCeQNz0FltyFjfEHwy54DqIaXn+qDOurok2OnJdfx5Ll2ylHV0YvEuK56fZERmEb3P1iyz8DwurJeNQM7WusTFyYNvNaJ4YKPaP+8mbkFsjlGxWzi/hzFtovrvouYwUyTJbo8agAydu5d36Q/wDRy9X4je5pFWmx2axJD2+PZBvpcDZXOF8TLcvzsQTRyljBD5c7QhzQA57QCbm1+ayy4tZrA97LRwvw9WdeCDGriGwNYv8ApF+SbiM08Zxam8fLpl1RxGWSDTpi28iSYmwlczgaLm1O1yBPWe0PqFboYGo5zchD+1BeDLBGva5C+2y2qHw/h2N/9xWecoDSaYAFgG6mTqDeFLko6ZUeNvaFgnioHQQ0gSCcxaYvl7LCXPO0W2XRMw+GptaMZQxNHMAQ8ODmXG4DczD0IXO4zC0aZysBe0XBm4GxtoR03C9Q+Ha4xODY6szM6DTJdq4NJbJ5yB5yvM+dyviSlHplRSZ5zjqYoVHsbmc0Os6DEQCDbmPUqLMW2dY77fWCtzj/AAWmzEO+XLBYwNBYc1RqYAOFzPeEo88GlshySZjjEAVWgHskm40u30v9UTHY0U2mIJ2n6+CsVfh8OcDm05CD5hV6/wANF/6qpI00vE6a8lX5YexZIxMA9rg/9Re82vAAGpJ5n8K782pSbcgt/pJJ7rNstGnwNwJOZnQRYAaABSPC3R/w/Kyr8nG+2GSMHFcTa49hsbC8XO5Meq1eH4dlOnlzguNzBgTy7kLGfDjnPzNyC14t4q1R4fVa2MrD4/sk5wekybRNwE6z6+cKjxCXAQ2OW/sq67B1SLsb4OVZ3DqoNqYI/wBZv6q4OCd2DopYPBPMA2i4MeivtwDg7MTY233UThqn/Kd1hxj6p30qlpFS208vqqc14aBNB6fDINzKDjKeWozx9/VEGJqjVjtfTwCVXilQPa9tKCzeCZUJu9sbaNZnwu9wDm1qRBAIkwbjlCSps+PcWBEehSV5foMo+zXFJNvCRZpKTwV5VeiKJZUyi16clFCoYA9UQjmhlh2KWXmVLQUPUeBvCTKkpmtG6lHJKmwoZo6pw3nKhEFAq1jmygSddYgdT4aAFNQbChsV8x36IZG+aSe8BhA2Oqz8Jh67a3zOw/VpJe4kAtguAIABudlosquH/DnuePuAptxLv+U/+6n/AOS6YT5IdVRanJKvBsfDWAbiaTXBmY5nFsmIAOXzsSrnxU6ozDVDmqWaQWue5wM2iD0K5fEYnEgRh/mUzY5ctN93XmzgbiTaVncRxPE6lN1Oo6pkdrNGPXN0XqxbezbBj4FlCPmU6YD9LnNkIEdmdJ1nUdFmcd4+5hyMgu1JN47hpO8nyVvC4V9CgQ9ryRJLsoIkyZIDiY8FyeMwz8/85d2hAJzX5RMzstFsmUXF7VBG/EFXO10MOU2GWALRowtXSYDhdPEsdnc1j4tkfVIHInM86GLfRc7R4HW/VAHiJHhotThHGSc1EuGbaQGukcoAk623WHPGWDcNMqM/BtcL4NiKdRrSwZZA+YCCzLzvfwN16lw+qwU2tboBHkuR4ZxFjsvbF43ReF8V/wDVcwkC5ubC3VfLc3Ny8zSfg6FClY3xG4fxD/D/ALQs4BWsaSajiSJk6XFjseSD8td0YNKmcEtsGWJgw7+aJMC2iFDpVVQqGc3qngKWVO2lOqEmIgITlvJTeAEA0eRTegJFIPChkN7qApunZSAX5qRIQ3gi6iG3nmiwDFMI5qGaExd0RYBJSUA/p9UyVgW8nM+CkR4oTnEp2yLytzQln6FOKlre+aX0TF8CSYG/clQKLbpEhp+UzQhHH0j/AMZv0Um4ulH+9Z5hX+NnV9Pm/qTceqbILTP5TDEU/wDmMPiPypfxTR2s7TF9Qj8bJfxuVdxJcVwWWkXvc6m0btfldfSzbk8hC59+AqzLXY3uyz4TII8lrcV4k6oGTs8O8tFnYnjNQvDWuiQSfCLDz9F2QiooIQj5ZVfRxAu6riWbkfKzBvjKWHfXMEYis5p3GGJkdIBBuljKlcfqfImD3EHkeiw8JxTENqZGyGTE3jTy1Wij+ilGF9/8OtpcUxFMuLcVXaXRJOEN4EDbRR/2mxQd/wDOAJ/mw8E25FukLn8N8R4r5mU5g2/a7WwT0ePV3PDySHguZMn9MT9Vav0W8PZbxPG6w7Ir0nk3nJlaOYMhV2Cq91hQqO2a03N/5ZGbnF1q8N4xWIkNBvrJv6K5ieMuqMLXNg2IM6HUEFTlXgcoqX8rM/5VcjLUoPn+gXHX/BlYvER8sOdUYWvgtlzcubZrh1jWOS7zD8SzgZ5J5bD3zQuMfE1Cg3/1MpB0BEkxrA3QpGGKi7R5Zh6PJdJwSk9tRrw6MzC0ghzhIIAloIgkb9DzVnB8cwWJrBjaORziYIptAJibxvA5LdZwCiAOwJ6QIHO0LOUEzvlzvk42nFUWKFNxbJaRcg6xIMGDFxyPVSLhpKTeCMGUmo8ZTIAMNJ5HWR00UqTqLiQKgsSP0udprJZMG+i5uTha6PKcfQB9Qgp21NkV7GzDHh+9mvEXi4cAUqlITZc7g12LFj0ypZhuVVc8bX6Jw7mi6AmYMwmc2w5qDXAkwlkPNAqGJKcA7piCk1SFEckDUpywAaJF7uQTMxHNKv0KhyQh5Z0KR74U8vIpUFDeSSQYef1STxYYlw9wQ3uKJm6Jxqt3TKsGwHdTOHDxGxEHx1U7xoEejThUkF0ZeJ+HKNoDv7j90E/DdLm/zH4W68CVXeITk2jZfJ5V/JmMfhxmznx/0/8AihYvhDabZNQwSGizblxgDRbIIO6zMXXIryBamLEtN3uj9BzAfpJl0W5q+FOcqK+1yv8AkzI4xxA4YtpvqtdmE9kkhh/lc6B2t9FSHHTOlN/IkCfMarM+KaLnvzGS4xIIFrdLm83PquaIINtuS7nxrwZqR3buPAua11KC4wC0wLncFUv9pqdJzm5ahg/0bHu6LF4G57qtO7ndsQLlaOJ+Far6pOUNaTILzl1nnt1SSS0xmgPjOjuH/wBrSjM4vTeBUGctktjKNdTvba6wv9k3XLqtBu0ZnO/7WkequHhzqNEB0tNNxect5B0g6EGybrwxGzS4y1tmUngf6gE7OLZjPyyBoZde3h6rjK3G6pFnW7hb01Verj6jmgF7iOUpYNjuj0Ct8S0KY7Tmg8gS4+QXF8Zxj8TUL4OXRo3AHTrc/wCFn0KJN4lbfDcIC8dqBGYugkCACRM23+yuMMSXKyr8Nf8AyadrhxPk0r0T+Og+nvzXJspU/wCJpvp54EtOeJ/SQ0yNtua1cTj8vKZ18VnPvRvGf+PEv8e4q4UgwPymqcodsBGhI0k2nqsLgb61HOKFOW5g4w0mC4aTrsVLH8SOVosRl1HMEEC/uy1/hVph5m1rd8/uFHJKokQm+OWSKzMTVY4vH+9e4yz5dwI1B1LbCx5K4zi2JOtM/wBjlsGiptAhceb9HTH5soqsUZDeM1ZvTM/6Hpzxl29PzY/8LWYL++aLSpXmRH3TXJ+hfef9UYx444G7ADvZw+yf/wDuf0j1WxiSdT6HVU/nmdUPkrwH3L7gioePj+Vvn+yQ+IW/yj+4K4RIuk0DSPol+Reg+3DzBFI8ca4xlE6DtBWcpnRXGUmxEDyCA8RzU8lPZz83LHkqo0MWAjRItAgBD+YRqpMf4LFHMEDe9JIOSTCyxSYCOqOWgjuVAVSiuqwIv9lomSW2t0VkshZFKq6dVaGOPRaKSQB6hUQwzJVSri3Efj3dCOMdsffcocl6A1G0Vw3GsQTUqzlBzQIJiG2vO9l1eH4nZeZ8Zxj/AJ9TtAy8zIAvpcAQuz41bopE8aZa6DA6E3PMncrnBB1Mc1o1cWXA2FrAg2tyG6Fw+i06gawPuutvRoi7wvHsbUptbMlwbItE2t5rex9Ko2Q1755F7g3xvqsvDMpUYc4NBF+Z5wFdqcTZUaSSbiB1369y55d6LB1ME/KMuUvgWMxO9z4q5Xa/5BEkdh3Z2BF1VZxKmaWT5dYCIBztzTziFZxfE2ZWgOJBbvE+IB170qHZyX8a11ntE8xb0T4fBhzoB7OunLWFeOGpPbbLIG2vih4R4YXCTyjYjeOS3i0Qy7SoNpj9J7tZjeFPDSGu1IPaiIJDdjHMlt0B+JEE7nrsOZReFNBJExpF5uT9LBVJ0iUtkKVYzmAg8tb7JjXLyTKM/DQHdHH6kfdVmuZSEuc0mP0i6yRfQfNmAbeRB9+S6r4Vw/aNz+kd1518vquX4LWDzqJ7tB9zddj8P4eHE3sA0ja97rLl6E+jZdS9PJQygKbnCUI3XHRDYiL6I02smootRsK1Em0De2ypObey0Qq1QKZx0BW+XvJR2N0TMg+/FFyD0hRFIB2gqvXpq0AFCotGrQFWi06qVVo19ERzYQHNgaz3lYtUiRjPNOoliZZ7Cg4bH6hZQOKHvqmq33iEJuC1gjndadlqI78SoiuCh/wxGpJ19ynGH5pYUPBhQ+9rIVSnJ1UjQJaSLbIbntGs3sIvfl5KlY0hEAQJJ+68++ImO/iHlxN9C4ycugg7i0dF34cNYPKe5cxx/g01S8ADNtyyjnvK6fjyxbsVVs5IDrYIlJ7gLeKMeEvgnKYG3p6lTZw994FtCeZvp5FducWNNAsJgzVa85riNes7+ClR4e8GNPd1scPwbqVMwLuFyee33TPwznE338lzvkdv0TkY1XCEXUHPOkrercNI6+/39EB3ByILt+Xj78E1yexZmKxoB384UnVQdZnad+i0anDYm17Du3KzsTSja3uFtCSbGpWRNRskx4Lc+F6bXVCHERZ151B26xK52ROi1eBmKrZsHW6dPoqn0WuzdxtPsVHTcyfMu/Y+K5FtMj6ei7fidJrw2m3Q/qI5DklS4LTB0vp36wfIlYvmUNMUpKzH+H3hrxNswy/eT6Ls+GYiC50/qMADpaT3rLw3BmNMhptfzP0V+nhwB2bdFz8nJktCvRrHF77Sno1ws0vj6p24rkDHX3zWF0QbDaswiPrTobrHGKvqotrdbHwVqY6N5tW14Q6zwVlHEzHaTfNncxok5pkmjSqCYhJzzOizmPvMmyO2t1UZeALbD0hEYLqtTxN4VkVReVpGSGNVpzuq2IgKxWxAiyz6j5KnkcQsD/EjkkmNNJYaJ2HFcSiHKRpqhtoSZJt+VP5ZGlz79U4po0i2Jxj39PNRr5iLbDa0ogYZkm06HbvRcwM2Hj5+Cotv2VaAJbMe+5FkGBoZuQiVKwjv1/KhmMWPn7uqqiUDq0fUoeIw7TsOfio4/FfLAMOJJjs8+vRQGJmJF723/YKXdaCSdAq9JoAETf1VccPba0AaBaNGsCJ8vtH1RHRc6/W+yMqIoyn8Ouh1OHQVsPfI3B7kLITE6+qM2KjO/g+fOUalg2k35eEK6Kd9I+qg2gA7X8JWysTNr8NbcEa/S0qlV+GQ4mQY3H0K6I0NIPv3KKWQRfvVxm15FjRy7vhVpDRBABnvEeh08lZZwNgItpl8IAH2+i2K5NtN7eiG4OmwJPhAgbyqfI/ZVWUG8JLScsXvr5/dWxhDG0qywnKJAHjt/hRvf37/AHWbeyXGgYon09E2XmVYa4pVsMHCbe9lNiSAin17khyI9lEGHA3PcllAPkmmUDcwTYdFCng9ZJ1tKPJM3HO/v3Cb5biYTex7GbhwLyphgHNAbmzc7dUZwMAjZQ2yWRNQHmphsSmzkHRTlStksYv8UZlSbFRpUrapsw9FV0hWJ9SFVNYkozjuhOdy93WbdiscVUkwcEkqQ7LrqYmd05cO4KDRuhOpmPVW8vJorLD520TliCynIsb/AHUahIA6lNWMM94jknZUHSdul4VTEUCSSDYpm4dwkg2Ikg8/8I2vItl51Mb+vNBZg2h09Z6ae7KDKlt+Snnk96VsLEMO0SQN59hMR+VN1XdSe8Qi77AE52nQ/t6qLqt7Trvr0Uq78u1+SAaYdB3VbHTDG9+Zgfc9yg6mQpUj1Pv/AApvBKA0DqAxayGKpE73gIxmY2lNEE2t7lT10IVB9rhELO0Le+7dO0mwg81L5m/v3dU5DyGc2Z2B801SnNx793SbVk+Cd0TqjKxN2AbhnHeOhUm0TETry9+5RBUSGlp0+6FQJqiLIAi5+qd1DyhMWHbTVKtW7IM25+mieS8DtEcg1AF5PsJnVNzYIVCvMRzI+/3RXtvzi356KkmFtkXs3UgZ3Hcp5rd3h0lNToXn6GyMQsk7X9rKD90Z7+nVVBV7R1UuvBMmEjnZRqNBvuUJ+Iup06wPdzUNbIockRqmayI7/IpFohIUoMgzZKhUMWcpSS+W480lQFo1+zI5np7umzz76pJJs2ZFhLT6+MWSvz5e/JJJTYkwlewCGa0jvH7pkk3tjZHNt75pqj4/KSSi9GZIsPoCiUtYSSVIbI1MMCJJ9yi/LDQLDRJJaPRd6AOGXwObyUqVVtzeITJKV2C6CwOQ5J3k+WiSSKJZCniTPWPoivddJJT4EDAFzHVMHCdLe5SSTbAQbBTfNgW9+7JJIAXzLenmosEiDokkkhD08DpB0uPOCiPpEJJLW9GiG+WBBnw+qTDB9+90klDZUlQ4Ii6iQPfMJJJ0Zg61EOTNYBZJJQ2XimhngSeSdxGgTpJthKKSsaepSSSTozP/2Q=="/>
          <p:cNvSpPr>
            <a:spLocks noChangeAspect="1" noChangeArrowheads="1"/>
          </p:cNvSpPr>
          <p:nvPr/>
        </p:nvSpPr>
        <p:spPr bwMode="auto">
          <a:xfrm>
            <a:off x="1587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074" name="AutoShape 18" descr="data:image/jpeg;base64,/9j/4AAQSkZJRgABAQAAAQABAAD/2wCEAAkGBhQSERUUExMUFRUWGBwVGRgYGBcYFxkaFxccGBgaGhgaHCYeGBojGhYVHy8gIycpLCwsGB4xNTAqNSYrLCkBCQoKDgwOGg8PGikfHxwpKSksKSksKSwpLCwpKSwpKSwpLCwpKSwpKSwsLCwsLCksKSkpLCksLikpKSkpLCw1Kf/AABEIALcBEwMBIgACEQEDEQH/xAAbAAABBQEBAAAAAAAAAAAAAAADAAECBAUGB//EAEAQAAEDAgQDBgUCBQEHBQEAAAEAAhEDIQQSMUEFUWEicYGRofAGE7HB0TLhFFJikvFyFjNDU4Ky0iMkNEKiFf/EABoBAAMBAQEBAAAAAAAAAAAAAAABAgMEBQb/xAAmEQACAgICAgICAgMAAAAAAAAAAQIREiEDMUFRBBQTYUJSI3Gh/9oADAMBAAIRAxEAPwCu2rCmKo1lVgOUDe6mNb/suYoslwdrHkquOwYAJBNtNr7eH0R2sBEHz/dBrUjpMg2TEHwQBA5lrgZ5mPvNxzQsK/fLoWgX3MOk+FvNUmvcy43JaenuytscCXCdog2mBfyB1TyoVFus75hc4CGDUjV2UaC2k+eiNh+y3NbK03mJJBm1u7vKzaddzaIvrEDxB9UfDuIuTeCO6fzfxVZCxLlJhaA91jl8hy7ySpfwz3XtGsTf8R9VU/iy4NnYCPz3orOJkdkkWU5BiSp1oMQBbWdfFSZiSwZXwQbg994PVUcRcZp0sOsnS3hdWW1gWwb20SyFSASCYMCBad4P3tdJtdxDmiTAueTf87+KDjaZaBYlg82yNjy+iDgazsz2jXSeY3PPkk2UjXw9ItEZo38bab7KWPcA3kUKlWd3u0nl75KniMaM1yLd+tvynk+gosV6lhBIAj67cjugMrnadfqfVV3YmZmTtsLkfYeV0ZgSRQf5kCQJPep4Z0tuYAOvM+Kp16kDedgFHDZoE2+6fRJdETYdVL5oOpNt9+9SGIYLEHvsgYiiDJZ3318NvDRLQbHzdoieoI/G2qr4p2Uls8vqqFTEG8XPIiO8qZMgknk6fd0MZcwlexJNucSdNh4qzhJAk2H21t91m0nwD1M+HhzN0v4kkATbprba6EI0HVGudIkDa/h770zRBMXnwsqeHZIvJ5xo0c+RKVXEgnSIjXz8471Mk5DWixVxM9E7aojf371VGi/MYHr6qyCY0HfME7cklFJCbYT5wHMeE/VFwtTMZIHK4E21+yC8G2lgOcd87p3NJIOUd+/0lUtAzQqU2HRv2+hCq1qQgQCDM6n3Hehsc8EgOBMxcfgyp1KNTNObaLAAeOs+aq9E1QM0Ts4/2hJO9jyf0+UflJSOwEHcKYsOpVgcMPUd5H22RaeAIIt4yjIMikAYtdJoLjA1GxWh/Bka266+wqBouc7s/qG4MR5jTonF30O7KXGcE9n6puMwsQCRrrqi4jBvFIOg5TlDTpd0b9xS4pxAvZ8t7crmE2MnUbHkfwrFfFNfTo0srmgZXOvMwBBhUFARQOawLmtgix0iATyVg1gGxvtPPn3JmY6nTL6nbMuAaOYi5N73kwq9Q/8A3cIOwBs0flJoC7QhrRbbv+icvlQYQRbx3Uj0CkdldzZkOmNfwU9GoW9R6iUsU4mJAgawD5HmLJF0iANEMRYFRZuEqZHVOroBN9OnQFEDXA68/Dpp9d1WNYSYiZnu70DLb8UA3mBc5nGBPMeGiym8UpkxlJ/foocYrtawAf8A2Mm17afVYBqXlbRhqwO4wzREjTZHawncjmB+Vn8Jefksi/ZudvPn0CtuG2Y8oAifFYvsZIULk22ElPMaqWeyC5ym2AnXhIUnRYJ2jwhTNSJR0Iz69IjlzkHwiEJot2Tbny356wrteDyF7khUMmWZ0dJt01ttpsrEEwj+1ldrEg85m/RSpgAEPIbB56+PfsmqvbBdLZ19EIOJeXOcItt0OykZbZigPpyH4Km+r2YLf1Q42iY079FnYYnO4mQDcE+tuStVZI3jlb1RQB6NebgR15+O6PIHeFmfxcdkXPOPfRTYydXT4/ZKgsvzmGv3RKTQOqohrpgAx76IrA7dMVlurVFtov5KqeIkSCjMoyrFPCs1Iv1RaJaM1uMtuktX+HZ7CSM16FTND53SPP8ACDVxgBtBPIaqQwzz/vXBn9Lbu8eqJSw7R+hgHV2vvyUVXYqKNapUIiA0Hc6onDWFtiLOi8Rvpfn91fFPmT4W+iZ9Bp695P3SzoadGT8T4KGl7mxBAFxNzpbb8LEw3a7Au5xDR0AufBaPGKYIc5okMB1/mNjljWBueazeE4RznmBcidpaDab2k8ui0UvJVm3w+qz59MPg06THNAixfcja8Oy67johcSLCGEZg7K0PJOrjMkeEKOPweQMgEQeY08FVxTgQRPLXxVqeRL2Go2ba9tz1UvnxELKZiSBHXZHdXjlcSqxYJl3E1xY2ki6FSfHcs2rWcbctJ5J2sdykap4CyNRzjFtOeo6ys1rYqOnUwe/ZW2UXuNrX/VpAHXluq5x7GwcxqOvrppOnWwv1RGDZSdmtwrg9Kq1zqjSckNgwW3kkd5tcIWP+GKDmkZWsdc5mgsA77kO8lPEcYfko0oAuG7NEkyBPOZE81bq4x9eoWBmRgBsRcAC7nE3BsSdkqaN4tUZHB6bW0RfQkdsRIzaiCeYsruIpHWyA6vnwZe1sOac455NBf/SfRC4ZxSkSBVDsot2dTH2unLjtWjKw4FpnpCm1so3FsgqvyukEzm6kAuEjkVXZUFpI8Vg0MK10atnuTuDZB2mPfkpupQLXQajSRbba82vHXvQMem0ObfnHkVn4lhBBa22nfPSZ21V6ATDROYSJMj/KHjMKSAZaCL73gzpN9OaQjPLBAygAGbam3PwVvCsB1Nj7Gyz6lXtO7MTIkQTM3BtA5+S0sLTc8ACwGpMEzliAI77926GBVqUwDkmQDExc7x/hWhTbe1u+dNVWqdk2AJ2AuT7hPQqh4ABJdEZG2EdTrHelYBDhAIMTN4BKkx+XRsdyt0cEGAyczjrefC+yDVyCJgePl6wpuyRxiLfsVKu8Ra5iZ/J0QBidIj8qLsWXFzeW/vwVxQFr50WUH11XfXHhv+EBzzP6e5aJA2Wzi+qSrtI/p8v2STpAdRi2uPaaJdM3OvogZqv8g/uVmUmvHNeb9hvsiyvD/wCS/wDqCVVtQggCCf6tPYVz5wTh9knzsLMnEYZ5Y5oZtAuCqXCOG1aTnOcDcAWIJt4rog5OEfYlVBbMfE0nP1zgDbLKq1cD0P8AYuihRD+9WvlOPgVnODh3h/0IgwH+k97SuhLgnGif3GwMBtCNqf8A+lM4kNElrCeQNz0FltyFjfEHwy54DqIaXn+qDOurok2OnJdfx5Ll2ylHV0YvEuK56fZERmEb3P1iyz8DwurJeNQM7WusTFyYNvNaJ4YKPaP+8mbkFsjlGxWzi/hzFtovrvouYwUyTJbo8agAydu5d36Q/wDRy9X4je5pFWmx2axJD2+PZBvpcDZXOF8TLcvzsQTRyljBD5c7QhzQA57QCbm1+ayy4tZrA97LRwvw9WdeCDGriGwNYv8ApF+SbiM08Zxam8fLpl1RxGWSDTpi28iSYmwlczgaLm1O1yBPWe0PqFboYGo5zchD+1BeDLBGva5C+2y2qHw/h2N/9xWecoDSaYAFgG6mTqDeFLko6ZUeNvaFgnioHQQ0gSCcxaYvl7LCXPO0W2XRMw+GptaMZQxNHMAQ8ODmXG4DczD0IXO4zC0aZysBe0XBm4GxtoR03C9Q+Ha4xODY6szM6DTJdq4NJbJ5yB5yvM+dyviSlHplRSZ5zjqYoVHsbmc0Os6DEQCDbmPUqLMW2dY77fWCtzj/AAWmzEO+XLBYwNBYc1RqYAOFzPeEo88GlshySZjjEAVWgHskm40u30v9UTHY0U2mIJ2n6+CsVfh8OcDm05CD5hV6/wANF/6qpI00vE6a8lX5YexZIxMA9rg/9Re82vAAGpJ5n8K782pSbcgt/pJJ7rNstGnwNwJOZnQRYAaABSPC3R/w/Kyr8nG+2GSMHFcTa49hsbC8XO5Meq1eH4dlOnlzguNzBgTy7kLGfDjnPzNyC14t4q1R4fVa2MrD4/sk5wekybRNwE6z6+cKjxCXAQ2OW/sq67B1SLsb4OVZ3DqoNqYI/wBZv6q4OCd2DopYPBPMA2i4MeivtwDg7MTY233UThqn/Kd1hxj6p30qlpFS208vqqc14aBNB6fDINzKDjKeWozx9/VEGJqjVjtfTwCVXilQPa9tKCzeCZUJu9sbaNZnwu9wDm1qRBAIkwbjlCSps+PcWBEehSV5foMo+zXFJNvCRZpKTwV5VeiKJZUyi16clFCoYA9UQjmhlh2KWXmVLQUPUeBvCTKkpmtG6lHJKmwoZo6pw3nKhEFAq1jmygSddYgdT4aAFNQbChsV8x36IZG+aSe8BhA2Oqz8Jh67a3zOw/VpJe4kAtguAIABudlosquH/DnuePuAptxLv+U/+6n/AOS6YT5IdVRanJKvBsfDWAbiaTXBmY5nFsmIAOXzsSrnxU6ozDVDmqWaQWue5wM2iD0K5fEYnEgRh/mUzY5ctN93XmzgbiTaVncRxPE6lN1Oo6pkdrNGPXN0XqxbezbBj4FlCPmU6YD9LnNkIEdmdJ1nUdFmcd4+5hyMgu1JN47hpO8nyVvC4V9CgQ9ryRJLsoIkyZIDiY8FyeMwz8/85d2hAJzX5RMzstFsmUXF7VBG/EFXO10MOU2GWALRowtXSYDhdPEsdnc1j4tkfVIHInM86GLfRc7R4HW/VAHiJHhotThHGSc1EuGbaQGukcoAk623WHPGWDcNMqM/BtcL4NiKdRrSwZZA+YCCzLzvfwN16lw+qwU2tboBHkuR4ZxFjsvbF43ReF8V/wDVcwkC5ubC3VfLc3Ny8zSfg6FClY3xG4fxD/D/ALQs4BWsaSajiSJk6XFjseSD8td0YNKmcEtsGWJgw7+aJMC2iFDpVVQqGc3qngKWVO2lOqEmIgITlvJTeAEA0eRTegJFIPChkN7qApunZSAX5qRIQ3gi6iG3nmiwDFMI5qGaExd0RYBJSUA/p9UyVgW8nM+CkR4oTnEp2yLytzQln6FOKlre+aX0TF8CSYG/clQKLbpEhp+UzQhHH0j/AMZv0Um4ulH+9Z5hX+NnV9Pm/qTceqbILTP5TDEU/wDmMPiPypfxTR2s7TF9Qj8bJfxuVdxJcVwWWkXvc6m0btfldfSzbk8hC59+AqzLXY3uyz4TII8lrcV4k6oGTs8O8tFnYnjNQvDWuiQSfCLDz9F2QiooIQj5ZVfRxAu6riWbkfKzBvjKWHfXMEYis5p3GGJkdIBBuljKlcfqfImD3EHkeiw8JxTENqZGyGTE3jTy1Wij+ilGF9/8OtpcUxFMuLcVXaXRJOEN4EDbRR/2mxQd/wDOAJ/mw8E25FukLn8N8R4r5mU5g2/a7WwT0ePV3PDySHguZMn9MT9Vav0W8PZbxPG6w7Ir0nk3nJlaOYMhV2Cq91hQqO2a03N/5ZGbnF1q8N4xWIkNBvrJv6K5ieMuqMLXNg2IM6HUEFTlXgcoqX8rM/5VcjLUoPn+gXHX/BlYvER8sOdUYWvgtlzcubZrh1jWOS7zD8SzgZ5J5bD3zQuMfE1Cg3/1MpB0BEkxrA3QpGGKi7R5Zh6PJdJwSk9tRrw6MzC0ghzhIIAloIgkb9DzVnB8cwWJrBjaORziYIptAJibxvA5LdZwCiAOwJ6QIHO0LOUEzvlzvk42nFUWKFNxbJaRcg6xIMGDFxyPVSLhpKTeCMGUmo8ZTIAMNJ5HWR00UqTqLiQKgsSP0udprJZMG+i5uTha6PKcfQB9Qgp21NkV7GzDHh+9mvEXi4cAUqlITZc7g12LFj0ypZhuVVc8bX6Jw7mi6AmYMwmc2w5qDXAkwlkPNAqGJKcA7piCk1SFEckDUpywAaJF7uQTMxHNKv0KhyQh5Z0KR74U8vIpUFDeSSQYef1STxYYlw9wQ3uKJm6Jxqt3TKsGwHdTOHDxGxEHx1U7xoEejThUkF0ZeJ+HKNoDv7j90E/DdLm/zH4W68CVXeITk2jZfJ5V/JmMfhxmznx/0/8AihYvhDabZNQwSGizblxgDRbIIO6zMXXIryBamLEtN3uj9BzAfpJl0W5q+FOcqK+1yv8AkzI4xxA4YtpvqtdmE9kkhh/lc6B2t9FSHHTOlN/IkCfMarM+KaLnvzGS4xIIFrdLm83PquaIINtuS7nxrwZqR3buPAua11KC4wC0wLncFUv9pqdJzm5ahg/0bHu6LF4G57qtO7ndsQLlaOJ+Far6pOUNaTILzl1nnt1SSS0xmgPjOjuH/wBrSjM4vTeBUGctktjKNdTvba6wv9k3XLqtBu0ZnO/7WkequHhzqNEB0tNNxect5B0g6EGybrwxGzS4y1tmUngf6gE7OLZjPyyBoZde3h6rjK3G6pFnW7hb01Verj6jmgF7iOUpYNjuj0Ct8S0KY7Tmg8gS4+QXF8Zxj8TUL4OXRo3AHTrc/wCFn0KJN4lbfDcIC8dqBGYugkCACRM23+yuMMSXKyr8Nf8AyadrhxPk0r0T+Og+nvzXJspU/wCJpvp54EtOeJ/SQ0yNtua1cTj8vKZ18VnPvRvGf+PEv8e4q4UgwPymqcodsBGhI0k2nqsLgb61HOKFOW5g4w0mC4aTrsVLH8SOVosRl1HMEEC/uy1/hVph5m1rd8/uFHJKokQm+OWSKzMTVY4vH+9e4yz5dwI1B1LbCx5K4zi2JOtM/wBjlsGiptAhceb9HTH5soqsUZDeM1ZvTM/6Hpzxl29PzY/8LWYL++aLSpXmRH3TXJ+hfef9UYx444G7ADvZw+yf/wDuf0j1WxiSdT6HVU/nmdUPkrwH3L7gioePj+Vvn+yQ+IW/yj+4K4RIuk0DSPol+Reg+3DzBFI8ca4xlE6DtBWcpnRXGUmxEDyCA8RzU8lPZz83LHkqo0MWAjRItAgBD+YRqpMf4LFHMEDe9JIOSTCyxSYCOqOWgjuVAVSiuqwIv9lomSW2t0VkshZFKq6dVaGOPRaKSQB6hUQwzJVSri3Efj3dCOMdsffcocl6A1G0Vw3GsQTUqzlBzQIJiG2vO9l1eH4nZeZ8Zxj/AJ9TtAy8zIAvpcAQuz41bopE8aZa6DA6E3PMncrnBB1Mc1o1cWXA2FrAg2tyG6Fw+i06gawPuutvRoi7wvHsbUptbMlwbItE2t5rex9Ko2Q1755F7g3xvqsvDMpUYc4NBF+Z5wFdqcTZUaSSbiB1369y55d6LB1ME/KMuUvgWMxO9z4q5Xa/5BEkdh3Z2BF1VZxKmaWT5dYCIBztzTziFZxfE2ZWgOJBbvE+IB170qHZyX8a11ntE8xb0T4fBhzoB7OunLWFeOGpPbbLIG2vih4R4YXCTyjYjeOS3i0Qy7SoNpj9J7tZjeFPDSGu1IPaiIJDdjHMlt0B+JEE7nrsOZReFNBJExpF5uT9LBVJ0iUtkKVYzmAg8tb7JjXLyTKM/DQHdHH6kfdVmuZSEuc0mP0i6yRfQfNmAbeRB9+S6r4Vw/aNz+kd1518vquX4LWDzqJ7tB9zddj8P4eHE3sA0ja97rLl6E+jZdS9PJQygKbnCUI3XHRDYiL6I02smootRsK1Em0De2ypObey0Qq1QKZx0BW+XvJR2N0TMg+/FFyD0hRFIB2gqvXpq0AFCotGrQFWi06qVVo19ERzYQHNgaz3lYtUiRjPNOoliZZ7Cg4bH6hZQOKHvqmq33iEJuC1gjndadlqI78SoiuCh/wxGpJ19ynGH5pYUPBhQ+9rIVSnJ1UjQJaSLbIbntGs3sIvfl5KlY0hEAQJJ+68++ImO/iHlxN9C4ycugg7i0dF34cNYPKe5cxx/g01S8ADNtyyjnvK6fjyxbsVVs5IDrYIlJ7gLeKMeEvgnKYG3p6lTZw994FtCeZvp5FducWNNAsJgzVa85riNes7+ClR4e8GNPd1scPwbqVMwLuFyee33TPwznE338lzvkdv0TkY1XCEXUHPOkrercNI6+/39EB3ByILt+Xj78E1yexZmKxoB384UnVQdZnad+i0anDYm17Du3KzsTSja3uFtCSbGpWRNRskx4Lc+F6bXVCHERZ151B26xK52ROi1eBmKrZsHW6dPoqn0WuzdxtPsVHTcyfMu/Y+K5FtMj6ei7fidJrw2m3Q/qI5DklS4LTB0vp36wfIlYvmUNMUpKzH+H3hrxNswy/eT6Ls+GYiC50/qMADpaT3rLw3BmNMhptfzP0V+nhwB2bdFz8nJktCvRrHF77Sno1ws0vj6p24rkDHX3zWF0QbDaswiPrTobrHGKvqotrdbHwVqY6N5tW14Q6zwVlHEzHaTfNncxok5pkmjSqCYhJzzOizmPvMmyO2t1UZeALbD0hEYLqtTxN4VkVReVpGSGNVpzuq2IgKxWxAiyz6j5KnkcQsD/EjkkmNNJYaJ2HFcSiHKRpqhtoSZJt+VP5ZGlz79U4po0i2Jxj39PNRr5iLbDa0ogYZkm06HbvRcwM2Hj5+Cotv2VaAJbMe+5FkGBoZuQiVKwjv1/KhmMWPn7uqqiUDq0fUoeIw7TsOfio4/FfLAMOJJjs8+vRQGJmJF723/YKXdaCSdAq9JoAETf1VccPba0AaBaNGsCJ8vtH1RHRc6/W+yMqIoyn8Ouh1OHQVsPfI3B7kLITE6+qM2KjO/g+fOUalg2k35eEK6Kd9I+qg2gA7X8JWysTNr8NbcEa/S0qlV+GQ4mQY3H0K6I0NIPv3KKWQRfvVxm15FjRy7vhVpDRBABnvEeh08lZZwNgItpl8IAH2+i2K5NtN7eiG4OmwJPhAgbyqfI/ZVWUG8JLScsXvr5/dWxhDG0qywnKJAHjt/hRvf37/AHWbeyXGgYon09E2XmVYa4pVsMHCbe9lNiSAin17khyI9lEGHA3PcllAPkmmUDcwTYdFCng9ZJ1tKPJM3HO/v3Cb5biYTex7GbhwLyphgHNAbmzc7dUZwMAjZQ2yWRNQHmphsSmzkHRTlStksYv8UZlSbFRpUrapsw9FV0hWJ9SFVNYkozjuhOdy93WbdiscVUkwcEkqQ7LrqYmd05cO4KDRuhOpmPVW8vJorLD520TliCynIsb/AHUahIA6lNWMM94jknZUHSdul4VTEUCSSDYpm4dwkg2Ikg8/8I2vItl51Mb+vNBZg2h09Z6ae7KDKlt+Snnk96VsLEMO0SQN59hMR+VN1XdSe8Qi77AE52nQ/t6qLqt7Trvr0Uq78u1+SAaYdB3VbHTDG9+Zgfc9yg6mQpUj1Pv/AApvBKA0DqAxayGKpE73gIxmY2lNEE2t7lT10IVB9rhELO0Le+7dO0mwg81L5m/v3dU5DyGc2Z2B801SnNx793SbVk+Cd0TqjKxN2AbhnHeOhUm0TETry9+5RBUSGlp0+6FQJqiLIAi5+qd1DyhMWHbTVKtW7IM25+mieS8DtEcg1AF5PsJnVNzYIVCvMRzI+/3RXtvzi356KkmFtkXs3UgZ3Hcp5rd3h0lNToXn6GyMQsk7X9rKD90Z7+nVVBV7R1UuvBMmEjnZRqNBvuUJ+Iup06wPdzUNbIockRqmayI7/IpFohIUoMgzZKhUMWcpSS+W480lQFo1+zI5np7umzz76pJJs2ZFhLT6+MWSvz5e/JJJTYkwlewCGa0jvH7pkk3tjZHNt75pqj4/KSSi9GZIsPoCiUtYSSVIbI1MMCJJ9yi/LDQLDRJJaPRd6AOGXwObyUqVVtzeITJKV2C6CwOQ5J3k+WiSSKJZCniTPWPoivddJJT4EDAFzHVMHCdLe5SSTbAQbBTfNgW9+7JJIAXzLenmosEiDokkkhD08DpB0uPOCiPpEJJLW9GiG+WBBnw+qTDB9+90klDZUlQ4Ii6iQPfMJJJ0Zg61EOTNYBZJJQ2XimhngSeSdxGgTpJthKKSsaepSSSTozP/2Q=="/>
          <p:cNvSpPr>
            <a:spLocks noChangeAspect="1" noChangeArrowheads="1"/>
          </p:cNvSpPr>
          <p:nvPr/>
        </p:nvSpPr>
        <p:spPr bwMode="auto">
          <a:xfrm>
            <a:off x="1587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25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b="1" dirty="0">
                <a:solidFill>
                  <a:srgbClr val="92D050"/>
                </a:solidFill>
              </a:rPr>
              <a:t>TARIM</a:t>
            </a:r>
            <a:r>
              <a:rPr lang="tr-TR" sz="2700" dirty="0">
                <a:solidFill>
                  <a:srgbClr val="92D050"/>
                </a:solidFill>
              </a:rPr>
              <a:t/>
            </a:r>
            <a:br>
              <a:rPr lang="tr-TR" sz="2700" dirty="0">
                <a:solidFill>
                  <a:srgbClr val="92D050"/>
                </a:solidFill>
              </a:rPr>
            </a:br>
            <a:r>
              <a:rPr lang="tr-TR" sz="2700" b="1" dirty="0">
                <a:solidFill>
                  <a:srgbClr val="92D050"/>
                </a:solidFill>
              </a:rPr>
              <a:t>ZORLU ÇEVRESEL KOŞULLARA ADAPTASYON</a:t>
            </a:r>
            <a:br>
              <a:rPr lang="tr-TR" sz="2700" b="1" dirty="0">
                <a:solidFill>
                  <a:srgbClr val="92D050"/>
                </a:solidFill>
              </a:rPr>
            </a:br>
            <a:r>
              <a:rPr lang="tr-TR" sz="2700" b="1" dirty="0">
                <a:solidFill>
                  <a:srgbClr val="00B0F0"/>
                </a:solidFill>
              </a:rPr>
              <a:t> </a:t>
            </a:r>
            <a:r>
              <a:rPr lang="tr-TR" sz="2700" dirty="0" err="1">
                <a:solidFill>
                  <a:srgbClr val="00B0F0"/>
                </a:solidFill>
              </a:rPr>
              <a:t>Pestisitlere</a:t>
            </a:r>
            <a:r>
              <a:rPr lang="tr-TR" sz="2700" dirty="0">
                <a:solidFill>
                  <a:srgbClr val="00B0F0"/>
                </a:solidFill>
              </a:rPr>
              <a:t> direnç</a:t>
            </a:r>
            <a:r>
              <a:rPr lang="tr-TR" dirty="0" smtClean="0">
                <a:solidFill>
                  <a:srgbClr val="92D050"/>
                </a:solidFill>
              </a:rPr>
              <a:t/>
            </a:r>
            <a:br>
              <a:rPr lang="tr-TR" dirty="0" smtClean="0">
                <a:solidFill>
                  <a:srgbClr val="92D050"/>
                </a:solidFill>
              </a:rPr>
            </a:br>
            <a:endParaRPr lang="tr-TR" dirty="0">
              <a:solidFill>
                <a:srgbClr val="92D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2000" i="1" dirty="0" err="1"/>
              <a:t>Bacillus</a:t>
            </a:r>
            <a:r>
              <a:rPr lang="tr-TR" sz="2000" i="1" dirty="0"/>
              <a:t> </a:t>
            </a:r>
            <a:r>
              <a:rPr lang="tr-TR" sz="2000" i="1" dirty="0" err="1"/>
              <a:t>thuringiensis</a:t>
            </a:r>
            <a:r>
              <a:rPr lang="tr-TR" sz="2000" dirty="0"/>
              <a:t> bakterisinin bazı </a:t>
            </a:r>
            <a:r>
              <a:rPr lang="tr-TR" sz="2000" dirty="0" err="1"/>
              <a:t>suşları</a:t>
            </a:r>
            <a:r>
              <a:rPr lang="tr-TR" sz="2000" dirty="0"/>
              <a:t> </a:t>
            </a:r>
            <a:r>
              <a:rPr lang="tr-TR" sz="2000" dirty="0" err="1"/>
              <a:t>lepidopterlerin</a:t>
            </a:r>
            <a:r>
              <a:rPr lang="tr-TR" sz="2000" dirty="0"/>
              <a:t> epitelyum hücrelerini </a:t>
            </a:r>
            <a:r>
              <a:rPr lang="tr-TR" sz="2000" dirty="0" err="1"/>
              <a:t>permeabilize</a:t>
            </a:r>
            <a:r>
              <a:rPr lang="tr-TR" sz="2000" dirty="0"/>
              <a:t> eden </a:t>
            </a:r>
            <a:r>
              <a:rPr lang="tr-TR" sz="2000" dirty="0" err="1"/>
              <a:t>endotoksin</a:t>
            </a:r>
            <a:r>
              <a:rPr lang="tr-TR" sz="2000" dirty="0"/>
              <a:t> protein üretir. 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i="1" dirty="0" err="1"/>
              <a:t>Bacillus</a:t>
            </a:r>
            <a:r>
              <a:rPr lang="tr-TR" sz="2000" i="1" dirty="0"/>
              <a:t> </a:t>
            </a:r>
            <a:r>
              <a:rPr lang="tr-TR" sz="2000" i="1" dirty="0" err="1"/>
              <a:t>thuringiensis</a:t>
            </a:r>
            <a:r>
              <a:rPr lang="tr-TR" sz="2000" dirty="0"/>
              <a:t> </a:t>
            </a:r>
            <a:r>
              <a:rPr lang="tr-TR" sz="2000" dirty="0" err="1"/>
              <a:t>endotoksinini</a:t>
            </a:r>
            <a:r>
              <a:rPr lang="tr-TR" sz="2000" dirty="0"/>
              <a:t> kodlayan genler, tütün, domates ve pamuğa transfer edilmesinin yanı sıra , bu bitkilerde ifadesi sağlanmıştır. 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Saha denemelerinde </a:t>
            </a:r>
            <a:r>
              <a:rPr lang="tr-TR" sz="2000" dirty="0" err="1"/>
              <a:t>transgenik</a:t>
            </a:r>
            <a:r>
              <a:rPr lang="tr-TR" sz="2000" dirty="0"/>
              <a:t> domates ve tütün bitkilerinin yaprakları, tırtıl larvaları tarafından biraz tahrip edilirken, aynı koşullar altında geliştirilen kontrol bitkisinin yaprakları dökülmüştür. 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 err="1"/>
              <a:t>İnsektisidal</a:t>
            </a:r>
            <a:r>
              <a:rPr lang="tr-TR" sz="2000" dirty="0"/>
              <a:t> protein kodlayan </a:t>
            </a:r>
            <a:r>
              <a:rPr lang="tr-TR" sz="2000" i="1" dirty="0" err="1"/>
              <a:t>Bacillus</a:t>
            </a:r>
            <a:r>
              <a:rPr lang="tr-TR" sz="2000" i="1" dirty="0"/>
              <a:t> </a:t>
            </a:r>
            <a:r>
              <a:rPr lang="tr-TR" sz="2000" i="1" dirty="0" err="1"/>
              <a:t>thuringiensis</a:t>
            </a:r>
            <a:r>
              <a:rPr lang="tr-TR" sz="2000" dirty="0"/>
              <a:t> </a:t>
            </a:r>
            <a:r>
              <a:rPr lang="tr-TR" sz="2000" i="1" dirty="0" err="1"/>
              <a:t>cry</a:t>
            </a:r>
            <a:r>
              <a:rPr lang="tr-TR" sz="2000" dirty="0"/>
              <a:t> genlerini içeren mısır ve pamuğun, 2003 yılında yapılan bir araştırma sonucunda dünyada ekim alanlarının %26’sını teşkil ettiği belirlenmiştir.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20416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>
                <a:solidFill>
                  <a:srgbClr val="92D050"/>
                </a:solidFill>
              </a:rPr>
              <a:t>TARIM</a:t>
            </a:r>
            <a:r>
              <a:rPr lang="tr-TR" sz="2400" dirty="0">
                <a:solidFill>
                  <a:srgbClr val="92D050"/>
                </a:solidFill>
              </a:rPr>
              <a:t/>
            </a:r>
            <a:br>
              <a:rPr lang="tr-TR" sz="2400" dirty="0">
                <a:solidFill>
                  <a:srgbClr val="92D050"/>
                </a:solidFill>
              </a:rPr>
            </a:br>
            <a:r>
              <a:rPr lang="tr-TR" sz="2400" b="1" dirty="0">
                <a:solidFill>
                  <a:srgbClr val="92D050"/>
                </a:solidFill>
              </a:rPr>
              <a:t>ZORLU ÇEVRESEL KOŞULLARA ADAPTASYON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/>
              <a:t> </a:t>
            </a:r>
            <a:r>
              <a:rPr lang="tr-TR" sz="2400" dirty="0" err="1">
                <a:solidFill>
                  <a:srgbClr val="FF0000"/>
                </a:solidFill>
              </a:rPr>
              <a:t>Pestisitlere</a:t>
            </a:r>
            <a:r>
              <a:rPr lang="tr-TR" sz="2400" dirty="0">
                <a:solidFill>
                  <a:srgbClr val="FF0000"/>
                </a:solidFill>
              </a:rPr>
              <a:t> direnç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2636913"/>
            <a:ext cx="8229600" cy="3761259"/>
          </a:xfrm>
          <a:noFill/>
        </p:spPr>
        <p:txBody>
          <a:bodyPr>
            <a:normAutofit/>
          </a:bodyPr>
          <a:lstStyle/>
          <a:p>
            <a:r>
              <a:rPr lang="tr-TR" sz="2000" dirty="0" err="1"/>
              <a:t>Pestisit</a:t>
            </a:r>
            <a:r>
              <a:rPr lang="tr-TR" sz="2000" dirty="0"/>
              <a:t> direncini sağlamak için uygulanan bir başka yol ise </a:t>
            </a:r>
            <a:r>
              <a:rPr lang="tr-TR" sz="2000" i="1" dirty="0" err="1"/>
              <a:t>Clavibacter</a:t>
            </a:r>
            <a:r>
              <a:rPr lang="tr-TR" sz="2000" i="1" dirty="0"/>
              <a:t> </a:t>
            </a:r>
            <a:r>
              <a:rPr lang="tr-TR" sz="2000" i="1" dirty="0" err="1"/>
              <a:t>xyli</a:t>
            </a:r>
            <a:r>
              <a:rPr lang="tr-TR" sz="2000" dirty="0"/>
              <a:t> </a:t>
            </a:r>
            <a:r>
              <a:rPr lang="tr-TR" sz="2000" dirty="0" err="1"/>
              <a:t>subsp</a:t>
            </a:r>
            <a:r>
              <a:rPr lang="tr-TR" sz="2000" dirty="0"/>
              <a:t>. </a:t>
            </a:r>
            <a:r>
              <a:rPr lang="tr-TR" sz="2000" i="1" dirty="0" err="1"/>
              <a:t>cynodontis</a:t>
            </a:r>
            <a:r>
              <a:rPr lang="tr-TR" sz="2000" dirty="0"/>
              <a:t> bakterisine </a:t>
            </a:r>
            <a:r>
              <a:rPr lang="tr-TR" sz="2000" i="1" dirty="0" err="1"/>
              <a:t>Bacillus</a:t>
            </a:r>
            <a:r>
              <a:rPr lang="tr-TR" sz="2000" i="1" dirty="0"/>
              <a:t> </a:t>
            </a:r>
            <a:r>
              <a:rPr lang="tr-TR" sz="2000" i="1" dirty="0" err="1"/>
              <a:t>thuringiensis</a:t>
            </a:r>
            <a:r>
              <a:rPr lang="tr-TR" sz="2000" dirty="0"/>
              <a:t> </a:t>
            </a:r>
            <a:r>
              <a:rPr lang="tr-TR" sz="2000" dirty="0" err="1"/>
              <a:t>endotoksinini</a:t>
            </a:r>
            <a:r>
              <a:rPr lang="tr-TR" sz="2000" dirty="0"/>
              <a:t> transfer etmek olmuştur. </a:t>
            </a:r>
          </a:p>
          <a:p>
            <a:r>
              <a:rPr lang="tr-TR" sz="2000" dirty="0"/>
              <a:t>Bu organizma genellikle Bermuda çim bitkisinde bulunmaktadır. Ancak özel bir amaç için örneğin mısır bitkisine </a:t>
            </a:r>
            <a:r>
              <a:rPr lang="tr-TR" sz="2000" dirty="0" err="1"/>
              <a:t>inoküle</a:t>
            </a:r>
            <a:r>
              <a:rPr lang="tr-TR" sz="2000" dirty="0"/>
              <a:t> edilirse gövde yapısının hücrelerinde popülasyon  10</a:t>
            </a:r>
            <a:r>
              <a:rPr lang="tr-TR" sz="2000" baseline="30000" dirty="0"/>
              <a:t>8</a:t>
            </a:r>
            <a:r>
              <a:rPr lang="tr-TR" sz="2000" dirty="0"/>
              <a:t> g’ a ulaşabilir. </a:t>
            </a:r>
          </a:p>
          <a:p>
            <a:r>
              <a:rPr lang="tr-TR" sz="2000" dirty="0" err="1"/>
              <a:t>Endotoksin</a:t>
            </a:r>
            <a:r>
              <a:rPr lang="tr-TR" sz="2000" dirty="0"/>
              <a:t> ifadesine sahip </a:t>
            </a:r>
            <a:r>
              <a:rPr lang="tr-TR" sz="2000" i="1" dirty="0" err="1"/>
              <a:t>Clavibacter</a:t>
            </a:r>
            <a:r>
              <a:rPr lang="tr-TR" sz="2000" i="1" dirty="0"/>
              <a:t> </a:t>
            </a:r>
            <a:r>
              <a:rPr lang="tr-TR" sz="2000" i="1" dirty="0" err="1"/>
              <a:t>xyli</a:t>
            </a:r>
            <a:r>
              <a:rPr lang="tr-TR" sz="2000" i="1" dirty="0"/>
              <a:t> </a:t>
            </a:r>
            <a:r>
              <a:rPr lang="tr-TR" sz="2000" dirty="0" err="1"/>
              <a:t>suşları</a:t>
            </a:r>
            <a:r>
              <a:rPr lang="tr-TR" sz="2000" dirty="0"/>
              <a:t> </a:t>
            </a:r>
            <a:r>
              <a:rPr lang="tr-TR" sz="2000" dirty="0" err="1"/>
              <a:t>lepidopter</a:t>
            </a:r>
            <a:r>
              <a:rPr lang="tr-TR" sz="2000" dirty="0"/>
              <a:t> larvalarının beslendiği yaprak ve gövde kısımlarının korunmasında umut </a:t>
            </a:r>
            <a:r>
              <a:rPr lang="tr-TR" sz="2000" dirty="0" err="1"/>
              <a:t>vaad</a:t>
            </a:r>
            <a:r>
              <a:rPr lang="tr-TR" sz="2000" dirty="0"/>
              <a:t> etmektedir.</a:t>
            </a:r>
          </a:p>
          <a:p>
            <a:endParaRPr lang="tr-TR" dirty="0"/>
          </a:p>
        </p:txBody>
      </p:sp>
      <p:sp>
        <p:nvSpPr>
          <p:cNvPr id="43010" name="AutoShape 2" descr="data:image/jpeg;base64,/9j/4AAQSkZJRgABAQAAAQABAAD/2wCEAAkGBxQTEhUUEhQUFhUUFBQVFRcXFxQVFBgVFRUXFhUXFhUYHCggGBwlHBQUITEhJikrLi4uFx8zODMsNygtLisBCgoKDg0OGhAQGiwkHx8sLCwsLCwsLCwsLC0sLCwsLCwsLCwsLCwsLCwsLCwsLCwsLCw3LCwrLCwsLCwsLCwsLP/AABEIALgBEwMBIgACEQEDEQH/xAAcAAAABwEBAAAAAAAAAAAAAAAAAQIDBAUGBwj/xABEEAABAwIDBgMFBgIJAgcAAAABAAIRAyEEEjEFBkFRYXETIoEHMpGhsRRCUsHR8GKiFRYjJENygsLhM7I0U2ODk+Lx/8QAGgEAAwEBAQEAAAAAAAAAAAAAAAECAwQFBv/EACcRAAICAQQCAgICAwAAAAAAAAABAhEDBBIhMRNBBVEUIhWRMmFx/9oADAMBAAIRAxEAPwDp72wUbMWJA10mOEo6FVtRgc0yHCRw+RTdJmXTndSxkLbch7RlDg9rtbCWwYNjwJQ2DU95v4XH4ESE5tXFeQwCSxzCeHlcYJHO0qBs5xbWuAMw0Bm7b8ggDRo0AjTAJBGjQBD2o5opPLwS0NkgawPVVeG2pRqEMbUYXXgBzSetgZ0VhvDhzUw1ZgiXU3ATIGnMXXF2bAxmDr062Rn9m9rgQ6QRo4eokeqKsDrmIpyC2SJBEgwRI1B4FKwTC1jWuOZwHmN7k3OqLxA5ocNHAOHY3CYdjmtc1p1dMaRbXU/S6kZO2e/K8t0Drt0AnWANSeZS9oVZIaPrBnodJ6HWFWYisWnOSBlOoygx/E52g7JyiZuDOa/A2JkSPvN5EXCbAmYZvz6FveWnQ9lJPJR2OgSmq2PZTbme5rcxytzOa2ecZrHUfFAFpEEfvgo9V17pNHFglkODs0ARH4Z4G+iZ2tj6dK9R7Wj+Jwb9SEMRbYb3Xf5Uhuio8PvThocG16bjlNpGluSucDWa9jXNIcCLEGQmA5CEJcIQgCFjq+XKIkud8IBMqI14OhlSsUZ9FU1HyZtfQ+7PKKjbHsUmNE9oUrDMuT6BRabSBc2jjE+pFlJ2Vim1aTKjDLXiWnm2bFCESUEqESYCSk4dweM18vWyKoxzjAIAFz++SBrT5Yj8+qAFvfJ6cEnMglBsJAVe3du0MMB4zw2SIHf9n4KMdrUngmnUa61i0gj0cbSuee0naLalbKKj4bcgiGg8IDgubDGVGVMzHuaZmWnLMcxoexVUKz0KB0A/9ur/ALDl+CC4zh9+sY1oEtMccrwfg0gfAIJbWFnc8C/ww0cLDlPVo1KsqjZuoL6ZH6zExxc7gOgTuErxY6HpHqBySGCs7yunkfoVn2VifDqZQLtm8n8LhEDjPH0Vf7VNq18PRDaEt8SZqD7o0hv8Rn5Km/rlRbhKRrAl7mCwuSQACe8yigOo4WqHCOLbH8k+sNu/vE2rUp1KVw9mWqD7w4tNuHvfBbsXTAKEIS4QhAEfFMljhe7SLa6cFCGFYRBaHW4gEnvKtC2VGfs9hvlEpMCpx+WjSJgBrJsJNieS5XvNv7DslGjOUyH1JiejR68V1urgg5rmtDQXNIBIkeo4rhu+exzTe5rnZnMPAWg9AmkBArbx1q7prPc8nRo90Ho3Qeq7HudjTWw7S8iQIjNnLeRJixPEBcL2ZgKjnZWgiSIn9F2PdLZpwrILi57hNyco45WMA15lOXQkarFtNgLzZcu9o20vFrimwgsoTTGt3yPENutv9K6hh67qjXFgAdBDZ4Oi3w1XK9obm121A0szEknN5byZJJJCSGybuKD9sont7rnR7kXadUr2w0P7ywzq0WEkgC1+XyWh3Z3TNCrRqOMGW2B/hiDEgrT7xbCpV7vF+Y1TfYjiuwmnM+RUvTeLGNWFdh9nR/uVMSTEi4gi+ml+6r9k7lU2VC4vzWIDfjrdazZVAMZlDcscENgkSoTWKdDTwMQFIhYnevfKlh64pVPcAGZ4vlceDm6ixF0hljWeWgDNaI8xgk88/A90mgAHX8v8pJ6x5Xqrp7VZUh1N4c0ixa6J7F3ld2MaK1wZys0HOIy9hEwD2UjIe+GIqMwzm0r1Kvkb0B9826W9VbboT9joyzIQ2C2ZggkG6VhcONXCSBqQ7iZMSI+Ck7DA8KBwfUH85VCJsJmu51gwSSb9v1KXiauUWEk2A/VI8UATx48Inh0QAmrXAEDXj+vbqo9OnJ+v759QiaC4/u36H5FWFKlASAS1iTWNu6fhQMXWOdrWiZN5mAB7x73+SYjE74bp56Tnsu+S51om/wCQK5yzcuu+wpuaToIykjoDZ3ou8YmtaLg6X8vwdBE9CosZGudEQLCC2XHSR7pPVqdjo43h933saGOoVHObIJDsoN/wltkF3TA4EMptaQCQPMYF3EyeHMlBOxCazRF/pN+EDmoFambk24mT83u/IKzyHNM+UjQ6g9OiTVpT34HkpGVOOwdPE0jSqCeLJsQ6CB2XLt5N1fs+G87Je18NdmsWkiW5T1c4+i6o5kHy68eI9T94p/aVMeCH1Gh4aWzIGkgE36E/BF0FGL9ljh4TqbmHM0kTlOhEi63+BeQcjvT9yq7D0G0qpDWBgcMwAy6tPTjBVnjGWBGo0RYEyEIScPUzCePFOwgBMJFZ+VpMEwJgap2ET2yCOYKBMo6W0my3yuN7WHG3NFjtjUSSTSZLrnyiTPMpnDUfMzT3h9VNqYourOZbKBbmYjT1n4BIzxyb7MziNgUWS9rGsyyZ0ACdyObAg95ygDqdfgr+rRBBBEgyCOYKZo4UBobcgCLmT6k6os2Gth0HC+Ylri8jygRMQL35x2U3EU4MEyeZMH4BkJvZ3keWc7jXXjc6noNIUnEXMgO9Wv8AycECG8oBZJJBc2NLHheBIU3EsvPZRH3ya2ezUOHHr/yp2KCYCKI+qTs/Qzz/ADS6Le/zCLA6u7lAD1d+VpPIW78F539pGIqOxLvFZ4b4Ejm0aGfvDW67/tNmaGcJBcOYHD4x8Fmt8N3WYunkdlLxdhsHAcoPvDtCLCjgm79WqypNNz2jV2U2Pdhs5dh3J2rXruh5Y5rBJOXK7kPKYHzVZgfZs5gOWswO1LS13/aYIW43e2eaOHyuAk3c6zR0kOm+nBN0BPpMBm3DoP8AtcU9s3EAUnE2io8dzmOnUqKypBMQbaBzPyaFFwe1aTXmi54Dy5zwDAkExb4JAXTas+ZRXvzHqdOvPv2Kaqvv5dOPXr1HUXCsMHQ4nU/vXikAvD0IHX9/JPwlAIQmIbeYEqKzTunsUdAorqIawCSA0QDmjSwk6fFAxjEuM8RwF8pPaZY7sUihhgajW3ho8RwFmyCMvl4X5ckeWLweZFmkjjI9x/C4jgpmy6di861DP+kWb8r+qAZLhBLhBMQ05vFRMS7gPXorABIFEckhlOWcALBT24im+aTXNLg2SyxIBtdRN4TUawGk3Wc7h91vb11WXwdd1J4eyMw1H4gdQT+aluiqsuX18zaVXK4Q4NcTHVpGv7hWrTbrx9FWVsQytScGAnN5mgfddqQ64FjP1RbQqVDTkAwB/axrJAm44TKBUaGhHAg84unYWT3fxbaVTKYDasX4B3D4rXQmmDQmEISoQhMRkPHy4hzIjI5zp4RJspmzGZnZuZnhoND16OHYoq2zScW4kw0sLy7kJ+oKewNRrJEgibOE5TPGOHohmOFNXf2P1XAWKiPxA4KbVc12kEnsUnH0GUoJytBEXgXUnQNbPwMEVHXcZyzeB05J/HRmvGg/8vr+JV9HbGZ7abGl1nEujygBSfDJv4tT0MfRMVD7myKcCYc02jQHW1vgp+LFrCf31Vbg2vzCC54kTNwPVXRCYMr25gdB8f0Cfp6zHBVmO2sxtRzYfLdbQJ9SprsYHUmubIzi0iDHFICOzEBxzG2YmJtYG2uh/VNe8Y58D+bHfVpS6tS0c+HlM/6T73bqhQaYsYjvE/5HXb6FIA8WT5WN1PHkBcqQ8eQ9uv5XSdn085e/uxv5/MKLiKR/xAemkJgNAmePr4n+4kLlHtYovbWpub+FxsYcPNYg8F1lmDYToPkmsbu9RxBa6o3NksDoQJuE0xUYz2XbwVKmWjiJcf8ADfFzA0fydAPddUpshU+xN2qOHe59NpBcBI4SNCORurxHACYQhKQQIrazyHGR2UOtjAbEFh6nL8HCW+jk/tPadIP8Iuh4g3BAg9dCnMLSzgmxHA80hkXwSW5RY1DGgFuJIBy6TcdFcNYAABoBA7DRNYXBBhJHoOA5x8FJhNCEIJcIJgNhGjCNIBMLH7xbLNGajGlzDeBq0n/b9FskT2giDcFJqyk6OabB2tFct5t8w4ZmxF+xPwWr2fjXOeKcMyvnNM6RePRVe8+61xVw7YcDcNtmHGY49UWw8Tem4m4eAfWx+q58rlGmmdGNRknwQt5cI/D5hlJpn3SOEzryiIW22Li/FosdM+USesceqkY3CNqMLXAEEEfFUW7WCfhqjqDpLXSWO4W4Tzg/Jb9MwfKNHCNGgqJKHbtQNqH+PDuaP/kb+RKpMJTque2nTcL8x7oHVT97sUxtSnPvBrh8YMfJT918IQ01HCC+w6NH6mfktFxGznl+06XouGUwANJjVUW9my2vZ40eekJ1MZB7wjTr6LQonsBBBuCIPY6rNnSuDn2DxGR7Ko0BE9Wmx+SlYzeVud48FzYt5iGm3GBKqNs4d9B76J90H+zN5LSMw+GnooD3uqOe465Wz3yAf7Vk3Rrts6Xu9tAV6IeKb6Y0AdF4+8I4KzhU25n/AIKh/k/3FXS1RizHbwNjEP6taflH5K42bQ8TDU7wQ2xHchUvtCoua0VmEB0Bh7SfpKLeHEvoYTDto1Cx5IIA0c0DzZuMSQo6bL7SFvc8GHeYaSI4fiY6x7iCp1CuHDIJ5aOFzyzKj2HvB4ldlF9J7idcoDmj+I9Fu2UWjRoEcgE1yJ8CcPRDGho0A/8A0qq3n2n4LBlaXEuEgECBzKtsTWDGlztAsZt2uX03OOuZp6AFwgLPJlUWo+2Xjx7k5ekP7L2ualdlM0/f1IPuwCZuL6LUsw8HpxCwm77oxlHr4g/kcV0NaR5IlwJhCEpBUQJhETFzwS4VdvDUy4aqRbyOvy8pQBh9oY3xatSpwzEN/wAosPp81q90tn+HRDvMDU82WfKAdIbwMLF7tMdiiGtHkDoc4iIA1t1XUA2NOGnZTEuX0EhCUgrIEo0cIkAICNAI0hhI4RpFSoG6kDvZACoWE23T8GsQBYnMOo1j4ytPi94sPT1qAnkJKx28236VdzCwOGXUmBIm2h7/ABXJqpLbx2ju0eKbn06Z0LDVQ9rXNMggEFDEUszY0IuDyI0KxWxd6aVItb5spHn0gOH3m99COd+aLb23nVQRTflpj8N3HvF1sssdtmf4mTfTVF2d7KIbLpDgSC3W419FWYjf1o92nPd3/CxJfTIu5xUXGloY5zXCwJvpZczzzfR6MNBhirlZe4rara2I8V5kCHQOZiAJ5Lc7P3nw7wBOSAAAdPiFwDPiHN8aWhsOe1pkCJLpgcbcTonMRvC/7O19L/qOcARGke9Y24fNbS1E5NJL/Rx4tDhjGUnavlf8PS9N4IkEEHiLhKXCdi78VqVIlrodDZFiG5jAOh/ZT+D9oWNOIlra1ZtOMwpsJY+0OBytMeitZU+0cUofR1DfDZJrUSWiXgcNSP8Aj9VyvazqlPIWgHxQGOJkRyiP8xWqp+1ym21fC1qZ6/8A2AWd3o2rhsXUZVwroaMniNIy5XAmDAte+nJNyTKg30dY3YoeHhMOz8NFg/lCs1zzaftGpUadNmGHiloDXF8tADQAIHElLwvtPpkNz0iJF4qM+joKfkiZ0Wu+u0MO6k6karDVzMAYCC7MXRDo931WV3k2ow1oJ8tJoptPA5Rcg9TPwWc3rezEvNahVpse/Ey9kAnwnBoz5tJ8t2qqFY1KlWoQ8tmzAJzcGi+mmqhys2xxNz7Pd5MLTdVNaplqPcACRYMGgnuSfQLp+GxLKjc1NzXtPFpBHyXl/B7Mq3NYFokuGWDBJBJMXIgaStBs7H1sOBUw9V1tW6HuPxDoQpWZLguelyd0dj294lWqKTQcsAkjS/Mp/aOxmnCPpDi256jQ+iwuxd86wAdVdUyuJJswTN5ByfVXtffnCuYMuKyOLm5g5ucZJ848jNcsxcXhTjUHNzvlinKWxJdFL7OA6ri3veGzRloifvCDryg36rqS5R7O9sYalXrl1YNDz5Za8A+Z15i1o+KX7St5K7KjH0hUfg20w4OomadSpPmbWey7WgAWkTJW6aSMZcs6oguA0faDUqvy03Gg1os1ksDha5km+vxWrZvzihhmvblcWtf54Y7xCLtBANjA6SjyInazqayvtDxDhh/DZ71U5ew4n6D1Wlw1TMxrreZrXW0uAbKtq4VtfES4S3DjKORqPhxnnDcnq7orfQLsb3R2T9nwzGkeaJPOTc/vortBBMQEEEEACEEEEAICNEFQb47a+z0bHzvsOg4lTJpK2XCDnJRXsZ3g3nbSllMiR7ztQOg5lYDaO8VSq6GkmeJJlUeOxznnW3HuntluAcJXm5NQ5OkfS6fQQxR3NWyxobNqPuSVLGzQ1W+G2tTywYCq8btQXhJxiubBTySlVURKtADgomctMiQnH42Ug1gdVk39HVGL9ixiGvs4AO/EOPfms/vGbGm4uaJBJLTBZrYg6cJVw6lxCS9zXtNOq2Wn0IPMHgqhJX+xhqcMpQaxsz20MXDA0EFpGVoBYSRpEAqvZgWgAPewNmfK6b9eZ0Vk3YYpvJqEFv3IsIUDE0mus1oaJiYvHNbqSR5c8GaaSl/Qez2UWVHF1Yuz2gCBY2m6ta23m4ZsUi4VAfI4Oyva6ZJkcOYNiqTDbHcXZQ6ZNuXcrZ7MwFHDty+843cdBP5puau7Jx6GdjWD9pu0HCH06eIERBokyOdhcqkp7ez1i2rQo0nusS1gogmSW5mgRra45rdYDaWQy0lkcQTKotrYKjVq+KQ5zpJudXEyST3TedVbLXx0nKjLbWrsma3i0y4RDcvGTNrFFs+swSKRFx5ZzDTUmBC2dHDixyAkCASJPzUoFw0gegCjzqiv4un/AJGOwuEcHOc5gmCQ1s5bCZnT5JNcYqm4GnTeabgDLRI6gwdfgtZXcXaqRhMeGjKdFMcyvk3l8fUODAVtrYtvvMeB1YU1R3heDdgJH8PNareDZoqTUpk21A0+HBZllFoM8et47LTcn6MnouOJOyXjN4ohr7mAXtHuzwHWApWytvUSQ3I0kmwgSTyA4qqp7IFRwDHBxPMfmtNs/BUsIIpgeIRDn/e6gH7oQ3FIzXx8ty2s3u7G32UGVfEowS8FgDWh2Xw2NuOF2lRsTt/+8+NRAYx9Msr0XDMyr+FxEgNcASJi4KyoxJNgp2G2a517qPyJviJ1r47DHmZmK25zXVC7xyNIhvIRzUrBbJqUQGCr4jC5xiC3LmABMGeQK0zsEQmTQCl5J+yvw9PL0WdPb76dJjKbnh7GhpeKjiDH/puJb8lCG3cTF6rg7MXHL5QZ5gWJUcUQlFgSeWb9mkNLgh1EtsJvhWZ7zye9/qtVsTfKlWIa+GuOh4f8LmmIoToq3EMdTM6K46mceycnx2HKuOGehQUFhPZxvSaw8CqfO0eQ8xyW7XoQmpxtHz2fBLDNwl6AgggrMRC5B7QtpmpiXCbM8o9P2V155sey4NvBLqzzzcVy6qVRo9X4qCeVt+kViNtRE9MleSz6hdEz7WRxSftJUMuRhO2PaiYMQnmVVXApxtRFg4o0ey6zXENdxU3bGyQ1uZpWWpYjKZVl/SxcIJ4QtoyjtpnJkxTU1KLIWMGemWTDh7p5Hh6LNUazjZ7YcD3BV/XfJVDimxV73RCd2hZNP+ymnRbYJ4bpqQLqxY/mVS0HKa16ybdnSsdItMIwvIC0TtksY0FxB9VksNi8pUittUkaq4yilyY5MU5NU6RdVMW0WCjuxoVA7FFKbXSc7KWBIvaQzmApOI2E4NzKkwm0SwyFY4veAubc8FcdlcmU45VJbeisNZ1J1vgs/t5jQ/MyzXcOR4q1xNfNdVW0LtKmM6dejeWK1fsGzauQZhqfop7K06qnw77KdSeibdlwgqLKliMplaHZ28eQRaFkC9G16mMnHoWTDHIqkazFbWDjayi/blnvGKU2uU3NsmOnjFUi++2JP2tU4roCuluK8SNXsmuzN59FA3kxjH+6AFSOxJHFMuqE6qvJ+tER09T32Tth440a7KjTGVwP6r0HQqhzWuGjgCPULzhQpkuEc16C3dJ+zUp1yAfCy7dG+Gjxfm4K4y9ligggu48EZdoey47tfDed1uJXYpXNN6cLkrv5EyOxuufPG0eh8fPbNoxdfD3UapQVviad1Ce1edKB9JDJwVxpwkqc5iadRUbTZTsilG1OmkgKSW0vcJJRsTraSdZSS2huIjiqrHuuCrrGtgKg2g5VjX7ClL9bJWHepTXKuwr1aYZkolHkpS4DBQBUkUURoKdob0RCUprk/wDZ043Dp7WJ5EMONkLqW2gnGUgjYLyIrXBQsWbK1xbVS416Ix5G5/rZFw7lYUiqmkYKsMO9a5ImeKdos20ZQNEp+g6QnoU7Q3uyvNMpOVWJYk+GltK8hCDSltYVLDEoNT2B5CMKJT1LCp5rVKosTUURLKx7ZWBlw7rtWyWZaNMfwj5rmm7eCL3tEcV1BroAA4CF6GnjSPm/k8u+aQ8gm86C6bPLGcyz29+zvEZnaPM3Xsr2URUyVqjTHNwkpI5HUpzbiq6tShbnebd8tJq0h5dSOX/CydUh1jZy4cmOj39PnUlaKshJIT1VsGE2udqj0E7EZUeVKhAKSgg1KCIlIdUTAhbRes5tGorjaVZZrEVsx+i0xQt2Z58tR2lhhXadVe4KpZZrBuMdtFdYKolkjTHiybol0wpRTFJykAqC7EpQCIo0wsUEZScyaqVgkIj451lQYt9jzNh+Z/fNW+IeXGBclQv6EqPdLgY4DotMWNt2Y5s6itpDo4ZzgSATAv25pVA3Ws2PgvC+6LiDN5CqNtbKNJ2dvuH+U8itsmPgwwalbqHcG+ymtKqsJUVg2ouY7bsfQSA9DxEALARprxggKyAJLApuFpyVAoulbPdTYZeQ94hg/m6Ba44OTOXUZljjbNNuhs7IzxHC593tzWjlRmPAAA0GiX4i9GKpUfM5JucnJj0oJrxEEyBnOiL0y5yae9IdEh1ULJbx7utfL6UNdrl0B7HgrutUKpNrVqkeWfRTJJrk3wylGVxZz3HVy1xa8EOFiDYqL9sCt9s+f/qNk89CPVZHFUnNNpI+a4p4/o93DnTXJcjFBF9oWe+0uHApQxzvwkrLxs6vLEvHYhRcRjIUEis/RhCOlsuqfulaLF9mU9Ql0E8B/vFGzZ1M8VOo7CqH7pU2lu1UPArdRrpHFOdu2yn+x028VGfUDTbT6LTndOoeBTD9yqx0CJQv0KGZRd2VlDHDmpbNoBFW3JxI0YT2UV26eLH+G/4LF4GdUdXFk8Y0IjilDZupjD9xyl0dzMYdbJeBl/lwQl+LUKrjZ0V9R3Arn3nEqww/s9fzKuOn+zGetj6Zm8Dig3QXOpVnT2itLh9wiFY0dyY4LdRaOGeaDdtmKqbSPJQa+03GQRY6jgunM3NbxCc/qVT4tCexkefGji1SoGmW26cPQo/6QcIlpGb3bG/bmuzf1CoEyaYMXjrwlN4j2c0nkEvqeV4cBIgHoIsLKHgs3jr0jj1XaJaYcC08iCD8CkP2kQYIMnQQZPYLsp9ntPxA/MTDXCSAT5jPy4JyjuCwFxL3kmBPlkAXgWjWVP4yL/k0cWGOf+F1yQLEXGoVjgjUdHkIHOHfkF2DDbj0RlzS4tc5wJN7z+RVjht32MAgXvfuqWnREvkvoxuwdjUwA9wL7TBENHfmtfQxHDTkNLKwGygLSY5WiApAwI148FvGKXR5uXM8jtkKnWKkNcVLZhgleEqMbI4KCleEEECIpopDsOgggY27BymX7OBQQQVZGrbCY7UA+ig1dzaDtWoIJUhrJJdMa/qNh/wp2nuZRGjQPQIIIpFeWf2SGbrUxw+SkM3dpjgiQTonyS+yQzYrBwTzdlsHAIIIFbHW4Bo4BLGEbyCCCBWH9lHII/sw5IkEBYYwzeQShhhyCJBAChQHIJXhBBBAB+GjyIIIJsGVHlRIICwZUeVBBAAyoZUEEDBlQyoIJiDhHCJBABwjhBBIQaCCCAP/2Q=="/>
          <p:cNvSpPr>
            <a:spLocks noChangeAspect="1" noChangeArrowheads="1"/>
          </p:cNvSpPr>
          <p:nvPr/>
        </p:nvSpPr>
        <p:spPr bwMode="auto">
          <a:xfrm>
            <a:off x="1587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53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2389</Words>
  <Application>Microsoft Office PowerPoint</Application>
  <PresentationFormat>Geniş ekran</PresentationFormat>
  <Paragraphs>202</Paragraphs>
  <Slides>34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Teması</vt:lpstr>
      <vt:lpstr>Biyoteknoloji için Mikrobiyoloji 1</vt:lpstr>
      <vt:lpstr>TARIM ZORLU ÇEVRESEL KOŞULLARA ADAPTASYON </vt:lpstr>
      <vt:lpstr>TARIM ZORLU ÇEVRESEL KOŞULLARA ADAPTASYON</vt:lpstr>
      <vt:lpstr>TARIM ZORLU ÇEVRESEL KOŞULLARA ADAPTASYON</vt:lpstr>
      <vt:lpstr> TARIM ZORLU ÇEVRESEL KOŞULLARA ADAPTASYON Trehaloz </vt:lpstr>
      <vt:lpstr>PowerPoint Sunusu</vt:lpstr>
      <vt:lpstr>TARIM ZORLU ÇEVRESEL KOŞULLARA ADAPTASYON  Herbisitlere  (Yabancı ot öldürücü) Direnç </vt:lpstr>
      <vt:lpstr>TARIM ZORLU ÇEVRESEL KOŞULLARA ADAPTASYON  Pestisitlere direnç </vt:lpstr>
      <vt:lpstr>TARIM ZORLU ÇEVRESEL KOŞULLARA ADAPTASYON  Pestisitlere direnç</vt:lpstr>
      <vt:lpstr>TARIM ZORLU ÇEVRESEL KOŞULLARA ADAPTASYON Patojenik bakterilerin, fungusların ve parazitlerin kontrolü </vt:lpstr>
      <vt:lpstr>TARIM ZORLU ÇEVRESEL KOŞULLARA ADAPTASYON  Viral hastalıklara direnç </vt:lpstr>
      <vt:lpstr>TARIM ZORLU ÇEVRESEL KOŞULLARA ADAPTASYON  Viral hastalıklara direnç</vt:lpstr>
      <vt:lpstr>TARIM ZORLU ÇEVRESEL KOŞULLARA ADAPTASYON  Azot fiksasyonu </vt:lpstr>
      <vt:lpstr>TARIM ZORLU ÇEVRESEL KOŞULLARA ADAPTASYON  Azot fiksasyonu</vt:lpstr>
      <vt:lpstr>GIDA BİYOTEKNOLOJİSİ Fermente gıdaların hazırlanması </vt:lpstr>
      <vt:lpstr>GIDA BİYOTEKNOLOJİSİ Fermente gıdaların hazırlanması </vt:lpstr>
      <vt:lpstr>GIDA BİYOTEKNOLOJİSİ  NİSİN </vt:lpstr>
      <vt:lpstr>GIDA BİYOTEKNOLOJİSİ  NİSİN</vt:lpstr>
      <vt:lpstr>GIDA BİYOTEKNOLOJİSİ  Lactobacillus sakei: Umut vaad eden bir biyokoruyucu </vt:lpstr>
      <vt:lpstr>GIDA BİYOTEKNOLOJİSİ  Lactobacillus sakei: Umut vaad eden bir biyokoruyucu </vt:lpstr>
      <vt:lpstr>GIDA BİYOTEKNOLOJİSİ  Lactobacillus sakei: Umut vaad eden bir biyokoruyucu </vt:lpstr>
      <vt:lpstr>GIDA BİYOTEKNOLOJİSİ  Lactobacillus sakei: Umut vaad eden bir biyokoruyucu</vt:lpstr>
      <vt:lpstr>GIDA BİYOTEKNOLOJİSİ  Lactobacillus sakei: Umut vaad eden bir biyokoruyucu</vt:lpstr>
      <vt:lpstr>GIDA BİYOTEKNOLOJİSİ  MONENSİN </vt:lpstr>
      <vt:lpstr>GIDA BİYOTEKNOLOJİSİ  MONENSİN</vt:lpstr>
      <vt:lpstr>GIDA BİYOTEKNOLOJİSİ  MONENSİN</vt:lpstr>
      <vt:lpstr>GIDA BİYOTEKNOLOJİSİ  TEK HÜCRE PROTEİNi</vt:lpstr>
      <vt:lpstr>GIDA BİYOTEKNOLOJİSİ TEK HÜCRELİ PROTEİNİ</vt:lpstr>
      <vt:lpstr>GIDA BİYOTEKNOLOJİSİ TEK HÜCRELİ PROTEİNİ</vt:lpstr>
      <vt:lpstr>GIDA BİYOTEKNOLOJİSİ TEK HÜCRELİ PROTEİNİ</vt:lpstr>
      <vt:lpstr>GIDA BİYOTEKNOLOJİSİ TEK HÜCRELİ PROTEİNİ</vt:lpstr>
      <vt:lpstr>MİKROORGANİZMALARIN ÇEVRESEL UYGULAMALARI ATIK SU İYİLEŞTİRMESİ </vt:lpstr>
      <vt:lpstr>Bİyoremedİasyon Nedİr? </vt:lpstr>
      <vt:lpstr>Bİyoremedİasyon Neden Önemlİdİr?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2017-12-15T11:24:45Z</dcterms:created>
  <dcterms:modified xsi:type="dcterms:W3CDTF">2017-12-15T11:25:24Z</dcterms:modified>
</cp:coreProperties>
</file>